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41"/>
  </p:notesMasterIdLst>
  <p:sldIdLst>
    <p:sldId id="272" r:id="rId2"/>
    <p:sldId id="273" r:id="rId3"/>
    <p:sldId id="274" r:id="rId4"/>
    <p:sldId id="275" r:id="rId5"/>
    <p:sldId id="276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286" r:id="rId37"/>
    <p:sldId id="309" r:id="rId38"/>
    <p:sldId id="310" r:id="rId39"/>
    <p:sldId id="31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A6F4D-219E-B11E-394E-CBED00B53832}" v="356" dt="2021-06-15T00:03:08.580"/>
    <p1510:client id="{21D3A8A3-E72F-FA99-E868-C7B54C17AD59}" v="181" dt="2021-06-15T17:23:52.574"/>
    <p1510:client id="{283D84DE-2C75-13FF-F717-2D002A6B6830}" v="315" dt="2021-06-12T00:12:44.425"/>
    <p1510:client id="{7678E681-2C52-A0E3-5057-7F0F89AC4F04}" v="76" dt="2021-06-14T21:23:15.112"/>
    <p1510:client id="{88AE0EE8-C5B8-D63C-4289-7433A0E384B2}" v="265" dt="2021-06-14T18:43:05.252"/>
    <p1510:client id="{CC395C18-2128-5034-2AFE-908AA8303E6C}" v="198" dt="2021-06-16T21:15:06.574"/>
    <p1510:client id="{CC7D7268-D012-EB92-9D9D-995DD0EA8766}" v="1112" dt="2021-06-11T22:13:38.732"/>
    <p1510:client id="{D9EAD886-8F4B-D795-ABD7-75E4C135ADF3}" v="190" dt="2021-06-15T18:21:25.615"/>
    <p1510:client id="{ED5E8699-E634-ABBA-6DEB-35DA723C2DF5}" v="301" dt="2021-06-15T00:17:41.068"/>
    <p1510:client id="{F52CDDC6-BED1-7FC0-62A4-95385C306714}" v="38" dt="2021-06-16T20:28:49.660"/>
  </p1510:revLst>
</p1510:revInfo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7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7/19/2021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18072" y="5326389"/>
            <a:ext cx="2582853" cy="766763"/>
            <a:chOff x="9118072" y="5326389"/>
            <a:chExt cx="2582853" cy="766763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118072" y="5326389"/>
              <a:ext cx="763355" cy="76676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13" name="Rectangle 12"/>
            <p:cNvSpPr/>
            <p:nvPr userDrawn="1"/>
          </p:nvSpPr>
          <p:spPr>
            <a:xfrm>
              <a:off x="9872125" y="5367899"/>
              <a:ext cx="1828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200" b="1" dirty="0">
                  <a:latin typeface="+mn-lt"/>
                </a:rPr>
                <a:t>State of California</a:t>
              </a:r>
            </a:p>
            <a:p>
              <a:pPr algn="l">
                <a:spcBef>
                  <a:spcPts val="0"/>
                </a:spcBef>
              </a:pPr>
              <a:r>
                <a:rPr lang="en-US" sz="1200" b="1" dirty="0">
                  <a:latin typeface="+mn-lt"/>
                </a:rPr>
                <a:t>Gavin Newsom</a:t>
              </a:r>
            </a:p>
            <a:p>
              <a:pPr algn="l">
                <a:spcBef>
                  <a:spcPts val="0"/>
                </a:spcBef>
              </a:pPr>
              <a:r>
                <a:rPr lang="en-US" sz="1200" b="1" dirty="0">
                  <a:latin typeface="+mn-lt"/>
                </a:rPr>
                <a:t>Governor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2" y="5238707"/>
            <a:ext cx="2946400" cy="9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6" y="6312661"/>
            <a:ext cx="1459694" cy="4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>
            <a:normAutofit/>
          </a:bodyPr>
          <a:lstStyle>
            <a:lvl1pPr>
              <a:defRPr sz="4000"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6" y="6312661"/>
            <a:ext cx="1459694" cy="4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2917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6" y="6312661"/>
            <a:ext cx="1459694" cy="4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6" y="6312661"/>
            <a:ext cx="1459694" cy="4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 sz="4000"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6" y="6312661"/>
            <a:ext cx="1459694" cy="4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>
            <a:normAutofit/>
          </a:bodyPr>
          <a:lstStyle>
            <a:lvl1pPr>
              <a:defRPr sz="4000"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6" y="6312661"/>
            <a:ext cx="1459694" cy="4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6" y="6312661"/>
            <a:ext cx="1459694" cy="4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6" y="6312661"/>
            <a:ext cx="1459694" cy="4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6" y="6312661"/>
            <a:ext cx="1459694" cy="4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98" y="5816599"/>
            <a:ext cx="1459694" cy="4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nws.noaa.gov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r.ca.gov/dosh/worker-health-and-safety-in-wildfire-regions.html" TargetMode="External"/><Relationship Id="rId2" Type="http://schemas.openxmlformats.org/officeDocument/2006/relationships/hyperlink" Target="https://www.dir.ca.gov/dosh/coronaviru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heat@dir.ca.gov" TargetMode="External"/><Relationship Id="rId2" Type="http://schemas.openxmlformats.org/officeDocument/2006/relationships/hyperlink" Target="http://www.dir.ca.gov/DOSH/HeatIllnessInfo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://www.99calor.org/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6022" y="1841326"/>
            <a:ext cx="10468864" cy="1828800"/>
          </a:xfrm>
        </p:spPr>
        <p:txBody>
          <a:bodyPr/>
          <a:lstStyle/>
          <a:p>
            <a:r>
              <a:rPr lang="en-US">
                <a:latin typeface="Verdana"/>
                <a:ea typeface="Verdana"/>
              </a:rPr>
              <a:t>Heat Illness Prevention</a:t>
            </a:r>
            <a:r>
              <a:rPr lang="en-US" dirty="0">
                <a:latin typeface="Verdana"/>
                <a:ea typeface="Verdana"/>
              </a:rPr>
              <a:t/>
            </a:r>
            <a:br>
              <a:rPr lang="en-US" dirty="0">
                <a:latin typeface="Verdana"/>
                <a:ea typeface="Verdana"/>
              </a:rPr>
            </a:br>
            <a:r>
              <a:rPr lang="en-US">
                <a:ea typeface="Verdana"/>
              </a:rPr>
              <a:t>Training</a:t>
            </a:r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22CA366-67CD-468B-84CF-957043612B7A}"/>
              </a:ext>
            </a:extLst>
          </p:cNvPr>
          <p:cNvSpPr txBox="1">
            <a:spLocks noGrp="1"/>
          </p:cNvSpPr>
          <p:nvPr/>
        </p:nvSpPr>
        <p:spPr>
          <a:xfrm>
            <a:off x="2529312" y="938166"/>
            <a:ext cx="6833234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40" dirty="0">
                <a:solidFill>
                  <a:srgbClr val="000000"/>
                </a:solidFill>
              </a:rPr>
              <a:t>Division</a:t>
            </a:r>
            <a:r>
              <a:rPr sz="2000" spc="-18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of</a:t>
            </a:r>
            <a:r>
              <a:rPr sz="2000" spc="40" dirty="0">
                <a:solidFill>
                  <a:srgbClr val="000000"/>
                </a:solidFill>
              </a:rPr>
              <a:t> </a:t>
            </a:r>
            <a:r>
              <a:rPr sz="2000" spc="65" dirty="0">
                <a:solidFill>
                  <a:srgbClr val="000000"/>
                </a:solidFill>
              </a:rPr>
              <a:t>Occupational</a:t>
            </a:r>
            <a:r>
              <a:rPr sz="2000" spc="-10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Safety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spc="95" dirty="0">
                <a:solidFill>
                  <a:srgbClr val="000000"/>
                </a:solidFill>
              </a:rPr>
              <a:t>and</a:t>
            </a:r>
            <a:r>
              <a:rPr sz="2000" spc="65" dirty="0">
                <a:solidFill>
                  <a:srgbClr val="000000"/>
                </a:solidFill>
              </a:rPr>
              <a:t> </a:t>
            </a:r>
            <a:r>
              <a:rPr sz="2000" spc="20" dirty="0">
                <a:solidFill>
                  <a:srgbClr val="000000"/>
                </a:solidFill>
              </a:rPr>
              <a:t>Health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spc="75" dirty="0">
                <a:solidFill>
                  <a:srgbClr val="000000"/>
                </a:solidFill>
              </a:rPr>
              <a:t>(Cal/OSHA)</a:t>
            </a:r>
            <a:endParaRPr sz="200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BA3869E-B245-4E3A-94B0-73EBE932A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159" y="5615314"/>
            <a:ext cx="1314450" cy="5334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8714014-B849-494C-9C4C-9B37886C5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989" y="5618804"/>
            <a:ext cx="2743200" cy="4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E712CE03-9E97-49AF-980E-7E3107074501}"/>
              </a:ext>
            </a:extLst>
          </p:cNvPr>
          <p:cNvSpPr txBox="1">
            <a:spLocks noGrp="1"/>
          </p:cNvSpPr>
          <p:nvPr/>
        </p:nvSpPr>
        <p:spPr>
          <a:xfrm>
            <a:off x="1226484" y="1061482"/>
            <a:ext cx="6672580" cy="9448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0" dirty="0"/>
              <a:t>Shade</a:t>
            </a:r>
            <a:r>
              <a:rPr spc="-50" dirty="0"/>
              <a:t> </a:t>
            </a:r>
            <a:r>
              <a:rPr spc="80" dirty="0"/>
              <a:t>available: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30" dirty="0"/>
              <a:t>When</a:t>
            </a:r>
            <a:r>
              <a:rPr spc="-60" dirty="0"/>
              <a:t> </a:t>
            </a:r>
            <a:r>
              <a:rPr spc="55" dirty="0"/>
              <a:t>the</a:t>
            </a:r>
            <a:r>
              <a:rPr spc="-45" dirty="0"/>
              <a:t> </a:t>
            </a:r>
            <a:r>
              <a:rPr spc="70" dirty="0"/>
              <a:t>temperature</a:t>
            </a:r>
            <a:r>
              <a:rPr spc="-114" dirty="0"/>
              <a:t> </a:t>
            </a:r>
            <a:r>
              <a:rPr spc="-225" dirty="0"/>
              <a:t>is</a:t>
            </a:r>
            <a:r>
              <a:rPr spc="45" dirty="0"/>
              <a:t> </a:t>
            </a:r>
            <a:r>
              <a:rPr spc="105" dirty="0"/>
              <a:t>below</a:t>
            </a:r>
            <a:r>
              <a:rPr spc="-165" dirty="0"/>
              <a:t> </a:t>
            </a:r>
            <a:r>
              <a:rPr spc="-185" dirty="0"/>
              <a:t>80°F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1CD72C51-27B6-4800-8E6A-7589D20D19CC}"/>
              </a:ext>
            </a:extLst>
          </p:cNvPr>
          <p:cNvSpPr txBox="1"/>
          <p:nvPr/>
        </p:nvSpPr>
        <p:spPr>
          <a:xfrm>
            <a:off x="1632884" y="2983019"/>
            <a:ext cx="4803014" cy="1113703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2299"/>
              </a:lnSpc>
              <a:spcBef>
                <a:spcPts val="60"/>
              </a:spcBef>
            </a:pPr>
            <a:r>
              <a:rPr sz="2400" spc="15" dirty="0">
                <a:latin typeface="Palatino"/>
                <a:cs typeface="Palatino"/>
              </a:rPr>
              <a:t>When</a:t>
            </a:r>
            <a:r>
              <a:rPr sz="2400" spc="105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the</a:t>
            </a:r>
            <a:r>
              <a:rPr sz="2400" spc="-10" dirty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temperature</a:t>
            </a:r>
            <a:r>
              <a:rPr lang="en-US" sz="2400" dirty="0" smtClean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does</a:t>
            </a:r>
            <a:r>
              <a:rPr sz="2400" spc="125" dirty="0" smtClean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not</a:t>
            </a:r>
            <a:r>
              <a:rPr sz="2400" spc="7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exceed</a:t>
            </a:r>
            <a:r>
              <a:rPr sz="2400" spc="40" dirty="0">
                <a:latin typeface="Palatino"/>
                <a:cs typeface="Palatino"/>
              </a:rPr>
              <a:t> </a:t>
            </a:r>
            <a:r>
              <a:rPr sz="2400" spc="-105" dirty="0">
                <a:latin typeface="Palatino"/>
                <a:cs typeface="Palatino"/>
              </a:rPr>
              <a:t>80</a:t>
            </a:r>
            <a:r>
              <a:rPr sz="2400" spc="-105" dirty="0">
                <a:latin typeface="Palatino"/>
                <a:cs typeface="Arial"/>
              </a:rPr>
              <a:t>°</a:t>
            </a:r>
            <a:r>
              <a:rPr sz="2400" spc="-105" dirty="0">
                <a:latin typeface="Palatino"/>
                <a:cs typeface="Palatino"/>
              </a:rPr>
              <a:t>F</a:t>
            </a:r>
            <a:r>
              <a:rPr sz="2400" spc="-105" dirty="0" smtClean="0">
                <a:latin typeface="Palatino"/>
                <a:cs typeface="Palatino"/>
              </a:rPr>
              <a:t>,</a:t>
            </a:r>
            <a:r>
              <a:rPr lang="en-US" sz="2400" spc="-105" dirty="0" smtClean="0">
                <a:latin typeface="Palatino"/>
                <a:cs typeface="Palatino"/>
              </a:rPr>
              <a:t> </a:t>
            </a:r>
            <a:r>
              <a:rPr sz="2400" spc="-30" dirty="0" smtClean="0">
                <a:latin typeface="Palatino"/>
                <a:cs typeface="Palatino"/>
              </a:rPr>
              <a:t>shade</a:t>
            </a:r>
            <a:r>
              <a:rPr sz="2400" spc="-25" dirty="0" smtClean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shall</a:t>
            </a:r>
            <a:r>
              <a:rPr sz="2400" spc="-20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either be </a:t>
            </a:r>
            <a:r>
              <a:rPr sz="2400" spc="-15" dirty="0" smtClean="0">
                <a:latin typeface="Palatino"/>
                <a:cs typeface="Palatino"/>
              </a:rPr>
              <a:t>up</a:t>
            </a:r>
            <a:r>
              <a:rPr lang="en-US" sz="2400" spc="-15" dirty="0" smtClean="0">
                <a:latin typeface="Palatino"/>
                <a:cs typeface="Palatino"/>
              </a:rPr>
              <a:t> </a:t>
            </a:r>
            <a:r>
              <a:rPr sz="2400" spc="10" dirty="0" smtClean="0">
                <a:latin typeface="Palatino"/>
                <a:cs typeface="Palatino"/>
              </a:rPr>
              <a:t>or</a:t>
            </a:r>
            <a:r>
              <a:rPr sz="2400" spc="30" dirty="0" smtClean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provided</a:t>
            </a:r>
            <a:r>
              <a:rPr sz="2400" spc="30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timely</a:t>
            </a:r>
            <a:r>
              <a:rPr sz="2400" spc="80" dirty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upon</a:t>
            </a:r>
            <a:r>
              <a:rPr lang="en-US" sz="2400" spc="-15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request</a:t>
            </a:r>
            <a:endParaRPr lang="en-US" sz="2400" dirty="0">
              <a:latin typeface="Palatino"/>
              <a:cs typeface="Palatino"/>
            </a:endParaRPr>
          </a:p>
        </p:txBody>
      </p:sp>
      <p:pic>
        <p:nvPicPr>
          <p:cNvPr id="5" name="Pictur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8" y="2573867"/>
            <a:ext cx="3217988" cy="23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5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9A71476B-BA74-456E-ABB4-E89452EAA178}"/>
              </a:ext>
            </a:extLst>
          </p:cNvPr>
          <p:cNvSpPr txBox="1">
            <a:spLocks noGrp="1"/>
          </p:cNvSpPr>
          <p:nvPr/>
        </p:nvSpPr>
        <p:spPr>
          <a:xfrm>
            <a:off x="1403307" y="990344"/>
            <a:ext cx="4093845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30" dirty="0"/>
              <a:t>Access</a:t>
            </a:r>
            <a:r>
              <a:rPr spc="-20" dirty="0"/>
              <a:t> </a:t>
            </a:r>
            <a:r>
              <a:rPr spc="15" dirty="0"/>
              <a:t>to</a:t>
            </a:r>
            <a:r>
              <a:rPr spc="-110" dirty="0"/>
              <a:t> </a:t>
            </a:r>
            <a:r>
              <a:rPr spc="50" dirty="0"/>
              <a:t>Shade</a:t>
            </a:r>
            <a:r>
              <a:rPr spc="-35" dirty="0"/>
              <a:t> </a:t>
            </a:r>
            <a:r>
              <a:rPr sz="2000" spc="65" dirty="0"/>
              <a:t>(1</a:t>
            </a:r>
            <a:r>
              <a:rPr sz="2000" spc="-45" dirty="0"/>
              <a:t> </a:t>
            </a:r>
            <a:r>
              <a:rPr sz="2000" spc="-20" dirty="0"/>
              <a:t>of</a:t>
            </a:r>
            <a:r>
              <a:rPr sz="2000" spc="20" dirty="0"/>
              <a:t> </a:t>
            </a:r>
            <a:r>
              <a:rPr sz="2000" spc="65" dirty="0"/>
              <a:t>2)</a:t>
            </a:r>
            <a:endParaRPr sz="2000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508C743B-243E-4C8A-B351-DBD2E728867A}"/>
              </a:ext>
            </a:extLst>
          </p:cNvPr>
          <p:cNvSpPr txBox="1"/>
          <p:nvPr/>
        </p:nvSpPr>
        <p:spPr>
          <a:xfrm>
            <a:off x="5533692" y="1828760"/>
            <a:ext cx="6113622" cy="3970639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b="1" dirty="0">
                <a:latin typeface="Arial"/>
                <a:cs typeface="Palatino"/>
              </a:rPr>
              <a:t>Encourage employees to take a</a:t>
            </a:r>
            <a:endParaRPr lang="en-US" sz="2350" b="1" dirty="0">
              <a:latin typeface="Arial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350" b="1" dirty="0">
                <a:latin typeface="Arial"/>
                <a:cs typeface="Palatino"/>
              </a:rPr>
              <a:t>cool-down rest in the </a:t>
            </a:r>
            <a:r>
              <a:rPr sz="2350" b="1" dirty="0" smtClean="0">
                <a:latin typeface="Arial"/>
                <a:cs typeface="Palatino"/>
              </a:rPr>
              <a:t>shade</a:t>
            </a:r>
            <a:endParaRPr sz="2350" b="1" dirty="0">
              <a:latin typeface="Arial"/>
              <a:cs typeface="Palatino"/>
            </a:endParaRPr>
          </a:p>
          <a:p>
            <a:pPr marL="629920" indent="-342900">
              <a:spcBef>
                <a:spcPts val="640"/>
              </a:spcBef>
              <a:buFont typeface="Arial"/>
              <a:buChar char="•"/>
            </a:pPr>
            <a:r>
              <a:rPr sz="2350" dirty="0">
                <a:latin typeface="Palatino"/>
                <a:cs typeface="Palatino"/>
              </a:rPr>
              <a:t>Monitor</a:t>
            </a:r>
            <a:r>
              <a:rPr sz="2350" spc="175" dirty="0">
                <a:latin typeface="Palatino"/>
                <a:cs typeface="Palatino"/>
              </a:rPr>
              <a:t> </a:t>
            </a:r>
            <a:r>
              <a:rPr sz="2350" spc="-10" dirty="0">
                <a:latin typeface="Palatino"/>
                <a:cs typeface="Palatino"/>
              </a:rPr>
              <a:t>employees</a:t>
            </a:r>
            <a:r>
              <a:rPr sz="2350" spc="180" dirty="0">
                <a:latin typeface="Palatino"/>
                <a:cs typeface="Palatino"/>
              </a:rPr>
              <a:t> </a:t>
            </a:r>
            <a:r>
              <a:rPr sz="2350" spc="15" dirty="0">
                <a:latin typeface="Palatino"/>
                <a:cs typeface="Palatino"/>
              </a:rPr>
              <a:t>on</a:t>
            </a:r>
            <a:r>
              <a:rPr sz="2350" spc="25" dirty="0">
                <a:latin typeface="Palatino"/>
                <a:cs typeface="Palatino"/>
              </a:rPr>
              <a:t> </a:t>
            </a:r>
            <a:r>
              <a:rPr lang="en-US" sz="2350" dirty="0" smtClean="0">
                <a:latin typeface="Palatino"/>
                <a:cs typeface="Palatino"/>
              </a:rPr>
              <a:t>cool-down rest</a:t>
            </a:r>
            <a:r>
              <a:rPr sz="2350" spc="-15" dirty="0" smtClean="0">
                <a:latin typeface="Palatino"/>
                <a:cs typeface="Palatino"/>
              </a:rPr>
              <a:t>s</a:t>
            </a:r>
            <a:endParaRPr sz="2350" dirty="0">
              <a:latin typeface="Palatino"/>
              <a:cs typeface="Palatino"/>
            </a:endParaRPr>
          </a:p>
          <a:p>
            <a:pPr marL="629920" marR="398145" indent="-342900">
              <a:lnSpc>
                <a:spcPct val="102299"/>
              </a:lnSpc>
              <a:spcBef>
                <a:spcPts val="575"/>
              </a:spcBef>
              <a:buFont typeface="Arial"/>
              <a:buChar char="•"/>
            </a:pPr>
            <a:r>
              <a:rPr sz="2350" spc="-5" dirty="0">
                <a:latin typeface="Palatino"/>
                <a:cs typeface="Palatino"/>
              </a:rPr>
              <a:t>Ask</a:t>
            </a:r>
            <a:r>
              <a:rPr sz="2350" spc="95" dirty="0">
                <a:latin typeface="Palatino"/>
                <a:cs typeface="Palatino"/>
              </a:rPr>
              <a:t> </a:t>
            </a:r>
            <a:r>
              <a:rPr sz="2350" spc="10" dirty="0">
                <a:latin typeface="Palatino"/>
                <a:cs typeface="Palatino"/>
              </a:rPr>
              <a:t>them</a:t>
            </a:r>
            <a:r>
              <a:rPr sz="2350" spc="45" dirty="0">
                <a:latin typeface="Palatino"/>
                <a:cs typeface="Palatino"/>
              </a:rPr>
              <a:t> </a:t>
            </a:r>
            <a:r>
              <a:rPr sz="2350" spc="-20" dirty="0">
                <a:latin typeface="Palatino"/>
                <a:cs typeface="Palatino"/>
              </a:rPr>
              <a:t>if</a:t>
            </a:r>
            <a:r>
              <a:rPr sz="2350" spc="50" dirty="0">
                <a:latin typeface="Palatino"/>
                <a:cs typeface="Palatino"/>
              </a:rPr>
              <a:t> </a:t>
            </a:r>
            <a:r>
              <a:rPr sz="2350" spc="-20" dirty="0" smtClean="0">
                <a:latin typeface="Palatino"/>
                <a:cs typeface="Palatino"/>
              </a:rPr>
              <a:t>they’re</a:t>
            </a:r>
            <a:r>
              <a:rPr lang="en-US" sz="2350" spc="-20" dirty="0" smtClean="0">
                <a:latin typeface="Palatino"/>
                <a:cs typeface="Palatino"/>
              </a:rPr>
              <a:t> </a:t>
            </a:r>
            <a:r>
              <a:rPr sz="2350" spc="-10" dirty="0" smtClean="0">
                <a:latin typeface="Palatino"/>
                <a:cs typeface="Palatino"/>
              </a:rPr>
              <a:t>experiencing</a:t>
            </a:r>
            <a:r>
              <a:rPr sz="2350" spc="300" dirty="0" smtClean="0">
                <a:latin typeface="Palatino"/>
                <a:cs typeface="Palatino"/>
              </a:rPr>
              <a:t> </a:t>
            </a:r>
            <a:r>
              <a:rPr sz="2350" spc="-10" dirty="0">
                <a:latin typeface="Palatino"/>
                <a:cs typeface="Palatino"/>
              </a:rPr>
              <a:t>symptoms</a:t>
            </a:r>
            <a:r>
              <a:rPr sz="2350" spc="254" dirty="0">
                <a:latin typeface="Palatino"/>
                <a:cs typeface="Palatino"/>
              </a:rPr>
              <a:t> </a:t>
            </a:r>
            <a:r>
              <a:rPr sz="2350" spc="10" dirty="0" smtClean="0">
                <a:latin typeface="Palatino"/>
                <a:cs typeface="Palatino"/>
              </a:rPr>
              <a:t>of</a:t>
            </a:r>
            <a:r>
              <a:rPr lang="en-US" sz="2350" spc="10" dirty="0" smtClean="0">
                <a:latin typeface="Palatino"/>
                <a:cs typeface="Palatino"/>
              </a:rPr>
              <a:t> </a:t>
            </a:r>
            <a:r>
              <a:rPr sz="2350" dirty="0" smtClean="0">
                <a:latin typeface="Palatino"/>
                <a:cs typeface="Palatino"/>
              </a:rPr>
              <a:t>heat</a:t>
            </a:r>
            <a:r>
              <a:rPr sz="2350" spc="65" dirty="0" smtClean="0">
                <a:latin typeface="Palatino"/>
                <a:cs typeface="Palatino"/>
              </a:rPr>
              <a:t> </a:t>
            </a:r>
            <a:r>
              <a:rPr sz="2350" spc="-30" dirty="0" smtClean="0">
                <a:latin typeface="Palatino"/>
                <a:cs typeface="Palatino"/>
              </a:rPr>
              <a:t>illness</a:t>
            </a:r>
            <a:endParaRPr sz="2350" dirty="0" smtClean="0">
              <a:latin typeface="Palatino"/>
              <a:cs typeface="Palatino"/>
            </a:endParaRPr>
          </a:p>
          <a:p>
            <a:pPr marL="629920" indent="-342900">
              <a:spcBef>
                <a:spcPts val="640"/>
              </a:spcBef>
              <a:buFont typeface="Arial"/>
              <a:buChar char="•"/>
            </a:pPr>
            <a:r>
              <a:rPr sz="2350" spc="-5" dirty="0" smtClean="0">
                <a:latin typeface="Palatino"/>
                <a:cs typeface="Palatino"/>
              </a:rPr>
              <a:t>Allow</a:t>
            </a:r>
            <a:r>
              <a:rPr sz="2350" spc="155" dirty="0" smtClean="0">
                <a:latin typeface="Palatino"/>
                <a:cs typeface="Palatino"/>
              </a:rPr>
              <a:t> </a:t>
            </a:r>
            <a:r>
              <a:rPr sz="2350" spc="-10" dirty="0" smtClean="0">
                <a:latin typeface="Palatino"/>
                <a:cs typeface="Palatino"/>
              </a:rPr>
              <a:t>at</a:t>
            </a:r>
            <a:r>
              <a:rPr sz="2350" spc="70" dirty="0" smtClean="0">
                <a:latin typeface="Palatino"/>
                <a:cs typeface="Palatino"/>
              </a:rPr>
              <a:t> </a:t>
            </a:r>
            <a:r>
              <a:rPr sz="2350" spc="-20" dirty="0" smtClean="0">
                <a:latin typeface="Palatino"/>
                <a:cs typeface="Palatino"/>
              </a:rPr>
              <a:t>least</a:t>
            </a:r>
            <a:r>
              <a:rPr sz="2350" spc="135" dirty="0" smtClean="0">
                <a:latin typeface="Palatino"/>
                <a:cs typeface="Palatino"/>
              </a:rPr>
              <a:t> </a:t>
            </a:r>
            <a:r>
              <a:rPr sz="2350" spc="10" dirty="0" smtClean="0">
                <a:latin typeface="Palatino"/>
                <a:cs typeface="Palatino"/>
              </a:rPr>
              <a:t>a </a:t>
            </a:r>
            <a:r>
              <a:rPr lang="en-US" sz="2350" spc="10" dirty="0" smtClean="0">
                <a:latin typeface="Palatino"/>
                <a:cs typeface="Palatino"/>
              </a:rPr>
              <a:t>5-minute</a:t>
            </a:r>
            <a:r>
              <a:rPr lang="en-US" sz="2350" spc="-5" dirty="0" smtClean="0">
                <a:latin typeface="Palatino"/>
                <a:cs typeface="Palatino"/>
              </a:rPr>
              <a:t> </a:t>
            </a:r>
            <a:r>
              <a:rPr lang="en-US" sz="2350" spc="-10" dirty="0" smtClean="0">
                <a:latin typeface="Palatino"/>
                <a:cs typeface="Palatino"/>
              </a:rPr>
              <a:t>rest</a:t>
            </a:r>
            <a:r>
              <a:rPr sz="2350" spc="130" dirty="0" smtClean="0">
                <a:latin typeface="Palatino"/>
                <a:cs typeface="Palatino"/>
              </a:rPr>
              <a:t> </a:t>
            </a:r>
            <a:r>
              <a:rPr sz="2350" spc="-5" dirty="0" smtClean="0">
                <a:latin typeface="Palatino"/>
                <a:cs typeface="Palatino"/>
              </a:rPr>
              <a:t>and</a:t>
            </a:r>
            <a:r>
              <a:rPr sz="2350" spc="40" dirty="0" smtClean="0">
                <a:latin typeface="Palatino"/>
                <a:cs typeface="Palatino"/>
              </a:rPr>
              <a:t> </a:t>
            </a:r>
            <a:r>
              <a:rPr sz="2350" spc="-45" dirty="0" smtClean="0">
                <a:latin typeface="Palatino"/>
                <a:cs typeface="Palatino"/>
              </a:rPr>
              <a:t>don’t</a:t>
            </a:r>
            <a:r>
              <a:rPr sz="2350" spc="135" dirty="0" smtClean="0">
                <a:latin typeface="Palatino"/>
                <a:cs typeface="Palatino"/>
              </a:rPr>
              <a:t> </a:t>
            </a:r>
            <a:r>
              <a:rPr sz="2350" spc="-5" dirty="0" smtClean="0">
                <a:latin typeface="Palatino"/>
                <a:cs typeface="Palatino"/>
              </a:rPr>
              <a:t>order</a:t>
            </a:r>
            <a:r>
              <a:rPr sz="2350" spc="185" dirty="0" smtClean="0">
                <a:latin typeface="Palatino"/>
                <a:cs typeface="Palatino"/>
              </a:rPr>
              <a:t> </a:t>
            </a:r>
            <a:r>
              <a:rPr sz="2350" spc="-15" dirty="0" smtClean="0">
                <a:latin typeface="Palatino"/>
                <a:cs typeface="Palatino"/>
              </a:rPr>
              <a:t>back</a:t>
            </a:r>
            <a:r>
              <a:rPr sz="2350" spc="95" dirty="0" smtClean="0">
                <a:latin typeface="Palatino"/>
                <a:cs typeface="Palatino"/>
              </a:rPr>
              <a:t> </a:t>
            </a:r>
            <a:r>
              <a:rPr lang="en-US" sz="2350" spc="15" dirty="0" smtClean="0">
                <a:latin typeface="Palatino"/>
                <a:cs typeface="Palatino"/>
              </a:rPr>
              <a:t>to </a:t>
            </a:r>
            <a:r>
              <a:rPr lang="en-US" sz="2350" spc="5" dirty="0" smtClean="0">
                <a:latin typeface="Palatino"/>
                <a:cs typeface="Palatino"/>
              </a:rPr>
              <a:t>work</a:t>
            </a:r>
            <a:r>
              <a:rPr sz="2350" spc="80" dirty="0" smtClean="0">
                <a:latin typeface="Palatino"/>
                <a:cs typeface="Palatino"/>
              </a:rPr>
              <a:t> </a:t>
            </a:r>
            <a:r>
              <a:rPr sz="2350" spc="15" dirty="0" smtClean="0">
                <a:latin typeface="Palatino"/>
                <a:cs typeface="Palatino"/>
              </a:rPr>
              <a:t>until</a:t>
            </a:r>
            <a:r>
              <a:rPr sz="2350" dirty="0" smtClean="0">
                <a:latin typeface="Palatino"/>
                <a:cs typeface="Palatino"/>
              </a:rPr>
              <a:t> </a:t>
            </a:r>
            <a:r>
              <a:rPr sz="2350" spc="25" dirty="0" smtClean="0">
                <a:latin typeface="Palatino"/>
                <a:cs typeface="Palatino"/>
              </a:rPr>
              <a:t>symptoms</a:t>
            </a:r>
            <a:r>
              <a:rPr sz="2350" spc="-30" dirty="0" smtClean="0">
                <a:latin typeface="Palatino"/>
                <a:cs typeface="Palatino"/>
              </a:rPr>
              <a:t> </a:t>
            </a:r>
            <a:r>
              <a:rPr lang="en-US" sz="2350" spc="-30" dirty="0" smtClean="0">
                <a:latin typeface="Palatino"/>
                <a:cs typeface="Palatino"/>
              </a:rPr>
              <a:t>have </a:t>
            </a:r>
            <a:r>
              <a:rPr sz="2350" spc="5" dirty="0" smtClean="0">
                <a:latin typeface="Palatino"/>
                <a:cs typeface="Palatino"/>
              </a:rPr>
              <a:t>abated</a:t>
            </a:r>
            <a:endParaRPr sz="2350" dirty="0" smtClean="0">
              <a:latin typeface="Palatino"/>
              <a:cs typeface="Palatino"/>
            </a:endParaRPr>
          </a:p>
          <a:p>
            <a:pPr marL="629920" marR="125730" indent="-342900">
              <a:lnSpc>
                <a:spcPct val="102299"/>
              </a:lnSpc>
              <a:spcBef>
                <a:spcPts val="575"/>
              </a:spcBef>
              <a:buFont typeface="Arial"/>
              <a:buChar char="•"/>
            </a:pPr>
            <a:r>
              <a:rPr sz="2350" spc="-45" dirty="0" smtClean="0">
                <a:latin typeface="Palatino"/>
                <a:cs typeface="Palatino"/>
              </a:rPr>
              <a:t>Take </a:t>
            </a:r>
            <a:r>
              <a:rPr sz="2350" spc="-10" dirty="0">
                <a:latin typeface="Palatino"/>
                <a:cs typeface="Palatino"/>
              </a:rPr>
              <a:t>appropriate</a:t>
            </a:r>
            <a:r>
              <a:rPr sz="2350" spc="-5" dirty="0">
                <a:latin typeface="Palatino"/>
                <a:cs typeface="Palatino"/>
              </a:rPr>
              <a:t> </a:t>
            </a:r>
            <a:r>
              <a:rPr sz="2350" spc="-20" dirty="0">
                <a:latin typeface="Palatino"/>
                <a:cs typeface="Palatino"/>
              </a:rPr>
              <a:t>first</a:t>
            </a:r>
            <a:r>
              <a:rPr sz="2350" spc="-15" dirty="0">
                <a:latin typeface="Palatino"/>
                <a:cs typeface="Palatino"/>
              </a:rPr>
              <a:t> </a:t>
            </a:r>
            <a:r>
              <a:rPr sz="2350" spc="-20" dirty="0">
                <a:latin typeface="Palatino"/>
                <a:cs typeface="Palatino"/>
              </a:rPr>
              <a:t>aid </a:t>
            </a:r>
            <a:r>
              <a:rPr sz="2350" spc="-15" dirty="0" smtClean="0">
                <a:latin typeface="Palatino"/>
                <a:cs typeface="Palatino"/>
              </a:rPr>
              <a:t>steps</a:t>
            </a:r>
            <a:r>
              <a:rPr sz="2350" spc="114" dirty="0" smtClean="0">
                <a:latin typeface="Palatino"/>
                <a:cs typeface="Palatino"/>
              </a:rPr>
              <a:t> </a:t>
            </a:r>
            <a:r>
              <a:rPr sz="2350" spc="10" dirty="0">
                <a:latin typeface="Palatino"/>
                <a:cs typeface="Palatino"/>
              </a:rPr>
              <a:t>or</a:t>
            </a:r>
            <a:r>
              <a:rPr sz="2350" spc="35" dirty="0">
                <a:latin typeface="Palatino"/>
                <a:cs typeface="Palatino"/>
              </a:rPr>
              <a:t> </a:t>
            </a:r>
            <a:r>
              <a:rPr sz="2350" dirty="0">
                <a:latin typeface="Palatino"/>
                <a:cs typeface="Palatino"/>
              </a:rPr>
              <a:t>emergency</a:t>
            </a:r>
            <a:r>
              <a:rPr sz="2350" spc="160" dirty="0">
                <a:latin typeface="Palatino"/>
                <a:cs typeface="Palatino"/>
              </a:rPr>
              <a:t> </a:t>
            </a:r>
            <a:r>
              <a:rPr sz="2350" spc="-15" dirty="0" smtClean="0">
                <a:latin typeface="Palatino"/>
                <a:cs typeface="Palatino"/>
              </a:rPr>
              <a:t>response</a:t>
            </a:r>
            <a:r>
              <a:rPr lang="en-US" sz="2350" spc="-15" dirty="0" smtClean="0">
                <a:latin typeface="Palatino"/>
                <a:cs typeface="Palatino"/>
              </a:rPr>
              <a:t> </a:t>
            </a:r>
            <a:r>
              <a:rPr sz="2350" spc="-10" dirty="0" smtClean="0">
                <a:latin typeface="Palatino"/>
                <a:cs typeface="Palatino"/>
              </a:rPr>
              <a:t>as</a:t>
            </a:r>
            <a:r>
              <a:rPr sz="2350" spc="50" dirty="0" smtClean="0">
                <a:latin typeface="Palatino"/>
                <a:cs typeface="Palatino"/>
              </a:rPr>
              <a:t> </a:t>
            </a:r>
            <a:r>
              <a:rPr sz="2350" spc="-45" dirty="0" smtClean="0">
                <a:latin typeface="Palatino"/>
                <a:cs typeface="Palatino"/>
              </a:rPr>
              <a:t>necessary</a:t>
            </a:r>
            <a:endParaRPr sz="2350" dirty="0">
              <a:latin typeface="Palatino"/>
              <a:cs typeface="Palatino"/>
            </a:endParaRPr>
          </a:p>
        </p:txBody>
      </p:sp>
      <p:pic>
        <p:nvPicPr>
          <p:cNvPr id="7" name="object 10">
            <a:extLst>
              <a:ext uri="{FF2B5EF4-FFF2-40B4-BE49-F238E27FC236}">
                <a16:creationId xmlns:a16="http://schemas.microsoft.com/office/drawing/2014/main" id="{EDA4AF3C-223A-47EE-B9E3-2205CB7CB5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5690" y="2613976"/>
            <a:ext cx="3666744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F926663C-5374-4B44-A7C1-B06CAC42E0A9}"/>
              </a:ext>
            </a:extLst>
          </p:cNvPr>
          <p:cNvSpPr txBox="1">
            <a:spLocks noGrp="1"/>
          </p:cNvSpPr>
          <p:nvPr/>
        </p:nvSpPr>
        <p:spPr>
          <a:xfrm>
            <a:off x="1336213" y="1105363"/>
            <a:ext cx="4093845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30" dirty="0"/>
              <a:t>Access</a:t>
            </a:r>
            <a:r>
              <a:rPr spc="-20" dirty="0"/>
              <a:t> </a:t>
            </a:r>
            <a:r>
              <a:rPr spc="15" dirty="0"/>
              <a:t>to</a:t>
            </a:r>
            <a:r>
              <a:rPr spc="-110" dirty="0"/>
              <a:t> </a:t>
            </a:r>
            <a:r>
              <a:rPr spc="50" dirty="0"/>
              <a:t>Shade</a:t>
            </a:r>
            <a:r>
              <a:rPr spc="-35" dirty="0"/>
              <a:t> </a:t>
            </a:r>
            <a:r>
              <a:rPr sz="2000" spc="65" dirty="0"/>
              <a:t>(2</a:t>
            </a:r>
            <a:r>
              <a:rPr sz="2000" spc="-45" dirty="0"/>
              <a:t> </a:t>
            </a:r>
            <a:r>
              <a:rPr sz="2000" spc="-20" dirty="0"/>
              <a:t>of</a:t>
            </a:r>
            <a:r>
              <a:rPr sz="2000" spc="20" dirty="0"/>
              <a:t> </a:t>
            </a:r>
            <a:r>
              <a:rPr sz="2000" spc="65" dirty="0"/>
              <a:t>2)</a:t>
            </a:r>
            <a:endParaRPr sz="2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48F94B33-8822-4C67-A851-34143D717514}"/>
              </a:ext>
            </a:extLst>
          </p:cNvPr>
          <p:cNvSpPr txBox="1"/>
          <p:nvPr/>
        </p:nvSpPr>
        <p:spPr>
          <a:xfrm>
            <a:off x="1166608" y="2189267"/>
            <a:ext cx="5172159" cy="2244461"/>
          </a:xfrm>
          <a:prstGeom prst="rect">
            <a:avLst/>
          </a:prstGeom>
        </p:spPr>
        <p:txBody>
          <a:bodyPr vert="horz" wrap="square" lIns="0" tIns="825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2299"/>
              </a:lnSpc>
              <a:spcBef>
                <a:spcPts val="65"/>
              </a:spcBef>
            </a:pPr>
            <a:r>
              <a:rPr sz="2400" spc="-10" dirty="0">
                <a:latin typeface="Palatino"/>
                <a:cs typeface="Palatino"/>
              </a:rPr>
              <a:t>Shaded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5" dirty="0" smtClean="0">
                <a:latin typeface="Palatino"/>
                <a:cs typeface="Palatino"/>
              </a:rPr>
              <a:t>area</a:t>
            </a:r>
            <a:r>
              <a:rPr lang="en-US" sz="2400" spc="5" dirty="0" smtClean="0">
                <a:latin typeface="Palatino"/>
                <a:cs typeface="Palatino"/>
              </a:rPr>
              <a:t>s</a:t>
            </a:r>
            <a:r>
              <a:rPr sz="2400" spc="5" dirty="0" smtClean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must </a:t>
            </a:r>
            <a:r>
              <a:rPr sz="2400" spc="10" dirty="0">
                <a:latin typeface="Palatino"/>
                <a:cs typeface="Palatino"/>
              </a:rPr>
              <a:t>not </a:t>
            </a:r>
            <a:r>
              <a:rPr sz="2400" spc="-35" dirty="0" smtClean="0">
                <a:latin typeface="Palatino"/>
                <a:cs typeface="Palatino"/>
              </a:rPr>
              <a:t>cause</a:t>
            </a:r>
            <a:r>
              <a:rPr lang="en-US" sz="2400" spc="-35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exposure</a:t>
            </a:r>
            <a:r>
              <a:rPr sz="2400" spc="-5" dirty="0" smtClean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to </a:t>
            </a:r>
            <a:r>
              <a:rPr sz="2400" spc="5" dirty="0">
                <a:latin typeface="Palatino"/>
                <a:cs typeface="Palatino"/>
              </a:rPr>
              <a:t>another </a:t>
            </a:r>
            <a:r>
              <a:rPr sz="2400" spc="-5" dirty="0">
                <a:latin typeface="Palatino"/>
                <a:cs typeface="Palatino"/>
              </a:rPr>
              <a:t>health </a:t>
            </a:r>
            <a:r>
              <a:rPr sz="2400" spc="10" dirty="0" smtClean="0">
                <a:latin typeface="Palatino"/>
                <a:cs typeface="Palatino"/>
              </a:rPr>
              <a:t>or</a:t>
            </a:r>
            <a:r>
              <a:rPr lang="en-US" sz="2400" spc="10" dirty="0" smtClean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safety</a:t>
            </a:r>
            <a:r>
              <a:rPr sz="2400" dirty="0" smtClean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hazard.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10" dirty="0" smtClean="0">
                <a:latin typeface="Palatino"/>
                <a:cs typeface="Palatino"/>
              </a:rPr>
              <a:t>Areas</a:t>
            </a:r>
            <a:r>
              <a:rPr lang="en-US" sz="2400" spc="10" dirty="0" smtClean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underneath</a:t>
            </a:r>
            <a:r>
              <a:rPr sz="2400" spc="300" dirty="0" smtClean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mobile</a:t>
            </a:r>
            <a:r>
              <a:rPr sz="2400" spc="185" dirty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equipment</a:t>
            </a:r>
            <a:r>
              <a:rPr lang="en-US" sz="2400" spc="-10" dirty="0" smtClean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(</a:t>
            </a:r>
            <a:r>
              <a:rPr sz="2400" dirty="0">
                <a:latin typeface="Palatino"/>
                <a:cs typeface="Palatino"/>
              </a:rPr>
              <a:t>e.g.</a:t>
            </a:r>
            <a:r>
              <a:rPr sz="2400" spc="105" dirty="0">
                <a:latin typeface="Palatino"/>
                <a:cs typeface="Palatino"/>
              </a:rPr>
              <a:t> </a:t>
            </a:r>
            <a:r>
              <a:rPr sz="2400" spc="5" dirty="0" smtClean="0">
                <a:latin typeface="Palatino"/>
                <a:cs typeface="Palatino"/>
              </a:rPr>
              <a:t>tractor</a:t>
            </a:r>
            <a:r>
              <a:rPr lang="en-US" sz="2400" spc="5" dirty="0" smtClean="0">
                <a:latin typeface="Palatino"/>
                <a:cs typeface="Palatino"/>
              </a:rPr>
              <a:t>s</a:t>
            </a:r>
            <a:r>
              <a:rPr sz="2400" spc="5" dirty="0" smtClean="0">
                <a:latin typeface="Palatino"/>
                <a:cs typeface="Palatino"/>
              </a:rPr>
              <a:t>),</a:t>
            </a:r>
            <a:r>
              <a:rPr sz="2400" spc="105" dirty="0" smtClean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or</a:t>
            </a:r>
            <a:r>
              <a:rPr sz="2400" spc="5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areas</a:t>
            </a:r>
            <a:r>
              <a:rPr sz="2400" spc="125" dirty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that</a:t>
            </a:r>
            <a:r>
              <a:rPr lang="en-US" sz="2400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require</a:t>
            </a:r>
            <a:r>
              <a:rPr sz="2400" spc="-5" dirty="0" smtClean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crouching</a:t>
            </a:r>
            <a:r>
              <a:rPr sz="240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in </a:t>
            </a:r>
            <a:r>
              <a:rPr sz="2400" spc="-5" dirty="0">
                <a:latin typeface="Palatino"/>
                <a:cs typeface="Palatino"/>
              </a:rPr>
              <a:t>order </a:t>
            </a:r>
            <a:r>
              <a:rPr sz="2400" spc="15" dirty="0" smtClean="0">
                <a:latin typeface="Palatino"/>
                <a:cs typeface="Palatino"/>
              </a:rPr>
              <a:t>to</a:t>
            </a:r>
            <a:r>
              <a:rPr lang="en-US" sz="2400" spc="15" dirty="0" smtClean="0">
                <a:latin typeface="Palatino"/>
                <a:cs typeface="Palatino"/>
              </a:rPr>
              <a:t> </a:t>
            </a:r>
            <a:r>
              <a:rPr sz="2400" spc="-35" dirty="0" smtClean="0">
                <a:latin typeface="Palatino"/>
                <a:cs typeface="Palatino"/>
              </a:rPr>
              <a:t>sit </a:t>
            </a:r>
            <a:r>
              <a:rPr sz="2400" spc="-25" dirty="0">
                <a:latin typeface="Palatino"/>
                <a:cs typeface="Palatino"/>
              </a:rPr>
              <a:t>fully</a:t>
            </a:r>
            <a:r>
              <a:rPr sz="2400" spc="-2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in </a:t>
            </a:r>
            <a:r>
              <a:rPr sz="2400" spc="10" dirty="0">
                <a:latin typeface="Palatino"/>
                <a:cs typeface="Palatino"/>
              </a:rPr>
              <a:t>the </a:t>
            </a:r>
            <a:r>
              <a:rPr sz="2400" spc="-30" dirty="0">
                <a:latin typeface="Palatino"/>
                <a:cs typeface="Palatino"/>
              </a:rPr>
              <a:t>shade</a:t>
            </a:r>
            <a:r>
              <a:rPr sz="2400" spc="-2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are </a:t>
            </a:r>
            <a:r>
              <a:rPr sz="2400" spc="5" dirty="0" smtClean="0">
                <a:latin typeface="Palatino"/>
                <a:cs typeface="Palatino"/>
              </a:rPr>
              <a:t>not</a:t>
            </a:r>
            <a:r>
              <a:rPr lang="en-US" sz="2400" spc="5" dirty="0" smtClean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acceptable</a:t>
            </a:r>
            <a:r>
              <a:rPr sz="2400" spc="-15" dirty="0">
                <a:latin typeface="Palatino"/>
                <a:cs typeface="Palatino"/>
              </a:rPr>
              <a:t>.</a:t>
            </a:r>
            <a:endParaRPr lang="en-US" sz="2400" dirty="0">
              <a:latin typeface="Palatino"/>
              <a:cs typeface="Palatino"/>
            </a:endParaRPr>
          </a:p>
        </p:txBody>
      </p:sp>
      <p:pic>
        <p:nvPicPr>
          <p:cNvPr id="7" name="object 6">
            <a:extLst>
              <a:ext uri="{FF2B5EF4-FFF2-40B4-BE49-F238E27FC236}">
                <a16:creationId xmlns:a16="http://schemas.microsoft.com/office/drawing/2014/main" id="{94C092DD-BF25-40DC-841E-4DD22582669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7857" y="1984248"/>
            <a:ext cx="4468021" cy="412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47E873D1-1C26-4E7B-BD8A-A8492B3A6069}"/>
              </a:ext>
            </a:extLst>
          </p:cNvPr>
          <p:cNvSpPr txBox="1">
            <a:spLocks noGrp="1"/>
          </p:cNvSpPr>
          <p:nvPr/>
        </p:nvSpPr>
        <p:spPr>
          <a:xfrm>
            <a:off x="809105" y="968678"/>
            <a:ext cx="7574922" cy="4870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When</a:t>
            </a:r>
            <a:r>
              <a:rPr spc="-75" dirty="0"/>
              <a:t> </a:t>
            </a:r>
            <a:r>
              <a:rPr spc="25" dirty="0"/>
              <a:t>Infeasible</a:t>
            </a:r>
            <a:r>
              <a:rPr spc="-60" dirty="0"/>
              <a:t> </a:t>
            </a:r>
            <a:r>
              <a:rPr spc="-50" dirty="0"/>
              <a:t>or</a:t>
            </a:r>
            <a:r>
              <a:rPr spc="-90" dirty="0"/>
              <a:t> </a:t>
            </a:r>
            <a:r>
              <a:rPr spc="-40" dirty="0"/>
              <a:t>Unsafe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2917666-4761-4801-BE2C-20B07D2F6EB5}"/>
              </a:ext>
            </a:extLst>
          </p:cNvPr>
          <p:cNvSpPr txBox="1"/>
          <p:nvPr/>
        </p:nvSpPr>
        <p:spPr>
          <a:xfrm>
            <a:off x="717353" y="1899273"/>
            <a:ext cx="5924040" cy="259814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Palatino"/>
                <a:cs typeface="Palatino"/>
              </a:rPr>
              <a:t>In situations </a:t>
            </a:r>
            <a:r>
              <a:rPr sz="2400" spc="-25" dirty="0">
                <a:latin typeface="Palatino"/>
                <a:cs typeface="Palatino"/>
              </a:rPr>
              <a:t>where</a:t>
            </a:r>
            <a:r>
              <a:rPr sz="2400" spc="-2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the </a:t>
            </a:r>
            <a:r>
              <a:rPr sz="2400" spc="-30" dirty="0">
                <a:latin typeface="Palatino"/>
                <a:cs typeface="Palatino"/>
              </a:rPr>
              <a:t>employer</a:t>
            </a:r>
            <a:r>
              <a:rPr sz="2400" spc="-2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can demonstrate</a:t>
            </a:r>
            <a:r>
              <a:rPr sz="2400" spc="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that it is </a:t>
            </a:r>
            <a:r>
              <a:rPr sz="2400" spc="-5" dirty="0" smtClean="0">
                <a:latin typeface="Palatino"/>
                <a:cs typeface="Palatino"/>
              </a:rPr>
              <a:t>not</a:t>
            </a:r>
            <a:r>
              <a:rPr lang="en-US" sz="2400" spc="-5" dirty="0" smtClean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safe </a:t>
            </a:r>
            <a:r>
              <a:rPr sz="2400" dirty="0">
                <a:latin typeface="Palatino"/>
                <a:cs typeface="Palatino"/>
              </a:rPr>
              <a:t>or feasible </a:t>
            </a:r>
            <a:r>
              <a:rPr sz="2400" spc="-5" dirty="0">
                <a:latin typeface="Palatino"/>
                <a:cs typeface="Palatino"/>
              </a:rPr>
              <a:t>to </a:t>
            </a:r>
            <a:r>
              <a:rPr sz="2400" spc="-40" dirty="0">
                <a:latin typeface="Palatino"/>
                <a:cs typeface="Palatino"/>
              </a:rPr>
              <a:t>provide</a:t>
            </a:r>
            <a:r>
              <a:rPr sz="2400" spc="-3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shade,</a:t>
            </a:r>
            <a:r>
              <a:rPr sz="2400" spc="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an </a:t>
            </a:r>
            <a:r>
              <a:rPr sz="2400" spc="-30" dirty="0">
                <a:latin typeface="Palatino"/>
                <a:cs typeface="Palatino"/>
              </a:rPr>
              <a:t>employer</a:t>
            </a:r>
            <a:r>
              <a:rPr sz="2400" spc="-2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can </a:t>
            </a:r>
            <a:r>
              <a:rPr sz="2400" spc="-5" dirty="0" smtClean="0">
                <a:latin typeface="Palatino"/>
                <a:cs typeface="Palatino"/>
              </a:rPr>
              <a:t>utilize</a:t>
            </a:r>
            <a:r>
              <a:rPr lang="en-US" sz="2400" spc="-5" dirty="0" smtClean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established</a:t>
            </a:r>
            <a:r>
              <a:rPr sz="2400" spc="-35" dirty="0" smtClean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procedures</a:t>
            </a:r>
            <a:r>
              <a:rPr sz="2400" spc="34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for</a:t>
            </a:r>
            <a:r>
              <a:rPr sz="2400" spc="4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providing</a:t>
            </a:r>
            <a:r>
              <a:rPr sz="2400" spc="37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shade</a:t>
            </a:r>
            <a:r>
              <a:rPr sz="2400" spc="160" dirty="0">
                <a:latin typeface="Palatino"/>
                <a:cs typeface="Palatino"/>
              </a:rPr>
              <a:t> </a:t>
            </a:r>
            <a:r>
              <a:rPr sz="2400" spc="-45" dirty="0">
                <a:latin typeface="Palatino"/>
                <a:cs typeface="Palatino"/>
              </a:rPr>
              <a:t>upon</a:t>
            </a:r>
            <a:r>
              <a:rPr sz="2400" spc="18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request</a:t>
            </a:r>
            <a:r>
              <a:rPr sz="2400" spc="240" dirty="0">
                <a:latin typeface="Palatino"/>
                <a:cs typeface="Palatino"/>
              </a:rPr>
              <a:t> </a:t>
            </a:r>
            <a:r>
              <a:rPr sz="2400" spc="-45" dirty="0">
                <a:latin typeface="Palatino"/>
                <a:cs typeface="Palatino"/>
              </a:rPr>
              <a:t>or,</a:t>
            </a:r>
            <a:r>
              <a:rPr sz="2400" spc="100" dirty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for</a:t>
            </a:r>
            <a:r>
              <a:rPr lang="en-US" sz="2400" dirty="0" smtClean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non-agricultural </a:t>
            </a:r>
            <a:r>
              <a:rPr sz="2400" spc="-20" dirty="0">
                <a:latin typeface="Palatino"/>
                <a:cs typeface="Palatino"/>
              </a:rPr>
              <a:t>employers,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alternative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cooling measures </a:t>
            </a:r>
            <a:r>
              <a:rPr sz="2400" spc="-5" dirty="0" smtClean="0">
                <a:latin typeface="Palatino"/>
                <a:cs typeface="Palatino"/>
              </a:rPr>
              <a:t>that</a:t>
            </a:r>
            <a:r>
              <a:rPr lang="en-US" sz="2400" spc="-5" dirty="0" smtClean="0">
                <a:latin typeface="Palatino"/>
                <a:cs typeface="Palatino"/>
              </a:rPr>
              <a:t> </a:t>
            </a:r>
            <a:r>
              <a:rPr sz="2400" spc="-40" dirty="0" smtClean="0">
                <a:latin typeface="Palatino"/>
                <a:cs typeface="Palatino"/>
              </a:rPr>
              <a:t>provide</a:t>
            </a:r>
            <a:r>
              <a:rPr sz="2400" spc="300" dirty="0" smtClean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equivalent</a:t>
            </a:r>
            <a:r>
              <a:rPr sz="2400" spc="1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protection.</a:t>
            </a:r>
            <a:endParaRPr lang="en-US" sz="2400" dirty="0">
              <a:latin typeface="Palatino"/>
              <a:cs typeface="Palatino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9467A7E2-5F70-4C2D-ADFA-ACA099A75F7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3692" y="1976683"/>
            <a:ext cx="4889796" cy="2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9">
            <a:extLst>
              <a:ext uri="{FF2B5EF4-FFF2-40B4-BE49-F238E27FC236}">
                <a16:creationId xmlns:a16="http://schemas.microsoft.com/office/drawing/2014/main" id="{3290D969-64EE-483F-B508-EC9A89E17E76}"/>
              </a:ext>
            </a:extLst>
          </p:cNvPr>
          <p:cNvSpPr txBox="1">
            <a:spLocks noGrp="1"/>
          </p:cNvSpPr>
          <p:nvPr/>
        </p:nvSpPr>
        <p:spPr>
          <a:xfrm>
            <a:off x="1508631" y="949617"/>
            <a:ext cx="3777615" cy="9448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2555" marR="5080" indent="-110489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Monitor</a:t>
            </a:r>
            <a:r>
              <a:rPr spc="-110" dirty="0"/>
              <a:t> </a:t>
            </a:r>
            <a:r>
              <a:rPr spc="55" dirty="0"/>
              <a:t>the</a:t>
            </a:r>
            <a:r>
              <a:rPr spc="-135" dirty="0"/>
              <a:t> </a:t>
            </a:r>
            <a:r>
              <a:rPr spc="60" dirty="0" smtClean="0"/>
              <a:t>Weather</a:t>
            </a:r>
            <a:r>
              <a:rPr lang="en-US" spc="60" dirty="0" smtClean="0"/>
              <a:t> </a:t>
            </a:r>
            <a:r>
              <a:rPr u="sng" spc="110" dirty="0" smtClean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hlinkClick r:id="rId2"/>
              </a:rPr>
              <a:t>www</a:t>
            </a:r>
            <a:r>
              <a:rPr u="sng" spc="20" dirty="0" smtClean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hlinkClick r:id="rId2"/>
              </a:rPr>
              <a:t>.</a:t>
            </a:r>
            <a:r>
              <a:rPr u="sng" spc="-40" dirty="0" smtClean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hlinkClick r:id="rId2"/>
              </a:rPr>
              <a:t>n</a:t>
            </a:r>
            <a:r>
              <a:rPr u="sng" spc="110" dirty="0" smtClean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hlinkClick r:id="rId2"/>
              </a:rPr>
              <a:t>w</a:t>
            </a:r>
            <a:r>
              <a:rPr u="sng" spc="-380" dirty="0" smtClean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hlinkClick r:id="rId2"/>
              </a:rPr>
              <a:t>s</a:t>
            </a:r>
            <a:r>
              <a:rPr u="sng" spc="20" dirty="0" smtClean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hlinkClick r:id="rId2"/>
              </a:rPr>
              <a:t>.</a:t>
            </a:r>
            <a:r>
              <a:rPr u="sng" spc="-40" dirty="0" smtClean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hlinkClick r:id="rId2"/>
              </a:rPr>
              <a:t>n</a:t>
            </a:r>
            <a:r>
              <a:rPr u="sng" spc="35" dirty="0" smtClean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hlinkClick r:id="rId2"/>
              </a:rPr>
              <a:t>o</a:t>
            </a:r>
            <a:r>
              <a:rPr u="sng" spc="270" dirty="0" smtClean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hlinkClick r:id="rId2"/>
              </a:rPr>
              <a:t>aa</a:t>
            </a:r>
            <a:r>
              <a:rPr u="sng" spc="20" dirty="0" smtClean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hlinkClick r:id="rId2"/>
              </a:rPr>
              <a:t>.</a:t>
            </a:r>
            <a:r>
              <a:rPr u="sng" spc="180" dirty="0" smtClean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hlinkClick r:id="rId2"/>
              </a:rPr>
              <a:t>g</a:t>
            </a:r>
            <a:r>
              <a:rPr u="sng" spc="60" dirty="0" smtClean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hlinkClick r:id="rId2"/>
              </a:rPr>
              <a:t>ov</a:t>
            </a:r>
            <a:endParaRPr u="sng" spc="60" dirty="0">
              <a:solidFill>
                <a:srgbClr val="9353C3"/>
              </a:solidFill>
              <a:uFill>
                <a:solidFill>
                  <a:srgbClr val="9353C3"/>
                </a:solidFill>
              </a:uFill>
              <a:hlinkClick r:id="rId2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3FFD01C0-A06E-44DD-BCBF-34AA488FB9B2}"/>
              </a:ext>
            </a:extLst>
          </p:cNvPr>
          <p:cNvSpPr txBox="1"/>
          <p:nvPr/>
        </p:nvSpPr>
        <p:spPr>
          <a:xfrm>
            <a:off x="1508631" y="2190713"/>
            <a:ext cx="5396474" cy="3772828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5080" indent="-342900">
              <a:lnSpc>
                <a:spcPct val="999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Palatino"/>
                <a:cs typeface="Palatino"/>
              </a:rPr>
              <a:t>Instruct supervisors </a:t>
            </a:r>
            <a:r>
              <a:rPr sz="2400" dirty="0">
                <a:latin typeface="Palatino"/>
                <a:cs typeface="Palatino"/>
              </a:rPr>
              <a:t>to </a:t>
            </a:r>
            <a:r>
              <a:rPr sz="2400" spc="10" dirty="0">
                <a:latin typeface="Palatino"/>
                <a:cs typeface="Palatino"/>
              </a:rPr>
              <a:t>track </a:t>
            </a:r>
            <a:r>
              <a:rPr sz="2400" spc="-30" dirty="0" smtClean="0">
                <a:latin typeface="Palatino"/>
                <a:cs typeface="Palatino"/>
              </a:rPr>
              <a:t>the</a:t>
            </a:r>
            <a:r>
              <a:rPr lang="en-US" sz="2400" spc="-30" dirty="0" smtClean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weather</a:t>
            </a:r>
            <a:r>
              <a:rPr sz="2400" spc="60" dirty="0" smtClean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of</a:t>
            </a:r>
            <a:r>
              <a:rPr sz="2400" spc="40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the</a:t>
            </a:r>
            <a:r>
              <a:rPr sz="2400" spc="35" dirty="0">
                <a:latin typeface="Palatino"/>
                <a:cs typeface="Palatino"/>
              </a:rPr>
              <a:t> </a:t>
            </a:r>
            <a:r>
              <a:rPr sz="2400" spc="30" dirty="0">
                <a:latin typeface="Palatino"/>
                <a:cs typeface="Palatino"/>
              </a:rPr>
              <a:t>job</a:t>
            </a:r>
            <a:r>
              <a:rPr sz="2400" spc="-10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site</a:t>
            </a:r>
            <a:r>
              <a:rPr sz="2400" spc="-35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[</a:t>
            </a:r>
            <a:r>
              <a:rPr sz="2400" spc="-15" dirty="0" smtClean="0">
                <a:latin typeface="Palatino"/>
                <a:cs typeface="Palatino"/>
              </a:rPr>
              <a:t>by</a:t>
            </a:r>
            <a:r>
              <a:rPr lang="en-US" sz="2400" spc="-15" dirty="0" smtClean="0">
                <a:latin typeface="Palatino"/>
                <a:cs typeface="Palatino"/>
              </a:rPr>
              <a:t> </a:t>
            </a:r>
            <a:r>
              <a:rPr sz="2400" spc="-30" dirty="0" smtClean="0">
                <a:latin typeface="Palatino"/>
                <a:cs typeface="Palatino"/>
              </a:rPr>
              <a:t>monitoring</a:t>
            </a:r>
            <a:r>
              <a:rPr sz="2400" spc="240" dirty="0" smtClean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predicted </a:t>
            </a:r>
            <a:r>
              <a:rPr sz="2400" spc="-20" dirty="0" smtClean="0">
                <a:latin typeface="Palatino"/>
                <a:cs typeface="Palatino"/>
              </a:rPr>
              <a:t>temperature</a:t>
            </a:r>
            <a:r>
              <a:rPr lang="en-US" sz="2400" spc="-20" dirty="0" smtClean="0">
                <a:latin typeface="Palatino"/>
                <a:cs typeface="Palatino"/>
              </a:rPr>
              <a:t> </a:t>
            </a:r>
            <a:r>
              <a:rPr sz="2400" spc="-30" dirty="0" smtClean="0">
                <a:latin typeface="Palatino"/>
                <a:cs typeface="Palatino"/>
              </a:rPr>
              <a:t>highs</a:t>
            </a:r>
            <a:r>
              <a:rPr sz="2400" spc="-25" dirty="0" smtClean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and </a:t>
            </a:r>
            <a:r>
              <a:rPr sz="2400" spc="-10" dirty="0">
                <a:latin typeface="Palatino"/>
                <a:cs typeface="Palatino"/>
              </a:rPr>
              <a:t>periodically </a:t>
            </a:r>
            <a:r>
              <a:rPr sz="2400" spc="-30" dirty="0">
                <a:latin typeface="Palatino"/>
                <a:cs typeface="Palatino"/>
              </a:rPr>
              <a:t>using </a:t>
            </a:r>
            <a:r>
              <a:rPr sz="2400" spc="5" dirty="0" smtClean="0">
                <a:latin typeface="Palatino"/>
                <a:cs typeface="Palatino"/>
              </a:rPr>
              <a:t>a</a:t>
            </a:r>
            <a:r>
              <a:rPr lang="en-US" sz="2400" spc="5" dirty="0" smtClean="0">
                <a:latin typeface="Palatino"/>
                <a:cs typeface="Palatino"/>
              </a:rPr>
              <a:t> </a:t>
            </a:r>
            <a:r>
              <a:rPr sz="2400" spc="-35" dirty="0" smtClean="0">
                <a:latin typeface="Palatino"/>
                <a:cs typeface="Palatino"/>
              </a:rPr>
              <a:t>thermometer]</a:t>
            </a:r>
            <a:endParaRPr lang="en-US" sz="2400" dirty="0">
              <a:latin typeface="Palatino"/>
              <a:cs typeface="Palatino"/>
            </a:endParaRPr>
          </a:p>
          <a:p>
            <a:pPr marL="355600" marR="203200" indent="-342900">
              <a:lnSpc>
                <a:spcPct val="100299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sz="2400" spc="-20" dirty="0">
                <a:latin typeface="Palatino"/>
                <a:cs typeface="Palatino"/>
              </a:rPr>
              <a:t>Determine,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and </a:t>
            </a:r>
            <a:r>
              <a:rPr sz="2400" spc="-15" dirty="0" smtClean="0">
                <a:latin typeface="Palatino"/>
                <a:cs typeface="Palatino"/>
              </a:rPr>
              <a:t>instruct</a:t>
            </a:r>
            <a:r>
              <a:rPr lang="en-US" sz="2400" spc="-15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supervisors</a:t>
            </a:r>
            <a:r>
              <a:rPr sz="2400" spc="-10" dirty="0">
                <a:latin typeface="Palatino"/>
                <a:cs typeface="Palatino"/>
              </a:rPr>
              <a:t>,</a:t>
            </a:r>
            <a:r>
              <a:rPr sz="2400" spc="6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on</a:t>
            </a:r>
            <a:r>
              <a:rPr sz="2400" spc="-35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how</a:t>
            </a:r>
            <a:r>
              <a:rPr sz="2400" spc="40" dirty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weather</a:t>
            </a:r>
            <a:r>
              <a:rPr lang="en-US" sz="2400" spc="-20" dirty="0" smtClean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information</a:t>
            </a:r>
            <a:r>
              <a:rPr sz="2400" spc="114" dirty="0" smtClean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will</a:t>
            </a:r>
            <a:r>
              <a:rPr sz="2400" spc="6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be</a:t>
            </a:r>
            <a:r>
              <a:rPr sz="2400" spc="35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used</a:t>
            </a:r>
            <a:r>
              <a:rPr sz="2400" spc="-10" dirty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to</a:t>
            </a:r>
            <a:r>
              <a:rPr lang="en-US" sz="2400" dirty="0" smtClean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modify </a:t>
            </a:r>
            <a:r>
              <a:rPr sz="2400" spc="-5" dirty="0">
                <a:latin typeface="Palatino"/>
                <a:cs typeface="Palatino"/>
              </a:rPr>
              <a:t>work </a:t>
            </a:r>
            <a:r>
              <a:rPr sz="2400" spc="-20" dirty="0">
                <a:latin typeface="Palatino"/>
                <a:cs typeface="Palatino"/>
              </a:rPr>
              <a:t>schedule,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increase</a:t>
            </a:r>
            <a:r>
              <a:rPr lang="en-US" sz="2400" spc="-10" dirty="0" smtClean="0">
                <a:latin typeface="Palatino"/>
                <a:cs typeface="Palatino"/>
              </a:rPr>
              <a:t> </a:t>
            </a:r>
            <a:r>
              <a:rPr sz="2400" spc="-40" dirty="0" smtClean="0">
                <a:latin typeface="Palatino"/>
                <a:cs typeface="Palatino"/>
              </a:rPr>
              <a:t>number</a:t>
            </a:r>
            <a:r>
              <a:rPr sz="2400" spc="200" dirty="0" smtClean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of</a:t>
            </a:r>
            <a:r>
              <a:rPr sz="2400" spc="-2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water</a:t>
            </a:r>
            <a:r>
              <a:rPr sz="2400" spc="6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and</a:t>
            </a:r>
            <a:r>
              <a:rPr sz="2400" spc="5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rest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breaks</a:t>
            </a:r>
            <a:r>
              <a:rPr lang="en-US" sz="2400" spc="-15" dirty="0" smtClean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or</a:t>
            </a:r>
            <a:r>
              <a:rPr sz="2400" spc="-10" dirty="0" smtClean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cease</a:t>
            </a:r>
            <a:r>
              <a:rPr sz="2400" spc="-4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work</a:t>
            </a:r>
            <a:r>
              <a:rPr sz="2400" spc="-5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early</a:t>
            </a:r>
            <a:r>
              <a:rPr sz="2400" spc="2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if</a:t>
            </a:r>
            <a:r>
              <a:rPr sz="2400" spc="-30" dirty="0">
                <a:latin typeface="Palatino"/>
                <a:cs typeface="Palatino"/>
              </a:rPr>
              <a:t> </a:t>
            </a:r>
            <a:r>
              <a:rPr sz="2400" spc="-25" dirty="0" smtClean="0">
                <a:latin typeface="Palatino"/>
                <a:cs typeface="Palatino"/>
              </a:rPr>
              <a:t>necessary</a:t>
            </a:r>
            <a:endParaRPr sz="2400" dirty="0">
              <a:latin typeface="Palatino"/>
              <a:cs typeface="Palatino"/>
            </a:endParaRPr>
          </a:p>
        </p:txBody>
      </p:sp>
      <p:pic>
        <p:nvPicPr>
          <p:cNvPr id="10" name="object 14">
            <a:extLst>
              <a:ext uri="{FF2B5EF4-FFF2-40B4-BE49-F238E27FC236}">
                <a16:creationId xmlns:a16="http://schemas.microsoft.com/office/drawing/2014/main" id="{D32D6C3D-2600-4E24-B74C-05474A50EB0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6736" y="2179913"/>
            <a:ext cx="4270248" cy="34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3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08E03E5A-D574-43EF-B945-2CDBF100AE7A}"/>
              </a:ext>
            </a:extLst>
          </p:cNvPr>
          <p:cNvSpPr txBox="1">
            <a:spLocks noGrp="1"/>
          </p:cNvSpPr>
          <p:nvPr/>
        </p:nvSpPr>
        <p:spPr>
          <a:xfrm>
            <a:off x="1356098" y="1127994"/>
            <a:ext cx="4037965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High</a:t>
            </a:r>
            <a:r>
              <a:rPr spc="-155" dirty="0"/>
              <a:t> </a:t>
            </a:r>
            <a:r>
              <a:rPr spc="90" dirty="0"/>
              <a:t>Heat</a:t>
            </a:r>
            <a:r>
              <a:rPr spc="-40" dirty="0"/>
              <a:t> </a:t>
            </a:r>
            <a:r>
              <a:rPr dirty="0"/>
              <a:t>Procedures</a:t>
            </a: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35BEDBCB-0C07-477F-A053-3045D2427D32}"/>
              </a:ext>
            </a:extLst>
          </p:cNvPr>
          <p:cNvSpPr txBox="1"/>
          <p:nvPr/>
        </p:nvSpPr>
        <p:spPr>
          <a:xfrm>
            <a:off x="1303367" y="2076510"/>
            <a:ext cx="8636922" cy="3088346"/>
          </a:xfrm>
          <a:prstGeom prst="rect">
            <a:avLst/>
          </a:prstGeom>
        </p:spPr>
        <p:txBody>
          <a:bodyPr vert="horz" wrap="square" lIns="0" tIns="9334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735"/>
              </a:spcBef>
            </a:pPr>
            <a:r>
              <a:rPr lang="en-US" sz="2350" spc="-10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Industries</a:t>
            </a:r>
            <a:r>
              <a:rPr sz="2400" spc="260" dirty="0" smtClean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covered</a:t>
            </a:r>
            <a:r>
              <a:rPr sz="2400" spc="19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by</a:t>
            </a:r>
            <a:r>
              <a:rPr sz="2400" spc="9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this</a:t>
            </a:r>
            <a:r>
              <a:rPr sz="2400" spc="5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subsection:</a:t>
            </a:r>
            <a:endParaRPr sz="2400" dirty="0">
              <a:latin typeface="Palatino"/>
              <a:cs typeface="Palatino"/>
            </a:endParaRPr>
          </a:p>
          <a:p>
            <a:pPr marL="840105" marR="4634230" indent="-342900">
              <a:lnSpc>
                <a:spcPct val="122700"/>
              </a:lnSpc>
              <a:buFont typeface="Arial"/>
              <a:buChar char="•"/>
            </a:pPr>
            <a:r>
              <a:rPr sz="2400" spc="-10" dirty="0" smtClean="0">
                <a:latin typeface="Palatino"/>
                <a:cs typeface="Palatino"/>
              </a:rPr>
              <a:t>Agriculture</a:t>
            </a:r>
            <a:r>
              <a:rPr lang="en-US" sz="2400" spc="-10" dirty="0" smtClean="0">
                <a:latin typeface="Palatino"/>
                <a:cs typeface="Palatino"/>
              </a:rPr>
              <a:t> </a:t>
            </a:r>
            <a:endParaRPr lang="en-US" sz="2400" dirty="0">
              <a:latin typeface="Palatino"/>
              <a:cs typeface="Palatino"/>
            </a:endParaRPr>
          </a:p>
          <a:p>
            <a:pPr marL="840105" marR="4634230" indent="-342900">
              <a:lnSpc>
                <a:spcPct val="122700"/>
              </a:lnSpc>
              <a:buFont typeface="Arial"/>
              <a:buChar char="•"/>
            </a:pPr>
            <a:r>
              <a:rPr sz="2400" spc="-10" dirty="0" smtClean="0">
                <a:latin typeface="Palatino"/>
                <a:cs typeface="Palatino"/>
              </a:rPr>
              <a:t>C</a:t>
            </a:r>
            <a:r>
              <a:rPr sz="2400" spc="15" dirty="0" smtClean="0">
                <a:latin typeface="Palatino"/>
                <a:cs typeface="Palatino"/>
              </a:rPr>
              <a:t>o</a:t>
            </a:r>
            <a:r>
              <a:rPr sz="2400" dirty="0" smtClean="0">
                <a:latin typeface="Palatino"/>
                <a:cs typeface="Palatino"/>
              </a:rPr>
              <a:t>n</a:t>
            </a:r>
            <a:r>
              <a:rPr sz="2400" spc="-60" dirty="0" smtClean="0">
                <a:latin typeface="Palatino"/>
                <a:cs typeface="Palatino"/>
              </a:rPr>
              <a:t>s</a:t>
            </a:r>
            <a:r>
              <a:rPr sz="2400" spc="20" dirty="0" smtClean="0">
                <a:latin typeface="Palatino"/>
                <a:cs typeface="Palatino"/>
              </a:rPr>
              <a:t>t</a:t>
            </a:r>
            <a:r>
              <a:rPr sz="2400" spc="10" dirty="0" smtClean="0">
                <a:latin typeface="Palatino"/>
                <a:cs typeface="Palatino"/>
              </a:rPr>
              <a:t>r</a:t>
            </a:r>
            <a:r>
              <a:rPr sz="2400" spc="-50" dirty="0" smtClean="0">
                <a:latin typeface="Palatino"/>
                <a:cs typeface="Palatino"/>
              </a:rPr>
              <a:t>u</a:t>
            </a:r>
            <a:r>
              <a:rPr sz="2400" spc="-35" dirty="0" smtClean="0">
                <a:latin typeface="Palatino"/>
                <a:cs typeface="Palatino"/>
              </a:rPr>
              <a:t>c</a:t>
            </a:r>
            <a:r>
              <a:rPr sz="2400" spc="20" dirty="0" smtClean="0">
                <a:latin typeface="Palatino"/>
                <a:cs typeface="Palatino"/>
              </a:rPr>
              <a:t>t</a:t>
            </a:r>
            <a:r>
              <a:rPr sz="2400" spc="-40" dirty="0" smtClean="0">
                <a:latin typeface="Palatino"/>
                <a:cs typeface="Palatino"/>
              </a:rPr>
              <a:t>i</a:t>
            </a:r>
            <a:r>
              <a:rPr sz="2400" spc="80" dirty="0" smtClean="0">
                <a:latin typeface="Palatino"/>
                <a:cs typeface="Palatino"/>
              </a:rPr>
              <a:t>o</a:t>
            </a:r>
            <a:r>
              <a:rPr sz="2400" spc="10" dirty="0" smtClean="0">
                <a:latin typeface="Palatino"/>
                <a:cs typeface="Palatino"/>
              </a:rPr>
              <a:t>n</a:t>
            </a:r>
            <a:r>
              <a:rPr lang="en-US" sz="2400" spc="10" dirty="0" smtClean="0">
                <a:latin typeface="Palatino"/>
                <a:cs typeface="Palatino"/>
              </a:rPr>
              <a:t> </a:t>
            </a:r>
            <a:endParaRPr lang="en-US" sz="2400" dirty="0">
              <a:latin typeface="Palatino"/>
              <a:cs typeface="Palatino"/>
            </a:endParaRPr>
          </a:p>
          <a:p>
            <a:pPr marL="840105" marR="4634230" indent="-342900">
              <a:lnSpc>
                <a:spcPct val="122700"/>
              </a:lnSpc>
              <a:buFont typeface="Arial"/>
              <a:buChar char="•"/>
            </a:pPr>
            <a:r>
              <a:rPr sz="2400" spc="-10" dirty="0">
                <a:latin typeface="Palatino"/>
                <a:cs typeface="Palatino"/>
              </a:rPr>
              <a:t>Landscaping</a:t>
            </a:r>
            <a:endParaRPr sz="2400" dirty="0">
              <a:latin typeface="Palatino"/>
              <a:cs typeface="Palatino"/>
            </a:endParaRPr>
          </a:p>
          <a:p>
            <a:pPr marL="840105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</a:pPr>
            <a:r>
              <a:rPr sz="2400" spc="-5" dirty="0">
                <a:latin typeface="Palatino"/>
                <a:cs typeface="Palatino"/>
              </a:rPr>
              <a:t>Oil</a:t>
            </a:r>
            <a:r>
              <a:rPr sz="2400" spc="7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and</a:t>
            </a:r>
            <a:r>
              <a:rPr sz="2400" spc="10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Gas</a:t>
            </a:r>
            <a:r>
              <a:rPr sz="2400" spc="4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Extraction</a:t>
            </a:r>
          </a:p>
          <a:p>
            <a:pPr marL="840105" indent="-342900">
              <a:spcBef>
                <a:spcPts val="640"/>
              </a:spcBef>
              <a:buFont typeface="Arial"/>
              <a:buChar char="•"/>
            </a:pPr>
            <a:r>
              <a:rPr sz="2400" spc="-15" dirty="0">
                <a:latin typeface="Palatino"/>
                <a:cs typeface="Palatino"/>
              </a:rPr>
              <a:t>Transportation</a:t>
            </a:r>
            <a:r>
              <a:rPr sz="2400" spc="335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or</a:t>
            </a:r>
            <a:r>
              <a:rPr sz="2400" spc="6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delivery</a:t>
            </a:r>
            <a:r>
              <a:rPr sz="2400" spc="33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of</a:t>
            </a:r>
            <a:r>
              <a:rPr sz="2400" spc="6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agricultural,</a:t>
            </a:r>
            <a:r>
              <a:rPr lang="en-US" sz="2400" spc="-10" dirty="0">
                <a:latin typeface="Palatino"/>
                <a:cs typeface="Palatino"/>
              </a:rPr>
              <a:t> </a:t>
            </a:r>
            <a:r>
              <a:rPr sz="2400" spc="-5" dirty="0">
                <a:latin typeface="Palatino"/>
                <a:cs typeface="Palatino"/>
              </a:rPr>
              <a:t>construction</a:t>
            </a:r>
            <a:r>
              <a:rPr sz="2400" spc="32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materials</a:t>
            </a:r>
            <a:r>
              <a:rPr sz="2400" spc="265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or</a:t>
            </a:r>
            <a:r>
              <a:rPr sz="2400" spc="45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other</a:t>
            </a:r>
            <a:r>
              <a:rPr sz="2400" spc="5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heavy</a:t>
            </a:r>
            <a:r>
              <a:rPr sz="2400" spc="14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materials</a:t>
            </a:r>
            <a:endParaRPr sz="24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1954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BD5B3DE4-FF13-4E0B-A147-E039633978CE}"/>
              </a:ext>
            </a:extLst>
          </p:cNvPr>
          <p:cNvSpPr txBox="1">
            <a:spLocks noGrp="1"/>
          </p:cNvSpPr>
          <p:nvPr/>
        </p:nvSpPr>
        <p:spPr>
          <a:xfrm>
            <a:off x="1139639" y="1277891"/>
            <a:ext cx="8800871" cy="7912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9550">
              <a:lnSpc>
                <a:spcPts val="3595"/>
              </a:lnSpc>
              <a:spcBef>
                <a:spcPts val="125"/>
              </a:spcBef>
            </a:pPr>
            <a:r>
              <a:rPr spc="25" dirty="0"/>
              <a:t>When</a:t>
            </a:r>
            <a:r>
              <a:rPr spc="-60" dirty="0"/>
              <a:t> </a:t>
            </a:r>
            <a:r>
              <a:rPr spc="50" dirty="0"/>
              <a:t>the</a:t>
            </a:r>
            <a:r>
              <a:rPr spc="-45" dirty="0"/>
              <a:t> </a:t>
            </a:r>
            <a:r>
              <a:rPr spc="65" dirty="0"/>
              <a:t>temperature</a:t>
            </a:r>
            <a:r>
              <a:rPr spc="-110" dirty="0"/>
              <a:t> </a:t>
            </a:r>
            <a:r>
              <a:rPr spc="40" dirty="0"/>
              <a:t>equals</a:t>
            </a:r>
            <a:r>
              <a:rPr spc="-25" dirty="0"/>
              <a:t> </a:t>
            </a:r>
            <a:r>
              <a:rPr spc="-50" dirty="0"/>
              <a:t>or</a:t>
            </a:r>
            <a:r>
              <a:rPr spc="-5" dirty="0"/>
              <a:t> </a:t>
            </a:r>
            <a:r>
              <a:rPr spc="140" dirty="0"/>
              <a:t>exceeds</a:t>
            </a:r>
            <a:r>
              <a:rPr spc="-150" dirty="0"/>
              <a:t> </a:t>
            </a:r>
            <a:r>
              <a:rPr spc="-160" dirty="0"/>
              <a:t>95°F</a:t>
            </a:r>
          </a:p>
          <a:p>
            <a:pPr marL="209550">
              <a:lnSpc>
                <a:spcPts val="2395"/>
              </a:lnSpc>
            </a:pPr>
            <a:r>
              <a:rPr sz="2000" spc="65" dirty="0"/>
              <a:t>(1</a:t>
            </a:r>
            <a:r>
              <a:rPr sz="2000" spc="-60" dirty="0"/>
              <a:t> </a:t>
            </a:r>
            <a:r>
              <a:rPr sz="2000" spc="-20" dirty="0"/>
              <a:t>of</a:t>
            </a:r>
            <a:r>
              <a:rPr sz="2000" spc="-65" dirty="0"/>
              <a:t> </a:t>
            </a:r>
            <a:r>
              <a:rPr sz="2000" spc="65" dirty="0"/>
              <a:t>4)</a:t>
            </a:r>
            <a:endParaRPr sz="200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D6F6652E-2724-4A66-AF9A-17C1EE3A9508}"/>
              </a:ext>
            </a:extLst>
          </p:cNvPr>
          <p:cNvSpPr txBox="1"/>
          <p:nvPr/>
        </p:nvSpPr>
        <p:spPr>
          <a:xfrm>
            <a:off x="1714962" y="2413017"/>
            <a:ext cx="5472776" cy="2189702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43890">
              <a:lnSpc>
                <a:spcPct val="102299"/>
              </a:lnSpc>
              <a:spcBef>
                <a:spcPts val="60"/>
              </a:spcBef>
            </a:pPr>
            <a:r>
              <a:rPr sz="2400" spc="-60" dirty="0">
                <a:latin typeface="Palatino"/>
                <a:cs typeface="Palatino"/>
              </a:rPr>
              <a:t>You</a:t>
            </a:r>
            <a:r>
              <a:rPr sz="2400" spc="55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must</a:t>
            </a:r>
            <a:r>
              <a:rPr sz="2400" spc="21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implement</a:t>
            </a:r>
            <a:r>
              <a:rPr sz="2400" spc="280" dirty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additional</a:t>
            </a:r>
            <a:r>
              <a:rPr lang="en-US" sz="2400" spc="-10" dirty="0" smtClean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preventive</a:t>
            </a:r>
            <a:r>
              <a:rPr sz="2400" spc="350" dirty="0" smtClean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measures</a:t>
            </a:r>
            <a:r>
              <a:rPr lang="en-US" sz="2400" spc="-15" dirty="0" smtClean="0">
                <a:latin typeface="Palatino"/>
                <a:cs typeface="Palatino"/>
              </a:rPr>
              <a:t>:</a:t>
            </a:r>
            <a:endParaRPr lang="en-US" sz="2400" dirty="0">
              <a:latin typeface="Palatino"/>
              <a:cs typeface="Palatino"/>
            </a:endParaRPr>
          </a:p>
          <a:p>
            <a:pPr marL="363220" indent="-342900">
              <a:spcBef>
                <a:spcPts val="2545"/>
              </a:spcBef>
              <a:buFont typeface="Arial"/>
              <a:buChar char="•"/>
            </a:pPr>
            <a:r>
              <a:rPr sz="2400" spc="-10" dirty="0">
                <a:latin typeface="Palatino"/>
                <a:cs typeface="Palatino"/>
              </a:rPr>
              <a:t>Ensure</a:t>
            </a:r>
            <a:r>
              <a:rPr sz="2400" spc="240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effective</a:t>
            </a:r>
            <a:r>
              <a:rPr sz="2400" spc="30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communication</a:t>
            </a:r>
            <a:r>
              <a:rPr sz="2400" spc="229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(</a:t>
            </a:r>
            <a:r>
              <a:rPr lang="en-US" sz="2400" spc="-20" dirty="0">
                <a:latin typeface="Palatino"/>
                <a:cs typeface="Palatino"/>
              </a:rPr>
              <a:t>by </a:t>
            </a:r>
            <a:r>
              <a:rPr lang="en-US" sz="2400" spc="-15" dirty="0">
                <a:latin typeface="Palatino"/>
                <a:cs typeface="Palatino"/>
              </a:rPr>
              <a:t>voice</a:t>
            </a:r>
            <a:r>
              <a:rPr sz="2400" spc="-15" dirty="0">
                <a:latin typeface="Palatino"/>
                <a:cs typeface="Palatino"/>
              </a:rPr>
              <a:t>,</a:t>
            </a:r>
            <a:r>
              <a:rPr sz="2400" spc="18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observation</a:t>
            </a:r>
            <a:r>
              <a:rPr sz="2400" spc="30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or</a:t>
            </a:r>
            <a:r>
              <a:rPr sz="2400" spc="8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electronic</a:t>
            </a:r>
            <a:r>
              <a:rPr sz="2400" spc="105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means)</a:t>
            </a:r>
            <a:endParaRPr sz="2400" dirty="0">
              <a:latin typeface="Palatino"/>
              <a:cs typeface="Palatino"/>
            </a:endParaRPr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B50B229F-E23F-4A77-9FA3-B79AC3F82D5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5461" y="2235573"/>
            <a:ext cx="2119942" cy="310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78AF0F08-4171-4A74-8359-676004A43184}"/>
              </a:ext>
            </a:extLst>
          </p:cNvPr>
          <p:cNvSpPr txBox="1">
            <a:spLocks noGrp="1"/>
          </p:cNvSpPr>
          <p:nvPr/>
        </p:nvSpPr>
        <p:spPr>
          <a:xfrm>
            <a:off x="1035529" y="1110905"/>
            <a:ext cx="8800871" cy="7912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9550">
              <a:lnSpc>
                <a:spcPts val="3595"/>
              </a:lnSpc>
              <a:spcBef>
                <a:spcPts val="125"/>
              </a:spcBef>
            </a:pPr>
            <a:r>
              <a:rPr spc="25" dirty="0"/>
              <a:t>When</a:t>
            </a:r>
            <a:r>
              <a:rPr spc="-60" dirty="0"/>
              <a:t> </a:t>
            </a:r>
            <a:r>
              <a:rPr spc="50" dirty="0"/>
              <a:t>the</a:t>
            </a:r>
            <a:r>
              <a:rPr spc="-45" dirty="0"/>
              <a:t> </a:t>
            </a:r>
            <a:r>
              <a:rPr spc="65" dirty="0"/>
              <a:t>temperature</a:t>
            </a:r>
            <a:r>
              <a:rPr spc="-110" dirty="0"/>
              <a:t> </a:t>
            </a:r>
            <a:r>
              <a:rPr spc="40" dirty="0"/>
              <a:t>equals</a:t>
            </a:r>
            <a:r>
              <a:rPr spc="-25" dirty="0"/>
              <a:t> </a:t>
            </a:r>
            <a:r>
              <a:rPr spc="-50" dirty="0"/>
              <a:t>or</a:t>
            </a:r>
            <a:r>
              <a:rPr spc="-5" dirty="0"/>
              <a:t> </a:t>
            </a:r>
            <a:r>
              <a:rPr spc="140" dirty="0"/>
              <a:t>exceeds</a:t>
            </a:r>
            <a:r>
              <a:rPr spc="-150" dirty="0"/>
              <a:t> </a:t>
            </a:r>
            <a:r>
              <a:rPr spc="-160" dirty="0"/>
              <a:t>95°F</a:t>
            </a:r>
          </a:p>
          <a:p>
            <a:pPr marL="209550">
              <a:lnSpc>
                <a:spcPts val="2395"/>
              </a:lnSpc>
            </a:pPr>
            <a:r>
              <a:rPr sz="2000" spc="65" dirty="0"/>
              <a:t>(2</a:t>
            </a:r>
            <a:r>
              <a:rPr sz="2000" spc="-60" dirty="0"/>
              <a:t> </a:t>
            </a:r>
            <a:r>
              <a:rPr sz="2000" spc="-20" dirty="0"/>
              <a:t>of</a:t>
            </a:r>
            <a:r>
              <a:rPr sz="2000" spc="-65" dirty="0"/>
              <a:t> </a:t>
            </a:r>
            <a:r>
              <a:rPr sz="2000" spc="65" dirty="0"/>
              <a:t>4)</a:t>
            </a:r>
            <a:endParaRPr sz="2000" dirty="0"/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83047524-4C08-47A0-BB42-D59DD54D7D77}"/>
              </a:ext>
            </a:extLst>
          </p:cNvPr>
          <p:cNvSpPr txBox="1"/>
          <p:nvPr/>
        </p:nvSpPr>
        <p:spPr>
          <a:xfrm>
            <a:off x="878103" y="2466063"/>
            <a:ext cx="6306467" cy="350980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12395" indent="137160">
              <a:lnSpc>
                <a:spcPct val="112500"/>
              </a:lnSpc>
              <a:spcBef>
                <a:spcPts val="95"/>
              </a:spcBef>
            </a:pPr>
            <a:endParaRPr lang="en-US" sz="2350" spc="-15" dirty="0">
              <a:latin typeface="Palatino"/>
              <a:cs typeface="Palatino"/>
            </a:endParaRPr>
          </a:p>
          <a:p>
            <a:pPr marL="767080" marR="5080" indent="-342900">
              <a:lnSpc>
                <a:spcPct val="91500"/>
              </a:lnSpc>
              <a:spcBef>
                <a:spcPts val="580"/>
              </a:spcBef>
              <a:buFont typeface="Arial"/>
              <a:buChar char="•"/>
            </a:pPr>
            <a:r>
              <a:rPr lang="en-US" sz="2400" spc="-20" dirty="0" smtClean="0">
                <a:latin typeface="Palatino"/>
                <a:cs typeface="Palatino"/>
              </a:rPr>
              <a:t>Observe </a:t>
            </a:r>
            <a:r>
              <a:rPr lang="en-US" sz="2400" spc="-10" dirty="0" smtClean="0">
                <a:latin typeface="Palatino"/>
                <a:cs typeface="Palatino"/>
              </a:rPr>
              <a:t>employees </a:t>
            </a:r>
            <a:r>
              <a:rPr lang="en-US" sz="2400" spc="-20" dirty="0">
                <a:latin typeface="Palatino"/>
                <a:cs typeface="Palatino"/>
              </a:rPr>
              <a:t>for </a:t>
            </a:r>
            <a:r>
              <a:rPr lang="en-US" sz="2400" spc="10" dirty="0" smtClean="0">
                <a:latin typeface="Palatino"/>
                <a:cs typeface="Palatino"/>
              </a:rPr>
              <a:t>alertness </a:t>
            </a:r>
            <a:r>
              <a:rPr lang="en-US" sz="2400" spc="25" dirty="0" smtClean="0">
                <a:latin typeface="Palatino"/>
                <a:cs typeface="Palatino"/>
              </a:rPr>
              <a:t>and </a:t>
            </a:r>
            <a:r>
              <a:rPr lang="en-US" sz="2400" spc="-10" dirty="0">
                <a:latin typeface="Palatino"/>
                <a:cs typeface="Palatino"/>
              </a:rPr>
              <a:t>signs </a:t>
            </a:r>
            <a:r>
              <a:rPr lang="en-US" sz="2400" spc="25" dirty="0">
                <a:latin typeface="Palatino"/>
                <a:cs typeface="Palatino"/>
              </a:rPr>
              <a:t>and </a:t>
            </a:r>
            <a:r>
              <a:rPr lang="en-US" sz="2400" spc="-10" dirty="0">
                <a:latin typeface="Palatino"/>
                <a:cs typeface="Palatino"/>
              </a:rPr>
              <a:t>symptoms </a:t>
            </a:r>
            <a:r>
              <a:rPr lang="en-US" sz="2400" spc="-20" dirty="0">
                <a:latin typeface="Palatino"/>
                <a:cs typeface="Palatino"/>
              </a:rPr>
              <a:t>of </a:t>
            </a:r>
            <a:r>
              <a:rPr lang="en-US" sz="2400" spc="25" dirty="0" smtClean="0">
                <a:latin typeface="Palatino"/>
                <a:cs typeface="Palatino"/>
              </a:rPr>
              <a:t>heat </a:t>
            </a:r>
            <a:r>
              <a:rPr lang="en-US" sz="2400" dirty="0" smtClean="0">
                <a:latin typeface="Palatino"/>
                <a:cs typeface="Palatino"/>
              </a:rPr>
              <a:t>illness</a:t>
            </a:r>
            <a:endParaRPr sz="2400" dirty="0">
              <a:latin typeface="Palatino"/>
              <a:cs typeface="Palatino"/>
            </a:endParaRPr>
          </a:p>
          <a:p>
            <a:pPr marL="767080" marR="828040" indent="-342900">
              <a:lnSpc>
                <a:spcPct val="91500"/>
              </a:lnSpc>
              <a:spcBef>
                <a:spcPts val="610"/>
              </a:spcBef>
              <a:buFont typeface="Arial"/>
              <a:buChar char="•"/>
            </a:pPr>
            <a:r>
              <a:rPr sz="2400" spc="-10" dirty="0">
                <a:latin typeface="Palatino"/>
                <a:cs typeface="Palatino"/>
              </a:rPr>
              <a:t>Supervisory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or </a:t>
            </a:r>
            <a:r>
              <a:rPr sz="2400" spc="-5" dirty="0">
                <a:latin typeface="Palatino"/>
                <a:cs typeface="Palatino"/>
              </a:rPr>
              <a:t>designee </a:t>
            </a:r>
            <a:r>
              <a:rPr sz="2400" spc="-15" dirty="0" smtClean="0">
                <a:latin typeface="Palatino"/>
                <a:cs typeface="Palatino"/>
              </a:rPr>
              <a:t>observation</a:t>
            </a:r>
            <a:r>
              <a:rPr sz="2400" spc="-10" dirty="0" smtClean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of </a:t>
            </a:r>
            <a:r>
              <a:rPr sz="2400" spc="30" dirty="0">
                <a:latin typeface="Palatino"/>
                <a:cs typeface="Palatino"/>
              </a:rPr>
              <a:t>20 </a:t>
            </a:r>
            <a:r>
              <a:rPr sz="2400" spc="-20" dirty="0">
                <a:latin typeface="Palatino"/>
                <a:cs typeface="Palatino"/>
              </a:rPr>
              <a:t>or </a:t>
            </a:r>
            <a:r>
              <a:rPr sz="2400" spc="-15" dirty="0" smtClean="0">
                <a:latin typeface="Palatino"/>
                <a:cs typeface="Palatino"/>
              </a:rPr>
              <a:t>fewer</a:t>
            </a:r>
            <a:r>
              <a:rPr lang="en-US" sz="2400" spc="-15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employees</a:t>
            </a:r>
            <a:endParaRPr sz="2400" dirty="0">
              <a:latin typeface="Palatino"/>
              <a:cs typeface="Palatino"/>
            </a:endParaRPr>
          </a:p>
          <a:p>
            <a:pPr marL="76708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</a:pPr>
            <a:r>
              <a:rPr sz="2400" spc="10" dirty="0">
                <a:latin typeface="Palatino"/>
                <a:cs typeface="Palatino"/>
              </a:rPr>
              <a:t>Mandatory</a:t>
            </a:r>
            <a:r>
              <a:rPr sz="2400" spc="130" dirty="0">
                <a:latin typeface="Palatino"/>
                <a:cs typeface="Palatino"/>
              </a:rPr>
              <a:t> </a:t>
            </a:r>
            <a:r>
              <a:rPr sz="2400" spc="-35" dirty="0" smtClean="0">
                <a:latin typeface="Palatino"/>
                <a:cs typeface="Palatino"/>
              </a:rPr>
              <a:t>buddy</a:t>
            </a:r>
            <a:r>
              <a:rPr lang="en-US" sz="2400" spc="325" dirty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system</a:t>
            </a:r>
            <a:endParaRPr sz="2400" dirty="0">
              <a:latin typeface="Palatino"/>
              <a:cs typeface="Palatino"/>
            </a:endParaRPr>
          </a:p>
          <a:p>
            <a:pPr marL="76708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</a:pPr>
            <a:r>
              <a:rPr sz="2400" spc="10" dirty="0">
                <a:latin typeface="Palatino"/>
                <a:cs typeface="Palatino"/>
              </a:rPr>
              <a:t>Regular</a:t>
            </a:r>
            <a:r>
              <a:rPr sz="2400" spc="55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communication</a:t>
            </a:r>
            <a:endParaRPr sz="2400" dirty="0">
              <a:latin typeface="Palatino"/>
              <a:cs typeface="Palatino"/>
            </a:endParaRPr>
          </a:p>
          <a:p>
            <a:pPr marL="76708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</a:pPr>
            <a:r>
              <a:rPr sz="2400" spc="35" dirty="0">
                <a:latin typeface="Palatino"/>
                <a:cs typeface="Palatino"/>
              </a:rPr>
              <a:t>Other</a:t>
            </a:r>
            <a:r>
              <a:rPr sz="2400" spc="-80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effective</a:t>
            </a:r>
            <a:r>
              <a:rPr sz="2400" spc="85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means</a:t>
            </a:r>
            <a:endParaRPr sz="2400" dirty="0">
              <a:latin typeface="Palatino"/>
              <a:cs typeface="Palatino"/>
            </a:endParaRPr>
          </a:p>
        </p:txBody>
      </p:sp>
      <p:pic>
        <p:nvPicPr>
          <p:cNvPr id="7" name="object 17">
            <a:extLst>
              <a:ext uri="{FF2B5EF4-FFF2-40B4-BE49-F238E27FC236}">
                <a16:creationId xmlns:a16="http://schemas.microsoft.com/office/drawing/2014/main" id="{04C3CD44-0F0E-42D3-B79F-8239AC10C6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570" y="2559000"/>
            <a:ext cx="4264826" cy="31656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D84385-08ED-4C1A-82ED-3A06C0ADCE06}"/>
              </a:ext>
            </a:extLst>
          </p:cNvPr>
          <p:cNvSpPr txBox="1"/>
          <p:nvPr/>
        </p:nvSpPr>
        <p:spPr>
          <a:xfrm>
            <a:off x="1173804" y="2049293"/>
            <a:ext cx="477491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Palatino"/>
              </a:rPr>
              <a:t>You must implement additional preventive measures:</a:t>
            </a: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34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56E00256-19FE-4DFA-82DD-C79E59799F39}"/>
              </a:ext>
            </a:extLst>
          </p:cNvPr>
          <p:cNvSpPr txBox="1">
            <a:spLocks noGrp="1"/>
          </p:cNvSpPr>
          <p:nvPr/>
        </p:nvSpPr>
        <p:spPr>
          <a:xfrm>
            <a:off x="1273828" y="999930"/>
            <a:ext cx="8800871" cy="7912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9550">
              <a:lnSpc>
                <a:spcPts val="3595"/>
              </a:lnSpc>
              <a:spcBef>
                <a:spcPts val="125"/>
              </a:spcBef>
            </a:pPr>
            <a:r>
              <a:rPr spc="25" dirty="0"/>
              <a:t>When</a:t>
            </a:r>
            <a:r>
              <a:rPr spc="-60" dirty="0"/>
              <a:t> </a:t>
            </a:r>
            <a:r>
              <a:rPr spc="50" dirty="0"/>
              <a:t>the</a:t>
            </a:r>
            <a:r>
              <a:rPr spc="-45" dirty="0"/>
              <a:t> </a:t>
            </a:r>
            <a:r>
              <a:rPr spc="65" dirty="0"/>
              <a:t>temperature</a:t>
            </a:r>
            <a:r>
              <a:rPr spc="-110" dirty="0"/>
              <a:t> </a:t>
            </a:r>
            <a:r>
              <a:rPr spc="40" dirty="0"/>
              <a:t>equals</a:t>
            </a:r>
            <a:r>
              <a:rPr spc="-25" dirty="0"/>
              <a:t> </a:t>
            </a:r>
            <a:r>
              <a:rPr spc="-50" dirty="0"/>
              <a:t>or</a:t>
            </a:r>
            <a:r>
              <a:rPr spc="-5" dirty="0"/>
              <a:t> </a:t>
            </a:r>
            <a:r>
              <a:rPr spc="140" dirty="0"/>
              <a:t>exceeds</a:t>
            </a:r>
            <a:r>
              <a:rPr spc="-150" dirty="0"/>
              <a:t> </a:t>
            </a:r>
            <a:r>
              <a:rPr spc="-160" dirty="0"/>
              <a:t>95°F</a:t>
            </a:r>
          </a:p>
          <a:p>
            <a:pPr marL="209550">
              <a:lnSpc>
                <a:spcPts val="2395"/>
              </a:lnSpc>
            </a:pPr>
            <a:r>
              <a:rPr sz="2000" spc="65" dirty="0"/>
              <a:t>(3</a:t>
            </a:r>
            <a:r>
              <a:rPr sz="2000" spc="-60" dirty="0"/>
              <a:t> </a:t>
            </a:r>
            <a:r>
              <a:rPr sz="2000" spc="-20" dirty="0"/>
              <a:t>of</a:t>
            </a:r>
            <a:r>
              <a:rPr sz="2000" spc="-65" dirty="0"/>
              <a:t> </a:t>
            </a:r>
            <a:r>
              <a:rPr sz="2000" spc="65" dirty="0"/>
              <a:t>4)</a:t>
            </a:r>
            <a:endParaRPr sz="2000"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2F9352C3-7440-42F2-A72B-0221A643667F}"/>
              </a:ext>
            </a:extLst>
          </p:cNvPr>
          <p:cNvSpPr txBox="1"/>
          <p:nvPr/>
        </p:nvSpPr>
        <p:spPr>
          <a:xfrm>
            <a:off x="5224902" y="2643284"/>
            <a:ext cx="5969967" cy="2016578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spcBef>
                <a:spcPts val="125"/>
              </a:spcBef>
              <a:buFont typeface="Arial"/>
              <a:buChar char="•"/>
            </a:pPr>
            <a:r>
              <a:rPr sz="2400" spc="-5" dirty="0">
                <a:latin typeface="Palatino"/>
                <a:cs typeface="Palatino"/>
              </a:rPr>
              <a:t>Designate</a:t>
            </a:r>
            <a:r>
              <a:rPr sz="2400" spc="27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one</a:t>
            </a:r>
            <a:r>
              <a:rPr sz="2400" spc="6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or</a:t>
            </a:r>
            <a:r>
              <a:rPr sz="2400" spc="-2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more</a:t>
            </a:r>
            <a:r>
              <a:rPr sz="2400" spc="135" dirty="0">
                <a:latin typeface="Palatino"/>
                <a:cs typeface="Palatino"/>
              </a:rPr>
              <a:t> </a:t>
            </a:r>
            <a:r>
              <a:rPr lang="en-US" sz="2400" spc="-5" dirty="0">
                <a:latin typeface="Palatino"/>
                <a:cs typeface="Palatino"/>
              </a:rPr>
              <a:t>employees </a:t>
            </a:r>
            <a:r>
              <a:rPr lang="en-US" sz="2400" spc="20" dirty="0">
                <a:latin typeface="Palatino"/>
                <a:cs typeface="Palatino"/>
              </a:rPr>
              <a:t>to</a:t>
            </a:r>
            <a:r>
              <a:rPr sz="2400" spc="5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call</a:t>
            </a:r>
            <a:r>
              <a:rPr sz="2400" spc="15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for</a:t>
            </a:r>
            <a:r>
              <a:rPr sz="2400" spc="45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emergency</a:t>
            </a:r>
            <a:r>
              <a:rPr sz="2400" spc="150" dirty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services</a:t>
            </a:r>
            <a:endParaRPr lang="en-US" sz="2400" dirty="0">
              <a:latin typeface="Palatino"/>
              <a:cs typeface="Palatino"/>
            </a:endParaRPr>
          </a:p>
          <a:p>
            <a:pPr marL="355600" indent="-342900">
              <a:spcBef>
                <a:spcPts val="640"/>
              </a:spcBef>
              <a:buFont typeface="Arial"/>
              <a:buChar char="•"/>
            </a:pPr>
            <a:r>
              <a:rPr sz="2400" spc="-30" dirty="0">
                <a:latin typeface="Palatino"/>
                <a:cs typeface="Palatino"/>
              </a:rPr>
              <a:t>Give</a:t>
            </a:r>
            <a:r>
              <a:rPr sz="2400" spc="21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more</a:t>
            </a:r>
            <a:r>
              <a:rPr sz="2400" spc="6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frequent</a:t>
            </a:r>
            <a:r>
              <a:rPr sz="2400" spc="21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reminders</a:t>
            </a:r>
            <a:r>
              <a:rPr sz="2400" spc="265" dirty="0">
                <a:latin typeface="Palatino"/>
                <a:cs typeface="Palatino"/>
              </a:rPr>
              <a:t> </a:t>
            </a:r>
            <a:r>
              <a:rPr sz="2400" spc="20" dirty="0">
                <a:latin typeface="Palatino"/>
                <a:cs typeface="Palatino"/>
              </a:rPr>
              <a:t>to</a:t>
            </a:r>
            <a:r>
              <a:rPr lang="en-US" sz="2400" spc="20" dirty="0">
                <a:latin typeface="Palatino"/>
                <a:cs typeface="Palatino"/>
              </a:rPr>
              <a:t> </a:t>
            </a:r>
            <a:r>
              <a:rPr sz="2400" spc="-20" dirty="0">
                <a:latin typeface="Palatino"/>
                <a:cs typeface="Palatino"/>
              </a:rPr>
              <a:t>drink</a:t>
            </a:r>
            <a:r>
              <a:rPr sz="2400" spc="24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plenty</a:t>
            </a:r>
            <a:r>
              <a:rPr sz="2400" spc="175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of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-50" dirty="0" smtClean="0">
                <a:latin typeface="Palatino"/>
                <a:cs typeface="Palatino"/>
              </a:rPr>
              <a:t>water</a:t>
            </a:r>
            <a:endParaRPr sz="2400" dirty="0">
              <a:latin typeface="Palatino"/>
              <a:cs typeface="Palatino"/>
            </a:endParaRPr>
          </a:p>
          <a:p>
            <a:pPr marL="355600" indent="-342900">
              <a:spcBef>
                <a:spcPts val="640"/>
              </a:spcBef>
              <a:buFont typeface="Arial"/>
              <a:buChar char="•"/>
            </a:pPr>
            <a:r>
              <a:rPr sz="2400" spc="10" dirty="0">
                <a:latin typeface="Palatino"/>
                <a:cs typeface="Palatino"/>
              </a:rPr>
              <a:t>Hold</a:t>
            </a:r>
            <a:r>
              <a:rPr sz="2400" spc="45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pre-shift</a:t>
            </a:r>
            <a:r>
              <a:rPr sz="2400" spc="27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meetings</a:t>
            </a:r>
            <a:r>
              <a:rPr sz="2400" spc="195" dirty="0">
                <a:latin typeface="Palatino"/>
                <a:cs typeface="Palatino"/>
              </a:rPr>
              <a:t> </a:t>
            </a:r>
            <a:r>
              <a:rPr lang="en-US" sz="2400" spc="15" dirty="0">
                <a:latin typeface="Palatino"/>
                <a:cs typeface="Palatino"/>
              </a:rPr>
              <a:t>on </a:t>
            </a:r>
            <a:r>
              <a:rPr lang="en-US" sz="2400" spc="-10" dirty="0" smtClean="0">
                <a:latin typeface="Palatino"/>
                <a:cs typeface="Palatino"/>
              </a:rPr>
              <a:t>prevention</a:t>
            </a:r>
            <a:endParaRPr sz="2400" dirty="0">
              <a:latin typeface="Palatino"/>
              <a:cs typeface="Palatino"/>
            </a:endParaRPr>
          </a:p>
        </p:txBody>
      </p:sp>
      <p:pic>
        <p:nvPicPr>
          <p:cNvPr id="7" name="object 9">
            <a:extLst>
              <a:ext uri="{FF2B5EF4-FFF2-40B4-BE49-F238E27FC236}">
                <a16:creationId xmlns:a16="http://schemas.microsoft.com/office/drawing/2014/main" id="{F94A38D5-FD43-4560-A27B-E2BEE675343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1638" y="1672607"/>
            <a:ext cx="2566123" cy="46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530E0933-3F97-405E-B010-2672BAD560E0}"/>
              </a:ext>
            </a:extLst>
          </p:cNvPr>
          <p:cNvSpPr txBox="1">
            <a:spLocks noGrp="1"/>
          </p:cNvSpPr>
          <p:nvPr/>
        </p:nvSpPr>
        <p:spPr>
          <a:xfrm>
            <a:off x="1130055" y="1249137"/>
            <a:ext cx="8800871" cy="7912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9550">
              <a:lnSpc>
                <a:spcPts val="3595"/>
              </a:lnSpc>
              <a:spcBef>
                <a:spcPts val="125"/>
              </a:spcBef>
            </a:pPr>
            <a:r>
              <a:rPr spc="25" dirty="0"/>
              <a:t>When</a:t>
            </a:r>
            <a:r>
              <a:rPr spc="-60" dirty="0"/>
              <a:t> </a:t>
            </a:r>
            <a:r>
              <a:rPr spc="50" dirty="0"/>
              <a:t>the</a:t>
            </a:r>
            <a:r>
              <a:rPr spc="-45" dirty="0"/>
              <a:t> </a:t>
            </a:r>
            <a:r>
              <a:rPr spc="65" dirty="0"/>
              <a:t>temperature</a:t>
            </a:r>
            <a:r>
              <a:rPr spc="-110" dirty="0"/>
              <a:t> </a:t>
            </a:r>
            <a:r>
              <a:rPr spc="40" dirty="0"/>
              <a:t>equals</a:t>
            </a:r>
            <a:r>
              <a:rPr spc="-25" dirty="0"/>
              <a:t> </a:t>
            </a:r>
            <a:r>
              <a:rPr spc="-50" dirty="0"/>
              <a:t>or</a:t>
            </a:r>
            <a:r>
              <a:rPr spc="-5" dirty="0"/>
              <a:t> </a:t>
            </a:r>
            <a:r>
              <a:rPr spc="140" dirty="0"/>
              <a:t>exceeds</a:t>
            </a:r>
            <a:r>
              <a:rPr spc="-150" dirty="0"/>
              <a:t> </a:t>
            </a:r>
            <a:r>
              <a:rPr spc="-160" dirty="0"/>
              <a:t>95°F</a:t>
            </a:r>
          </a:p>
          <a:p>
            <a:pPr marL="209550">
              <a:lnSpc>
                <a:spcPts val="2395"/>
              </a:lnSpc>
            </a:pPr>
            <a:r>
              <a:rPr sz="2000" spc="65" dirty="0"/>
              <a:t>(4</a:t>
            </a:r>
            <a:r>
              <a:rPr sz="2000" spc="-60" dirty="0"/>
              <a:t> </a:t>
            </a:r>
            <a:r>
              <a:rPr sz="2000" spc="-20" dirty="0"/>
              <a:t>of</a:t>
            </a:r>
            <a:r>
              <a:rPr sz="2000" spc="-65" dirty="0"/>
              <a:t> </a:t>
            </a:r>
            <a:r>
              <a:rPr sz="2000" spc="65" dirty="0"/>
              <a:t>4)</a:t>
            </a:r>
            <a:endParaRPr sz="200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00FC093A-4D36-4B76-AB50-AC7DF73A2E3B}"/>
              </a:ext>
            </a:extLst>
          </p:cNvPr>
          <p:cNvSpPr txBox="1"/>
          <p:nvPr/>
        </p:nvSpPr>
        <p:spPr>
          <a:xfrm>
            <a:off x="4909206" y="2423944"/>
            <a:ext cx="6041427" cy="2845907"/>
          </a:xfrm>
          <a:prstGeom prst="rect">
            <a:avLst/>
          </a:prstGeom>
        </p:spPr>
        <p:txBody>
          <a:bodyPr vert="horz" wrap="square" lIns="0" tIns="9842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400" spc="5" dirty="0">
                <a:latin typeface="Palatino"/>
                <a:cs typeface="Palatino"/>
              </a:rPr>
              <a:t>For</a:t>
            </a:r>
            <a:r>
              <a:rPr sz="2400" spc="3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agricultural</a:t>
            </a:r>
            <a:r>
              <a:rPr sz="2400" spc="31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employers:</a:t>
            </a:r>
            <a:endParaRPr sz="2400" dirty="0">
              <a:latin typeface="Palatino"/>
              <a:cs typeface="Palatino"/>
            </a:endParaRPr>
          </a:p>
          <a:p>
            <a:pPr marL="629920" marR="5080" indent="-342900">
              <a:lnSpc>
                <a:spcPct val="101899"/>
              </a:lnSpc>
              <a:spcBef>
                <a:spcPts val="595"/>
              </a:spcBef>
              <a:buFont typeface="Arial"/>
              <a:buChar char="•"/>
            </a:pPr>
            <a:r>
              <a:rPr sz="2400" spc="-25" dirty="0">
                <a:latin typeface="Palatino"/>
                <a:cs typeface="Palatino"/>
              </a:rPr>
              <a:t>Temps </a:t>
            </a:r>
            <a:r>
              <a:rPr sz="2400" spc="30" dirty="0">
                <a:latin typeface="Palatino"/>
                <a:cs typeface="Palatino"/>
              </a:rPr>
              <a:t>95 </a:t>
            </a:r>
            <a:r>
              <a:rPr sz="2400" spc="-20" dirty="0">
                <a:latin typeface="Palatino"/>
                <a:cs typeface="Palatino"/>
              </a:rPr>
              <a:t>or above,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ensure</a:t>
            </a:r>
            <a:r>
              <a:rPr lang="en-US" sz="2400" spc="-10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employees</a:t>
            </a:r>
            <a:r>
              <a:rPr sz="2400" spc="-5" dirty="0" smtClean="0">
                <a:latin typeface="Palatino"/>
                <a:cs typeface="Palatino"/>
              </a:rPr>
              <a:t> </a:t>
            </a:r>
            <a:r>
              <a:rPr sz="2400" spc="30" dirty="0">
                <a:latin typeface="Palatino"/>
                <a:cs typeface="Palatino"/>
              </a:rPr>
              <a:t>take </a:t>
            </a:r>
            <a:r>
              <a:rPr sz="2400" spc="15" dirty="0">
                <a:latin typeface="Palatino"/>
                <a:cs typeface="Palatino"/>
              </a:rPr>
              <a:t>a </a:t>
            </a:r>
            <a:r>
              <a:rPr sz="2400" spc="5" dirty="0">
                <a:latin typeface="Palatino"/>
                <a:cs typeface="Palatino"/>
              </a:rPr>
              <a:t>minimum </a:t>
            </a:r>
            <a:r>
              <a:rPr sz="2400" spc="35" dirty="0" smtClean="0">
                <a:latin typeface="Palatino"/>
                <a:cs typeface="Palatino"/>
              </a:rPr>
              <a:t>ten</a:t>
            </a:r>
            <a:r>
              <a:rPr lang="en-US" sz="2400" spc="35" dirty="0" smtClean="0">
                <a:latin typeface="Palatino"/>
                <a:cs typeface="Palatino"/>
              </a:rPr>
              <a:t>-</a:t>
            </a:r>
            <a:r>
              <a:rPr sz="2400" spc="10" dirty="0">
                <a:latin typeface="Palatino"/>
                <a:cs typeface="Palatino"/>
              </a:rPr>
              <a:t>minute</a:t>
            </a:r>
            <a:r>
              <a:rPr sz="2400" spc="85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net</a:t>
            </a:r>
            <a:r>
              <a:rPr sz="2400" spc="5" dirty="0">
                <a:latin typeface="Palatino"/>
                <a:cs typeface="Palatino"/>
              </a:rPr>
              <a:t> preventative</a:t>
            </a:r>
            <a:r>
              <a:rPr sz="2400" spc="90" dirty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cool-down</a:t>
            </a:r>
            <a:r>
              <a:rPr lang="en-US" sz="2400" spc="-15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rest</a:t>
            </a:r>
            <a:r>
              <a:rPr sz="2400" spc="155" dirty="0" smtClean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every</a:t>
            </a:r>
            <a:r>
              <a:rPr sz="2400" spc="8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two</a:t>
            </a:r>
            <a:r>
              <a:rPr sz="2400" spc="95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hours.</a:t>
            </a:r>
            <a:endParaRPr sz="2400" dirty="0">
              <a:latin typeface="Palatino"/>
              <a:cs typeface="Palatino"/>
            </a:endParaRPr>
          </a:p>
          <a:p>
            <a:pPr marL="629920" marR="127635" indent="-342900">
              <a:lnSpc>
                <a:spcPct val="102400"/>
              </a:lnSpc>
              <a:spcBef>
                <a:spcPts val="545"/>
              </a:spcBef>
              <a:buFont typeface="Arial"/>
              <a:buChar char="•"/>
            </a:pPr>
            <a:r>
              <a:rPr sz="2400" dirty="0">
                <a:latin typeface="Palatino"/>
                <a:cs typeface="Palatino"/>
              </a:rPr>
              <a:t>Additional</a:t>
            </a:r>
            <a:r>
              <a:rPr sz="2400" spc="5" dirty="0">
                <a:latin typeface="Palatino"/>
                <a:cs typeface="Palatino"/>
              </a:rPr>
              <a:t> </a:t>
            </a:r>
            <a:r>
              <a:rPr lang="en-US" sz="2400" spc="35" dirty="0">
                <a:latin typeface="Palatino"/>
                <a:cs typeface="Palatino"/>
              </a:rPr>
              <a:t>ten-</a:t>
            </a:r>
            <a:r>
              <a:rPr lang="en-US" sz="2400" spc="10" dirty="0">
                <a:latin typeface="Palatino"/>
                <a:cs typeface="Palatino"/>
              </a:rPr>
              <a:t>minute </a:t>
            </a:r>
            <a:r>
              <a:rPr sz="2400" spc="-25" dirty="0" smtClean="0">
                <a:latin typeface="Palatino"/>
                <a:cs typeface="Palatino"/>
              </a:rPr>
              <a:t>cool-down</a:t>
            </a:r>
            <a:r>
              <a:rPr lang="en-US" sz="2400" spc="-25" dirty="0" smtClean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rest</a:t>
            </a:r>
            <a:r>
              <a:rPr sz="2400" spc="155" dirty="0" smtClean="0">
                <a:latin typeface="Palatino"/>
                <a:cs typeface="Palatino"/>
              </a:rPr>
              <a:t> </a:t>
            </a:r>
            <a:r>
              <a:rPr sz="2400" spc="30" dirty="0">
                <a:latin typeface="Palatino"/>
                <a:cs typeface="Palatino"/>
              </a:rPr>
              <a:t>at</a:t>
            </a:r>
            <a:r>
              <a:rPr sz="2400" spc="-55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end</a:t>
            </a:r>
            <a:r>
              <a:rPr sz="2400" spc="2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of</a:t>
            </a:r>
            <a:r>
              <a:rPr sz="2400" spc="140" dirty="0">
                <a:latin typeface="Palatino"/>
                <a:cs typeface="Palatino"/>
              </a:rPr>
              <a:t> </a:t>
            </a:r>
            <a:r>
              <a:rPr sz="2400" spc="45" dirty="0">
                <a:latin typeface="Palatino"/>
                <a:cs typeface="Palatino"/>
              </a:rPr>
              <a:t>8th</a:t>
            </a:r>
            <a:r>
              <a:rPr sz="2400" spc="-120" dirty="0">
                <a:latin typeface="Palatino"/>
                <a:cs typeface="Palatino"/>
              </a:rPr>
              <a:t> </a:t>
            </a:r>
            <a:r>
              <a:rPr sz="2400" spc="25" dirty="0">
                <a:latin typeface="Palatino"/>
                <a:cs typeface="Palatino"/>
              </a:rPr>
              <a:t>and </a:t>
            </a:r>
            <a:r>
              <a:rPr sz="2400" spc="45" dirty="0">
                <a:latin typeface="Palatino"/>
                <a:cs typeface="Palatino"/>
              </a:rPr>
              <a:t>10th</a:t>
            </a:r>
            <a:r>
              <a:rPr sz="2400" spc="-5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hour</a:t>
            </a:r>
            <a:r>
              <a:rPr sz="2400" spc="145" dirty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of</a:t>
            </a:r>
            <a:r>
              <a:rPr lang="en-US" sz="2400" spc="-20" dirty="0" smtClean="0">
                <a:latin typeface="Palatino"/>
                <a:cs typeface="Palatino"/>
              </a:rPr>
              <a:t> </a:t>
            </a:r>
            <a:r>
              <a:rPr sz="2400" spc="-35" dirty="0" smtClean="0">
                <a:latin typeface="Palatino"/>
                <a:cs typeface="Palatino"/>
              </a:rPr>
              <a:t>work</a:t>
            </a:r>
            <a:r>
              <a:rPr sz="2400" spc="-35" dirty="0">
                <a:latin typeface="Palatino"/>
                <a:cs typeface="Palatino"/>
              </a:rPr>
              <a:t>.</a:t>
            </a:r>
            <a:endParaRPr sz="2400" dirty="0">
              <a:latin typeface="Palatino"/>
              <a:cs typeface="Palatino"/>
            </a:endParaRPr>
          </a:p>
        </p:txBody>
      </p:sp>
      <p:pic>
        <p:nvPicPr>
          <p:cNvPr id="7" name="object 9">
            <a:extLst>
              <a:ext uri="{FF2B5EF4-FFF2-40B4-BE49-F238E27FC236}">
                <a16:creationId xmlns:a16="http://schemas.microsoft.com/office/drawing/2014/main" id="{CE0603D0-4915-4EAD-952B-6BF221F1974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9449" y="2823593"/>
            <a:ext cx="2725041" cy="204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393E80EF-2C7C-4A54-98AF-73BCD26101E5}"/>
              </a:ext>
            </a:extLst>
          </p:cNvPr>
          <p:cNvSpPr txBox="1">
            <a:spLocks noGrp="1"/>
          </p:cNvSpPr>
          <p:nvPr/>
        </p:nvSpPr>
        <p:spPr>
          <a:xfrm>
            <a:off x="1182477" y="1239551"/>
            <a:ext cx="2639060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80" dirty="0"/>
              <a:t>Training</a:t>
            </a:r>
            <a:r>
              <a:rPr spc="-5" dirty="0"/>
              <a:t> </a:t>
            </a:r>
            <a:r>
              <a:rPr spc="20" dirty="0"/>
              <a:t>Goals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CBFC463-C641-4BF1-A81C-72DDED2F407B}"/>
              </a:ext>
            </a:extLst>
          </p:cNvPr>
          <p:cNvSpPr txBox="1"/>
          <p:nvPr/>
        </p:nvSpPr>
        <p:spPr>
          <a:xfrm>
            <a:off x="1502834" y="1962244"/>
            <a:ext cx="7818755" cy="2498569"/>
          </a:xfrm>
          <a:prstGeom prst="rect">
            <a:avLst/>
          </a:prstGeom>
        </p:spPr>
        <p:txBody>
          <a:bodyPr vert="horz" wrap="square" lIns="0" tIns="825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5080" indent="-342900">
              <a:lnSpc>
                <a:spcPct val="102299"/>
              </a:lnSpc>
              <a:spcBef>
                <a:spcPts val="65"/>
              </a:spcBef>
              <a:spcAft>
                <a:spcPts val="600"/>
              </a:spcAft>
              <a:buFont typeface="Arial"/>
              <a:buChar char="•"/>
            </a:pPr>
            <a:r>
              <a:rPr sz="2350" dirty="0">
                <a:latin typeface="Palatino"/>
                <a:cs typeface="Palatino"/>
              </a:rPr>
              <a:t>Review</a:t>
            </a:r>
            <a:r>
              <a:rPr sz="2350" spc="160" dirty="0">
                <a:latin typeface="Palatino"/>
                <a:cs typeface="Palatino"/>
              </a:rPr>
              <a:t> </a:t>
            </a:r>
            <a:r>
              <a:rPr sz="2350" spc="10" dirty="0">
                <a:latin typeface="Palatino"/>
                <a:cs typeface="Palatino"/>
              </a:rPr>
              <a:t>the</a:t>
            </a:r>
            <a:r>
              <a:rPr sz="2350" spc="5" dirty="0">
                <a:latin typeface="Palatino"/>
                <a:cs typeface="Palatino"/>
              </a:rPr>
              <a:t> </a:t>
            </a:r>
            <a:r>
              <a:rPr sz="2350" spc="-5" dirty="0">
                <a:latin typeface="Palatino"/>
                <a:cs typeface="Palatino"/>
              </a:rPr>
              <a:t>regulatory</a:t>
            </a:r>
            <a:r>
              <a:rPr sz="2350" spc="325" dirty="0">
                <a:latin typeface="Palatino"/>
                <a:cs typeface="Palatino"/>
              </a:rPr>
              <a:t> </a:t>
            </a:r>
            <a:r>
              <a:rPr sz="2350" spc="-20" dirty="0">
                <a:latin typeface="Palatino"/>
                <a:cs typeface="Palatino"/>
              </a:rPr>
              <a:t>language</a:t>
            </a:r>
            <a:r>
              <a:rPr sz="2350" spc="360" dirty="0">
                <a:latin typeface="Palatino"/>
                <a:cs typeface="Palatino"/>
              </a:rPr>
              <a:t> </a:t>
            </a:r>
            <a:r>
              <a:rPr sz="2350" spc="10" dirty="0">
                <a:latin typeface="Palatino"/>
                <a:cs typeface="Palatino"/>
              </a:rPr>
              <a:t>of</a:t>
            </a:r>
            <a:r>
              <a:rPr sz="2350" spc="65" dirty="0">
                <a:latin typeface="Palatino"/>
                <a:cs typeface="Palatino"/>
              </a:rPr>
              <a:t> </a:t>
            </a:r>
            <a:r>
              <a:rPr sz="2350" spc="5" dirty="0">
                <a:latin typeface="Palatino"/>
                <a:cs typeface="Palatino"/>
              </a:rPr>
              <a:t>Title</a:t>
            </a:r>
            <a:r>
              <a:rPr sz="2350" spc="75" dirty="0">
                <a:latin typeface="Palatino"/>
                <a:cs typeface="Palatino"/>
              </a:rPr>
              <a:t> </a:t>
            </a:r>
            <a:r>
              <a:rPr sz="2350" spc="15" dirty="0">
                <a:latin typeface="Palatino"/>
                <a:cs typeface="Palatino"/>
              </a:rPr>
              <a:t>8</a:t>
            </a:r>
            <a:r>
              <a:rPr sz="2350" spc="25" dirty="0">
                <a:latin typeface="Palatino"/>
                <a:cs typeface="Palatino"/>
              </a:rPr>
              <a:t> </a:t>
            </a:r>
            <a:r>
              <a:rPr sz="2350" spc="-10" dirty="0">
                <a:latin typeface="Palatino"/>
                <a:cs typeface="Palatino"/>
              </a:rPr>
              <a:t>California</a:t>
            </a:r>
            <a:r>
              <a:rPr sz="2350" spc="315" dirty="0">
                <a:latin typeface="Palatino"/>
                <a:cs typeface="Palatino"/>
              </a:rPr>
              <a:t> </a:t>
            </a:r>
            <a:r>
              <a:rPr sz="2350" spc="-15" dirty="0" smtClean="0">
                <a:latin typeface="Palatino"/>
                <a:cs typeface="Palatino"/>
              </a:rPr>
              <a:t>Code</a:t>
            </a:r>
            <a:r>
              <a:rPr lang="en-US" sz="2350" spc="-15" dirty="0" smtClean="0">
                <a:latin typeface="Palatino"/>
                <a:cs typeface="Palatino"/>
              </a:rPr>
              <a:t> </a:t>
            </a:r>
            <a:r>
              <a:rPr sz="2350" spc="10" dirty="0" smtClean="0">
                <a:latin typeface="Palatino"/>
                <a:cs typeface="Palatino"/>
              </a:rPr>
              <a:t>of </a:t>
            </a:r>
            <a:r>
              <a:rPr sz="2350" spc="-10" dirty="0">
                <a:latin typeface="Palatino"/>
                <a:cs typeface="Palatino"/>
              </a:rPr>
              <a:t>Regulations</a:t>
            </a:r>
            <a:r>
              <a:rPr sz="2350" spc="-5" dirty="0">
                <a:latin typeface="Palatino"/>
                <a:cs typeface="Palatino"/>
              </a:rPr>
              <a:t> </a:t>
            </a:r>
            <a:r>
              <a:rPr sz="2350" spc="-10" dirty="0">
                <a:latin typeface="Palatino"/>
                <a:cs typeface="Palatino"/>
              </a:rPr>
              <a:t>section </a:t>
            </a:r>
            <a:r>
              <a:rPr sz="2350" spc="35" dirty="0">
                <a:latin typeface="Palatino"/>
                <a:cs typeface="Palatino"/>
              </a:rPr>
              <a:t>3395: </a:t>
            </a:r>
            <a:r>
              <a:rPr sz="2350" spc="15" dirty="0">
                <a:latin typeface="Palatino"/>
                <a:cs typeface="Palatino"/>
              </a:rPr>
              <a:t>Heat </a:t>
            </a:r>
            <a:r>
              <a:rPr sz="2350" spc="-20" dirty="0">
                <a:latin typeface="Palatino"/>
                <a:cs typeface="Palatino"/>
              </a:rPr>
              <a:t>Illness</a:t>
            </a:r>
            <a:r>
              <a:rPr sz="2350" spc="-15" dirty="0">
                <a:latin typeface="Palatino"/>
                <a:cs typeface="Palatino"/>
              </a:rPr>
              <a:t> </a:t>
            </a:r>
            <a:r>
              <a:rPr sz="2350" spc="-5" dirty="0">
                <a:latin typeface="Palatino"/>
                <a:cs typeface="Palatino"/>
              </a:rPr>
              <a:t>Prevention </a:t>
            </a:r>
            <a:r>
              <a:rPr sz="2350" spc="-15" dirty="0" smtClean="0">
                <a:latin typeface="Palatino"/>
                <a:cs typeface="Palatino"/>
              </a:rPr>
              <a:t>in</a:t>
            </a:r>
            <a:r>
              <a:rPr lang="en-US" sz="2350" spc="-15" dirty="0" smtClean="0">
                <a:latin typeface="Palatino"/>
                <a:cs typeface="Palatino"/>
              </a:rPr>
              <a:t> </a:t>
            </a:r>
            <a:r>
              <a:rPr sz="2350" spc="-5" dirty="0" smtClean="0">
                <a:latin typeface="Palatino"/>
                <a:cs typeface="Palatino"/>
              </a:rPr>
              <a:t>Outdoor</a:t>
            </a:r>
            <a:r>
              <a:rPr sz="2350" spc="265" dirty="0" smtClean="0">
                <a:latin typeface="Palatino"/>
                <a:cs typeface="Palatino"/>
              </a:rPr>
              <a:t> </a:t>
            </a:r>
            <a:r>
              <a:rPr sz="2350" spc="-10" dirty="0">
                <a:latin typeface="Palatino"/>
                <a:cs typeface="Palatino"/>
              </a:rPr>
              <a:t>Places</a:t>
            </a:r>
            <a:r>
              <a:rPr sz="2350" spc="130" dirty="0">
                <a:latin typeface="Palatino"/>
                <a:cs typeface="Palatino"/>
              </a:rPr>
              <a:t> </a:t>
            </a:r>
            <a:r>
              <a:rPr sz="2350" spc="10" dirty="0">
                <a:latin typeface="Palatino"/>
                <a:cs typeface="Palatino"/>
              </a:rPr>
              <a:t>of</a:t>
            </a:r>
            <a:r>
              <a:rPr sz="2350" spc="60" dirty="0">
                <a:latin typeface="Palatino"/>
                <a:cs typeface="Palatino"/>
              </a:rPr>
              <a:t> </a:t>
            </a:r>
            <a:r>
              <a:rPr sz="2350" spc="-5" dirty="0" smtClean="0">
                <a:latin typeface="Palatino"/>
                <a:cs typeface="Palatino"/>
              </a:rPr>
              <a:t>Employment</a:t>
            </a:r>
            <a:endParaRPr lang="en-US" sz="2350" dirty="0">
              <a:latin typeface="Palatino"/>
              <a:cs typeface="Palatino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Font typeface="Arial"/>
              <a:buChar char="•"/>
            </a:pPr>
            <a:r>
              <a:rPr sz="2350" dirty="0">
                <a:latin typeface="Palatino"/>
                <a:cs typeface="Palatino"/>
              </a:rPr>
              <a:t>Review</a:t>
            </a:r>
            <a:r>
              <a:rPr sz="2350" spc="160" dirty="0">
                <a:latin typeface="Palatino"/>
                <a:cs typeface="Palatino"/>
              </a:rPr>
              <a:t> </a:t>
            </a:r>
            <a:r>
              <a:rPr sz="2350" dirty="0">
                <a:latin typeface="Palatino"/>
                <a:cs typeface="Palatino"/>
              </a:rPr>
              <a:t>heat</a:t>
            </a:r>
            <a:r>
              <a:rPr sz="2350" spc="75" dirty="0">
                <a:latin typeface="Palatino"/>
                <a:cs typeface="Palatino"/>
              </a:rPr>
              <a:t> </a:t>
            </a:r>
            <a:r>
              <a:rPr sz="2350" spc="-25" dirty="0">
                <a:latin typeface="Palatino"/>
                <a:cs typeface="Palatino"/>
              </a:rPr>
              <a:t>illness</a:t>
            </a:r>
            <a:r>
              <a:rPr sz="2350" spc="270" dirty="0">
                <a:latin typeface="Palatino"/>
                <a:cs typeface="Palatino"/>
              </a:rPr>
              <a:t> </a:t>
            </a:r>
            <a:r>
              <a:rPr sz="2350" spc="-25" dirty="0">
                <a:latin typeface="Palatino"/>
                <a:cs typeface="Palatino"/>
              </a:rPr>
              <a:t>preventive</a:t>
            </a:r>
            <a:r>
              <a:rPr sz="2350" spc="350" dirty="0">
                <a:latin typeface="Palatino"/>
                <a:cs typeface="Palatino"/>
              </a:rPr>
              <a:t> </a:t>
            </a:r>
            <a:r>
              <a:rPr sz="2350" spc="-15" dirty="0" smtClean="0">
                <a:latin typeface="Palatino"/>
                <a:cs typeface="Palatino"/>
              </a:rPr>
              <a:t>measures</a:t>
            </a:r>
            <a:endParaRPr sz="2350" dirty="0">
              <a:latin typeface="Palatino"/>
              <a:cs typeface="Palatino"/>
            </a:endParaRPr>
          </a:p>
          <a:p>
            <a:pPr marL="355600" marR="95885" indent="-342900">
              <a:lnSpc>
                <a:spcPct val="102299"/>
              </a:lnSpc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sz="2350" spc="-10" dirty="0">
                <a:latin typeface="Palatino"/>
                <a:cs typeface="Palatino"/>
              </a:rPr>
              <a:t>Increase</a:t>
            </a:r>
            <a:r>
              <a:rPr sz="2350" spc="280" dirty="0">
                <a:latin typeface="Palatino"/>
                <a:cs typeface="Palatino"/>
              </a:rPr>
              <a:t> </a:t>
            </a:r>
            <a:r>
              <a:rPr sz="2350" spc="-15" dirty="0">
                <a:latin typeface="Palatino"/>
                <a:cs typeface="Palatino"/>
              </a:rPr>
              <a:t>awareness</a:t>
            </a:r>
            <a:r>
              <a:rPr sz="2350" spc="275" dirty="0">
                <a:latin typeface="Palatino"/>
                <a:cs typeface="Palatino"/>
              </a:rPr>
              <a:t> </a:t>
            </a:r>
            <a:r>
              <a:rPr sz="2350" spc="-5" dirty="0">
                <a:latin typeface="Palatino"/>
                <a:cs typeface="Palatino"/>
              </a:rPr>
              <a:t>and</a:t>
            </a:r>
            <a:r>
              <a:rPr sz="2350" spc="114" dirty="0">
                <a:latin typeface="Palatino"/>
                <a:cs typeface="Palatino"/>
              </a:rPr>
              <a:t> </a:t>
            </a:r>
            <a:r>
              <a:rPr sz="2350" spc="5" dirty="0">
                <a:latin typeface="Palatino"/>
                <a:cs typeface="Palatino"/>
              </a:rPr>
              <a:t>commitment</a:t>
            </a:r>
            <a:r>
              <a:rPr sz="2350" spc="285" dirty="0">
                <a:latin typeface="Palatino"/>
                <a:cs typeface="Palatino"/>
              </a:rPr>
              <a:t> </a:t>
            </a:r>
            <a:r>
              <a:rPr sz="2350" spc="15" dirty="0">
                <a:latin typeface="Palatino"/>
                <a:cs typeface="Palatino"/>
              </a:rPr>
              <a:t>to</a:t>
            </a:r>
            <a:r>
              <a:rPr sz="2350" spc="-15" dirty="0">
                <a:latin typeface="Palatino"/>
                <a:cs typeface="Palatino"/>
              </a:rPr>
              <a:t> </a:t>
            </a:r>
            <a:r>
              <a:rPr sz="2350" spc="-5" dirty="0">
                <a:latin typeface="Palatino"/>
                <a:cs typeface="Palatino"/>
              </a:rPr>
              <a:t>safety</a:t>
            </a:r>
            <a:r>
              <a:rPr sz="2350" spc="180" dirty="0">
                <a:latin typeface="Palatino"/>
                <a:cs typeface="Palatino"/>
              </a:rPr>
              <a:t> </a:t>
            </a:r>
            <a:r>
              <a:rPr sz="2350" spc="-5" dirty="0">
                <a:latin typeface="Palatino"/>
                <a:cs typeface="Palatino"/>
              </a:rPr>
              <a:t>and</a:t>
            </a:r>
            <a:r>
              <a:rPr sz="2350" spc="114" dirty="0">
                <a:latin typeface="Palatino"/>
                <a:cs typeface="Palatino"/>
              </a:rPr>
              <a:t> </a:t>
            </a:r>
            <a:r>
              <a:rPr sz="2350" dirty="0" smtClean="0">
                <a:latin typeface="Palatino"/>
                <a:cs typeface="Palatino"/>
              </a:rPr>
              <a:t>health</a:t>
            </a:r>
            <a:r>
              <a:rPr lang="en-US" sz="2350" dirty="0" smtClean="0">
                <a:latin typeface="Palatino"/>
                <a:cs typeface="Palatino"/>
              </a:rPr>
              <a:t> </a:t>
            </a:r>
            <a:r>
              <a:rPr sz="2350" spc="-10" dirty="0" smtClean="0">
                <a:latin typeface="Palatino"/>
                <a:cs typeface="Palatino"/>
              </a:rPr>
              <a:t>at</a:t>
            </a:r>
            <a:r>
              <a:rPr sz="2350" spc="70" dirty="0" smtClean="0">
                <a:latin typeface="Palatino"/>
                <a:cs typeface="Palatino"/>
              </a:rPr>
              <a:t> </a:t>
            </a:r>
            <a:r>
              <a:rPr sz="2350" spc="-20" dirty="0">
                <a:latin typeface="Palatino"/>
                <a:cs typeface="Palatino"/>
              </a:rPr>
              <a:t>all</a:t>
            </a:r>
            <a:r>
              <a:rPr sz="2350" spc="90" dirty="0">
                <a:latin typeface="Palatino"/>
                <a:cs typeface="Palatino"/>
              </a:rPr>
              <a:t> </a:t>
            </a:r>
            <a:r>
              <a:rPr sz="2350" spc="-30" dirty="0">
                <a:latin typeface="Palatino"/>
                <a:cs typeface="Palatino"/>
              </a:rPr>
              <a:t>work</a:t>
            </a:r>
            <a:r>
              <a:rPr sz="2350" spc="250" dirty="0">
                <a:latin typeface="Palatino"/>
                <a:cs typeface="Palatino"/>
              </a:rPr>
              <a:t> </a:t>
            </a:r>
            <a:r>
              <a:rPr sz="2350" spc="-20" dirty="0" smtClean="0">
                <a:latin typeface="Palatino"/>
                <a:cs typeface="Palatino"/>
              </a:rPr>
              <a:t>sites</a:t>
            </a:r>
            <a:endParaRPr sz="235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A8F1419E-3C41-4AF8-95DC-173A3601372C}"/>
              </a:ext>
            </a:extLst>
          </p:cNvPr>
          <p:cNvSpPr txBox="1">
            <a:spLocks noGrp="1"/>
          </p:cNvSpPr>
          <p:nvPr/>
        </p:nvSpPr>
        <p:spPr>
          <a:xfrm>
            <a:off x="1317043" y="1277539"/>
            <a:ext cx="6224270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60" dirty="0"/>
              <a:t>Emergency</a:t>
            </a:r>
            <a:r>
              <a:rPr spc="-95" dirty="0"/>
              <a:t> </a:t>
            </a:r>
            <a:r>
              <a:rPr spc="-50" dirty="0"/>
              <a:t>Response</a:t>
            </a:r>
            <a:r>
              <a:rPr spc="-65" dirty="0"/>
              <a:t> </a:t>
            </a:r>
            <a:r>
              <a:rPr dirty="0"/>
              <a:t>Procedures</a:t>
            </a: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7E1CCADE-0725-4DD1-8A3A-E34891949314}"/>
              </a:ext>
            </a:extLst>
          </p:cNvPr>
          <p:cNvSpPr txBox="1">
            <a:spLocks noGrp="1"/>
          </p:cNvSpPr>
          <p:nvPr/>
        </p:nvSpPr>
        <p:spPr>
          <a:xfrm>
            <a:off x="1619113" y="1999479"/>
            <a:ext cx="8949134" cy="4284634"/>
          </a:xfrm>
          <a:prstGeom prst="rect">
            <a:avLst/>
          </a:prstGeom>
        </p:spPr>
        <p:txBody>
          <a:bodyPr vert="horz" wrap="square" lIns="0" tIns="93345" rIns="0" bIns="0" rtlCol="0" anchor="t">
            <a:spAutoFit/>
          </a:bodyPr>
          <a:lstStyle>
            <a:lvl1pPr marL="0">
              <a:defRPr sz="2350" b="0" i="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00000"/>
              </a:lnSpc>
              <a:spcBef>
                <a:spcPts val="735"/>
              </a:spcBef>
              <a:buFont typeface="Arial"/>
              <a:buChar char="•"/>
            </a:pPr>
            <a:r>
              <a:rPr sz="2400" spc="-15" dirty="0"/>
              <a:t>Ensure</a:t>
            </a:r>
            <a:r>
              <a:rPr sz="2400" spc="195" dirty="0"/>
              <a:t> </a:t>
            </a:r>
            <a:r>
              <a:rPr sz="2400" spc="-10" dirty="0"/>
              <a:t>effective</a:t>
            </a:r>
            <a:r>
              <a:rPr sz="2400" spc="275" dirty="0"/>
              <a:t> </a:t>
            </a:r>
            <a:r>
              <a:rPr sz="2400" dirty="0"/>
              <a:t>communication</a:t>
            </a:r>
            <a:endParaRPr lang="en-US" sz="2400" dirty="0"/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</a:pPr>
            <a:r>
              <a:rPr sz="2400" spc="-5" dirty="0"/>
              <a:t>Respond</a:t>
            </a:r>
            <a:r>
              <a:rPr sz="2400" spc="265" dirty="0"/>
              <a:t> </a:t>
            </a:r>
            <a:r>
              <a:rPr sz="2400" spc="15" dirty="0"/>
              <a:t>to</a:t>
            </a:r>
            <a:r>
              <a:rPr sz="2400" spc="-10" dirty="0"/>
              <a:t> </a:t>
            </a:r>
            <a:r>
              <a:rPr sz="2400" spc="-20" dirty="0"/>
              <a:t>signs</a:t>
            </a:r>
            <a:r>
              <a:rPr sz="2400" spc="204" dirty="0"/>
              <a:t> </a:t>
            </a:r>
            <a:r>
              <a:rPr sz="2400" spc="-5" dirty="0"/>
              <a:t>and</a:t>
            </a:r>
            <a:r>
              <a:rPr sz="2400" spc="120" dirty="0"/>
              <a:t> </a:t>
            </a:r>
            <a:r>
              <a:rPr sz="2400" spc="-5" dirty="0"/>
              <a:t>symptoms</a:t>
            </a:r>
            <a:r>
              <a:rPr sz="2400" spc="280" dirty="0"/>
              <a:t> </a:t>
            </a:r>
            <a:r>
              <a:rPr sz="2400" spc="10" dirty="0"/>
              <a:t>of</a:t>
            </a:r>
            <a:r>
              <a:rPr sz="2400" spc="60" dirty="0"/>
              <a:t> </a:t>
            </a:r>
            <a:r>
              <a:rPr sz="2400" spc="-30" dirty="0"/>
              <a:t>possible</a:t>
            </a:r>
            <a:r>
              <a:rPr sz="2400" spc="355" dirty="0"/>
              <a:t> </a:t>
            </a:r>
            <a:r>
              <a:rPr sz="2400" dirty="0"/>
              <a:t>heat</a:t>
            </a:r>
            <a:r>
              <a:rPr sz="2400" spc="145" dirty="0"/>
              <a:t> </a:t>
            </a:r>
            <a:r>
              <a:rPr sz="2400" spc="-25" dirty="0"/>
              <a:t>illness:</a:t>
            </a:r>
          </a:p>
          <a:p>
            <a:pPr marL="629920" indent="-342900">
              <a:spcBef>
                <a:spcPts val="560"/>
              </a:spcBef>
              <a:buFont typeface="Courier New"/>
              <a:buChar char="o"/>
            </a:pPr>
            <a:r>
              <a:rPr sz="2400" spc="-10" dirty="0"/>
              <a:t>Supervisor</a:t>
            </a:r>
            <a:r>
              <a:rPr sz="2400" spc="75" dirty="0"/>
              <a:t> </a:t>
            </a:r>
            <a:r>
              <a:rPr sz="2400" dirty="0"/>
              <a:t>to</a:t>
            </a:r>
            <a:r>
              <a:rPr sz="2400" spc="-15" dirty="0"/>
              <a:t> </a:t>
            </a:r>
            <a:r>
              <a:rPr sz="2400" spc="-5" dirty="0"/>
              <a:t>take</a:t>
            </a:r>
            <a:r>
              <a:rPr sz="2400" spc="50" dirty="0"/>
              <a:t> </a:t>
            </a:r>
            <a:r>
              <a:rPr sz="2400" spc="-15" dirty="0"/>
              <a:t>immediate,</a:t>
            </a:r>
            <a:r>
              <a:rPr sz="2400" spc="85" dirty="0"/>
              <a:t> </a:t>
            </a:r>
            <a:r>
              <a:rPr sz="2400" spc="-15" dirty="0"/>
              <a:t>appropriate</a:t>
            </a:r>
            <a:r>
              <a:rPr sz="2400" spc="200" dirty="0"/>
              <a:t> </a:t>
            </a:r>
            <a:r>
              <a:rPr sz="2400" spc="-10" dirty="0" smtClean="0"/>
              <a:t>action</a:t>
            </a:r>
            <a:endParaRPr sz="2400" dirty="0"/>
          </a:p>
          <a:p>
            <a:pPr marL="629920" marR="5080" indent="-342900">
              <a:lnSpc>
                <a:spcPts val="2380"/>
              </a:lnSpc>
              <a:spcBef>
                <a:spcPts val="580"/>
              </a:spcBef>
              <a:buFont typeface="Courier New"/>
              <a:buChar char="o"/>
            </a:pPr>
            <a:r>
              <a:rPr sz="2400" spc="25" dirty="0"/>
              <a:t>If</a:t>
            </a:r>
            <a:r>
              <a:rPr sz="2400" spc="-20" dirty="0"/>
              <a:t> </a:t>
            </a:r>
            <a:r>
              <a:rPr sz="2400" spc="-5" dirty="0"/>
              <a:t>indicators</a:t>
            </a:r>
            <a:r>
              <a:rPr sz="2400" spc="10" dirty="0"/>
              <a:t> </a:t>
            </a:r>
            <a:r>
              <a:rPr sz="2400" spc="-5" dirty="0"/>
              <a:t>of</a:t>
            </a:r>
            <a:r>
              <a:rPr sz="2400" spc="-15" dirty="0"/>
              <a:t> </a:t>
            </a:r>
            <a:r>
              <a:rPr sz="2400" spc="-10" dirty="0"/>
              <a:t>serious</a:t>
            </a:r>
            <a:r>
              <a:rPr sz="2400" spc="85" dirty="0"/>
              <a:t> </a:t>
            </a:r>
            <a:r>
              <a:rPr sz="2400" spc="-25" dirty="0"/>
              <a:t>heat</a:t>
            </a:r>
            <a:r>
              <a:rPr sz="2400" spc="70" dirty="0"/>
              <a:t> </a:t>
            </a:r>
            <a:r>
              <a:rPr sz="2400" spc="-15" dirty="0"/>
              <a:t>illness,</a:t>
            </a:r>
            <a:r>
              <a:rPr sz="2400" spc="150" dirty="0"/>
              <a:t> </a:t>
            </a:r>
            <a:r>
              <a:rPr sz="2400" spc="-30" dirty="0"/>
              <a:t>implement</a:t>
            </a:r>
            <a:r>
              <a:rPr sz="2400" spc="280" dirty="0"/>
              <a:t> </a:t>
            </a:r>
            <a:r>
              <a:rPr sz="2400" spc="-10" dirty="0"/>
              <a:t>emergency</a:t>
            </a:r>
            <a:r>
              <a:rPr sz="2400" spc="110" dirty="0"/>
              <a:t> </a:t>
            </a:r>
            <a:r>
              <a:rPr sz="2400" spc="-20" dirty="0" smtClean="0"/>
              <a:t>response</a:t>
            </a:r>
            <a:r>
              <a:rPr lang="en-US" sz="2400" spc="-20" dirty="0" smtClean="0"/>
              <a:t> </a:t>
            </a:r>
            <a:r>
              <a:rPr sz="2400" spc="-10" dirty="0" smtClean="0"/>
              <a:t>procedures</a:t>
            </a:r>
            <a:endParaRPr sz="2400" dirty="0"/>
          </a:p>
          <a:p>
            <a:pPr marL="629920" marR="454025" indent="-342900">
              <a:lnSpc>
                <a:spcPct val="100600"/>
              </a:lnSpc>
              <a:spcBef>
                <a:spcPts val="395"/>
              </a:spcBef>
              <a:buFont typeface="Courier New"/>
              <a:buChar char="o"/>
              <a:tabLst>
                <a:tab pos="5392420" algn="l"/>
              </a:tabLst>
            </a:pPr>
            <a:r>
              <a:rPr sz="2400" spc="-15" dirty="0"/>
              <a:t>Employees </a:t>
            </a:r>
            <a:r>
              <a:rPr sz="2400" spc="-25" dirty="0"/>
              <a:t>exhibiting</a:t>
            </a:r>
            <a:r>
              <a:rPr sz="2400" spc="-20" dirty="0"/>
              <a:t> </a:t>
            </a:r>
            <a:r>
              <a:rPr sz="2400" spc="-5" dirty="0"/>
              <a:t>or </a:t>
            </a:r>
            <a:r>
              <a:rPr sz="2400" spc="-20" dirty="0"/>
              <a:t>reporting</a:t>
            </a:r>
            <a:r>
              <a:rPr sz="2400" spc="-15" dirty="0"/>
              <a:t> </a:t>
            </a:r>
            <a:r>
              <a:rPr sz="2400" spc="-10" dirty="0"/>
              <a:t>signs </a:t>
            </a:r>
            <a:r>
              <a:rPr sz="2400" spc="-5" dirty="0"/>
              <a:t>or </a:t>
            </a:r>
            <a:r>
              <a:rPr sz="2400" spc="-10" dirty="0"/>
              <a:t>symptoms </a:t>
            </a:r>
            <a:r>
              <a:rPr sz="2400" spc="-5" dirty="0"/>
              <a:t>of </a:t>
            </a:r>
            <a:r>
              <a:rPr sz="2400" spc="-25" dirty="0" smtClean="0"/>
              <a:t>heat</a:t>
            </a:r>
            <a:r>
              <a:rPr lang="en-US" sz="2400" spc="-25" dirty="0" smtClean="0"/>
              <a:t> </a:t>
            </a:r>
            <a:r>
              <a:rPr sz="2400" spc="-20" dirty="0" smtClean="0"/>
              <a:t>illness</a:t>
            </a:r>
            <a:r>
              <a:rPr sz="2400" spc="165" dirty="0" smtClean="0"/>
              <a:t> </a:t>
            </a:r>
            <a:r>
              <a:rPr sz="2400" spc="-15" dirty="0"/>
              <a:t>shall</a:t>
            </a:r>
            <a:r>
              <a:rPr sz="2400" spc="80" dirty="0"/>
              <a:t> </a:t>
            </a:r>
            <a:r>
              <a:rPr sz="2400" spc="-10" dirty="0"/>
              <a:t>be</a:t>
            </a:r>
            <a:r>
              <a:rPr sz="2400" spc="-25" dirty="0"/>
              <a:t> </a:t>
            </a:r>
            <a:r>
              <a:rPr sz="2400" spc="-20" dirty="0"/>
              <a:t>monitored</a:t>
            </a:r>
            <a:r>
              <a:rPr sz="2400" spc="225" dirty="0"/>
              <a:t> </a:t>
            </a:r>
            <a:r>
              <a:rPr sz="2400" spc="-20" dirty="0"/>
              <a:t>and</a:t>
            </a:r>
            <a:r>
              <a:rPr sz="2400" spc="80" dirty="0"/>
              <a:t> </a:t>
            </a:r>
            <a:r>
              <a:rPr sz="2400" spc="-30" dirty="0"/>
              <a:t>not</a:t>
            </a:r>
            <a:r>
              <a:rPr sz="2400" spc="75" dirty="0"/>
              <a:t> </a:t>
            </a:r>
            <a:r>
              <a:rPr sz="2400" spc="-15" dirty="0"/>
              <a:t>left</a:t>
            </a:r>
            <a:r>
              <a:rPr sz="2400" spc="75" dirty="0"/>
              <a:t> </a:t>
            </a:r>
            <a:r>
              <a:rPr sz="2400" spc="-20" dirty="0"/>
              <a:t>alone.	</a:t>
            </a:r>
            <a:r>
              <a:rPr sz="2400" spc="-15" dirty="0"/>
              <a:t>Onsite</a:t>
            </a:r>
            <a:r>
              <a:rPr sz="2400" spc="35" dirty="0"/>
              <a:t> </a:t>
            </a:r>
            <a:r>
              <a:rPr sz="2400" spc="-5" dirty="0"/>
              <a:t>first</a:t>
            </a:r>
            <a:r>
              <a:rPr sz="2400" spc="55" dirty="0"/>
              <a:t> </a:t>
            </a:r>
            <a:r>
              <a:rPr sz="2400" dirty="0"/>
              <a:t>aid</a:t>
            </a:r>
            <a:r>
              <a:rPr sz="2400" spc="-20" dirty="0"/>
              <a:t> </a:t>
            </a:r>
            <a:r>
              <a:rPr sz="2400" spc="-5" dirty="0" smtClean="0"/>
              <a:t>or</a:t>
            </a:r>
            <a:r>
              <a:rPr lang="en-US" sz="2400" spc="-5" dirty="0" smtClean="0"/>
              <a:t> </a:t>
            </a:r>
            <a:r>
              <a:rPr sz="2400" spc="-15" dirty="0" smtClean="0"/>
              <a:t>appropriate</a:t>
            </a:r>
            <a:r>
              <a:rPr sz="2400" spc="114" dirty="0" smtClean="0"/>
              <a:t> </a:t>
            </a:r>
            <a:r>
              <a:rPr sz="2400" spc="-10" dirty="0"/>
              <a:t>emergency</a:t>
            </a:r>
            <a:r>
              <a:rPr sz="2400" spc="105" dirty="0"/>
              <a:t> </a:t>
            </a:r>
            <a:r>
              <a:rPr sz="2400" dirty="0"/>
              <a:t>medical</a:t>
            </a:r>
            <a:r>
              <a:rPr sz="2400" spc="-5" dirty="0"/>
              <a:t> </a:t>
            </a:r>
            <a:r>
              <a:rPr sz="2400" spc="5" dirty="0"/>
              <a:t>services</a:t>
            </a:r>
            <a:r>
              <a:rPr sz="2400" spc="10" dirty="0"/>
              <a:t> </a:t>
            </a:r>
            <a:r>
              <a:rPr sz="2400" spc="-15" dirty="0"/>
              <a:t>shall</a:t>
            </a:r>
            <a:r>
              <a:rPr sz="2400" spc="65" dirty="0"/>
              <a:t> </a:t>
            </a:r>
            <a:r>
              <a:rPr sz="2400" spc="-10" dirty="0"/>
              <a:t>be</a:t>
            </a:r>
            <a:r>
              <a:rPr sz="2400" spc="45" dirty="0"/>
              <a:t> </a:t>
            </a:r>
            <a:r>
              <a:rPr sz="2400" spc="-15" dirty="0" smtClean="0"/>
              <a:t>offered</a:t>
            </a:r>
            <a:endParaRPr sz="2400" dirty="0"/>
          </a:p>
          <a:p>
            <a:pPr marL="629920" marR="548005" indent="-342900">
              <a:lnSpc>
                <a:spcPts val="2380"/>
              </a:lnSpc>
              <a:spcBef>
                <a:spcPts val="575"/>
              </a:spcBef>
              <a:buFont typeface="Courier New"/>
              <a:buChar char="o"/>
            </a:pPr>
            <a:r>
              <a:rPr sz="2400" spc="-5" dirty="0"/>
              <a:t>Contact </a:t>
            </a:r>
            <a:r>
              <a:rPr sz="2400" spc="-10" dirty="0"/>
              <a:t>emergency</a:t>
            </a:r>
            <a:r>
              <a:rPr sz="2400" spc="105" dirty="0"/>
              <a:t> </a:t>
            </a:r>
            <a:r>
              <a:rPr sz="2400" dirty="0"/>
              <a:t>medical</a:t>
            </a:r>
            <a:r>
              <a:rPr sz="2400" spc="-5" dirty="0"/>
              <a:t> </a:t>
            </a:r>
            <a:r>
              <a:rPr sz="2400" spc="5" dirty="0"/>
              <a:t>services</a:t>
            </a:r>
            <a:r>
              <a:rPr sz="2400" spc="10" dirty="0"/>
              <a:t> </a:t>
            </a:r>
            <a:r>
              <a:rPr sz="2400" spc="-25" dirty="0"/>
              <a:t>and</a:t>
            </a:r>
            <a:r>
              <a:rPr sz="2400" spc="70" dirty="0"/>
              <a:t> </a:t>
            </a:r>
            <a:r>
              <a:rPr sz="2400" spc="-25" dirty="0"/>
              <a:t>ensure</a:t>
            </a:r>
            <a:r>
              <a:rPr sz="2400" spc="114" dirty="0"/>
              <a:t> </a:t>
            </a:r>
            <a:r>
              <a:rPr sz="2400" spc="-20" dirty="0"/>
              <a:t>that</a:t>
            </a:r>
            <a:r>
              <a:rPr sz="2400" spc="70" dirty="0"/>
              <a:t> </a:t>
            </a:r>
            <a:r>
              <a:rPr sz="2400" spc="5" dirty="0"/>
              <a:t>clear</a:t>
            </a:r>
            <a:r>
              <a:rPr sz="2400" dirty="0"/>
              <a:t> </a:t>
            </a:r>
            <a:r>
              <a:rPr sz="2400" spc="-25" dirty="0" smtClean="0"/>
              <a:t>and</a:t>
            </a:r>
            <a:r>
              <a:rPr lang="en-US" sz="2400" spc="-25" dirty="0" smtClean="0"/>
              <a:t> </a:t>
            </a:r>
            <a:r>
              <a:rPr sz="2400" spc="-5" dirty="0" smtClean="0"/>
              <a:t>precise</a:t>
            </a:r>
            <a:r>
              <a:rPr sz="2400" spc="45" dirty="0" smtClean="0"/>
              <a:t> </a:t>
            </a:r>
            <a:r>
              <a:rPr sz="2400" spc="-10" dirty="0"/>
              <a:t>directions</a:t>
            </a:r>
            <a:r>
              <a:rPr sz="2400" spc="85" dirty="0"/>
              <a:t> </a:t>
            </a:r>
            <a:r>
              <a:rPr sz="2400" dirty="0"/>
              <a:t>to</a:t>
            </a:r>
            <a:r>
              <a:rPr sz="2400" spc="-20" dirty="0"/>
              <a:t> </a:t>
            </a:r>
            <a:r>
              <a:rPr sz="2400" spc="-30" dirty="0"/>
              <a:t>the</a:t>
            </a:r>
            <a:r>
              <a:rPr sz="2400" spc="45" dirty="0"/>
              <a:t> </a:t>
            </a:r>
            <a:r>
              <a:rPr sz="2400" dirty="0"/>
              <a:t>site</a:t>
            </a:r>
            <a:r>
              <a:rPr sz="2400" spc="-20" dirty="0"/>
              <a:t> </a:t>
            </a:r>
            <a:r>
              <a:rPr sz="2400" spc="20" dirty="0"/>
              <a:t>can</a:t>
            </a:r>
            <a:r>
              <a:rPr sz="2400" spc="-15" dirty="0"/>
              <a:t> </a:t>
            </a:r>
            <a:r>
              <a:rPr sz="2400" spc="-10" dirty="0"/>
              <a:t>be</a:t>
            </a:r>
            <a:r>
              <a:rPr sz="2400" spc="45" dirty="0"/>
              <a:t> </a:t>
            </a:r>
            <a:r>
              <a:rPr sz="2400" spc="-10" dirty="0" smtClean="0"/>
              <a:t>provided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1641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C12562AA-760E-4033-8421-55D2C6EF5CD8}"/>
              </a:ext>
            </a:extLst>
          </p:cNvPr>
          <p:cNvSpPr txBox="1">
            <a:spLocks noGrp="1"/>
          </p:cNvSpPr>
          <p:nvPr/>
        </p:nvSpPr>
        <p:spPr>
          <a:xfrm>
            <a:off x="1345798" y="1066671"/>
            <a:ext cx="6915150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35" dirty="0"/>
              <a:t>Address</a:t>
            </a:r>
            <a:r>
              <a:rPr spc="-80" dirty="0"/>
              <a:t> </a:t>
            </a:r>
            <a:r>
              <a:rPr spc="20" dirty="0"/>
              <a:t>Lack</a:t>
            </a:r>
            <a:r>
              <a:rPr spc="70" dirty="0"/>
              <a:t> </a:t>
            </a:r>
            <a:r>
              <a:rPr spc="-25" dirty="0"/>
              <a:t>of</a:t>
            </a:r>
            <a:r>
              <a:rPr spc="-30" dirty="0"/>
              <a:t> </a:t>
            </a:r>
            <a:r>
              <a:rPr spc="45" dirty="0"/>
              <a:t>Acclimatization</a:t>
            </a:r>
            <a:r>
              <a:rPr spc="-60" dirty="0"/>
              <a:t> </a:t>
            </a:r>
            <a:r>
              <a:rPr sz="2000" spc="70" dirty="0"/>
              <a:t>(1</a:t>
            </a:r>
            <a:r>
              <a:rPr sz="2000" spc="-35" dirty="0"/>
              <a:t> </a:t>
            </a:r>
            <a:r>
              <a:rPr sz="2000" spc="-20" dirty="0"/>
              <a:t>of</a:t>
            </a:r>
            <a:r>
              <a:rPr sz="2000" spc="-40" dirty="0"/>
              <a:t> </a:t>
            </a:r>
            <a:r>
              <a:rPr sz="2000" spc="65" dirty="0"/>
              <a:t>2)</a:t>
            </a:r>
            <a:endParaRPr sz="200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F801114-1C12-4882-929B-1F445CC2FB61}"/>
              </a:ext>
            </a:extLst>
          </p:cNvPr>
          <p:cNvSpPr txBox="1"/>
          <p:nvPr/>
        </p:nvSpPr>
        <p:spPr>
          <a:xfrm>
            <a:off x="1345798" y="2019051"/>
            <a:ext cx="8863647" cy="3513719"/>
          </a:xfrm>
          <a:prstGeom prst="rect">
            <a:avLst/>
          </a:prstGeom>
        </p:spPr>
        <p:txBody>
          <a:bodyPr vert="horz" wrap="square" lIns="0" tIns="825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5080" indent="-342900">
              <a:lnSpc>
                <a:spcPct val="102299"/>
              </a:lnSpc>
              <a:spcBef>
                <a:spcPts val="65"/>
              </a:spcBef>
              <a:buFont typeface="Arial"/>
              <a:buChar char="•"/>
              <a:tabLst>
                <a:tab pos="4998085" algn="l"/>
              </a:tabLst>
            </a:pPr>
            <a:r>
              <a:rPr sz="2400" spc="25" dirty="0">
                <a:latin typeface="Palatino"/>
                <a:cs typeface="Palatino"/>
              </a:rPr>
              <a:t>As</a:t>
            </a:r>
            <a:r>
              <a:rPr sz="2400" spc="-1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an</a:t>
            </a:r>
            <a:r>
              <a:rPr sz="2400" spc="120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employer,</a:t>
            </a:r>
            <a:r>
              <a:rPr sz="2400" spc="27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you</a:t>
            </a:r>
            <a:r>
              <a:rPr sz="2400" spc="7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are</a:t>
            </a:r>
            <a:r>
              <a:rPr sz="2400" spc="150" dirty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responsible</a:t>
            </a:r>
            <a:r>
              <a:rPr lang="en-US" sz="2400" spc="-20" dirty="0" smtClean="0">
                <a:latin typeface="Palatino"/>
                <a:cs typeface="Palatino"/>
              </a:rPr>
              <a:t> </a:t>
            </a:r>
            <a:r>
              <a:rPr sz="2400" spc="10" dirty="0" smtClean="0">
                <a:latin typeface="Palatino"/>
                <a:cs typeface="Palatino"/>
              </a:rPr>
              <a:t>for </a:t>
            </a:r>
            <a:r>
              <a:rPr sz="2400" spc="10" dirty="0">
                <a:latin typeface="Palatino"/>
                <a:cs typeface="Palatino"/>
              </a:rPr>
              <a:t>the </a:t>
            </a:r>
            <a:r>
              <a:rPr sz="2400" spc="-25" dirty="0" smtClean="0">
                <a:latin typeface="Palatino"/>
                <a:cs typeface="Palatino"/>
              </a:rPr>
              <a:t>working</a:t>
            </a:r>
            <a:r>
              <a:rPr lang="en-US" sz="2400" spc="-25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conditions</a:t>
            </a:r>
            <a:r>
              <a:rPr sz="2400" spc="-5" dirty="0" smtClean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of </a:t>
            </a:r>
            <a:r>
              <a:rPr sz="2400" spc="-30" dirty="0">
                <a:latin typeface="Palatino"/>
                <a:cs typeface="Palatino"/>
              </a:rPr>
              <a:t>your</a:t>
            </a:r>
            <a:r>
              <a:rPr sz="2400" spc="-25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employees,</a:t>
            </a:r>
            <a:r>
              <a:rPr sz="2400" spc="-1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so </a:t>
            </a:r>
            <a:r>
              <a:rPr sz="2400" spc="-20" dirty="0">
                <a:latin typeface="Palatino"/>
                <a:cs typeface="Palatino"/>
              </a:rPr>
              <a:t>you </a:t>
            </a:r>
            <a:r>
              <a:rPr sz="2400" spc="-25" dirty="0">
                <a:latin typeface="Palatino"/>
                <a:cs typeface="Palatino"/>
              </a:rPr>
              <a:t>must</a:t>
            </a:r>
            <a:r>
              <a:rPr sz="2400" spc="-20" dirty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act</a:t>
            </a:r>
            <a:r>
              <a:rPr lang="en-US" sz="2400" spc="-20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effectively</a:t>
            </a:r>
            <a:r>
              <a:rPr sz="2400" spc="245" dirty="0" smtClean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when</a:t>
            </a:r>
            <a:r>
              <a:rPr sz="2400" spc="190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conditions</a:t>
            </a:r>
            <a:r>
              <a:rPr sz="2400" spc="350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result</a:t>
            </a:r>
            <a:r>
              <a:rPr sz="2400" spc="215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in</a:t>
            </a:r>
            <a:r>
              <a:rPr sz="2400" spc="45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sudden</a:t>
            </a:r>
            <a:r>
              <a:rPr sz="2400" spc="330" dirty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exposure</a:t>
            </a:r>
            <a:r>
              <a:rPr lang="en-US" sz="2400" spc="-10" dirty="0" smtClean="0">
                <a:latin typeface="Palatino"/>
                <a:cs typeface="Palatino"/>
              </a:rPr>
              <a:t> </a:t>
            </a:r>
            <a:r>
              <a:rPr sz="2400" spc="15" dirty="0" smtClean="0">
                <a:latin typeface="Palatino"/>
                <a:cs typeface="Palatino"/>
              </a:rPr>
              <a:t>to</a:t>
            </a:r>
            <a:r>
              <a:rPr sz="2400" spc="55" dirty="0" smtClean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heat</a:t>
            </a:r>
            <a:r>
              <a:rPr sz="2400" spc="7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that</a:t>
            </a:r>
            <a:r>
              <a:rPr sz="2400" spc="70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your</a:t>
            </a:r>
            <a:r>
              <a:rPr sz="2400" spc="19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employees</a:t>
            </a:r>
            <a:r>
              <a:rPr sz="2400" spc="27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are</a:t>
            </a:r>
            <a:r>
              <a:rPr sz="2400" spc="70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not</a:t>
            </a:r>
            <a:r>
              <a:rPr sz="2400" spc="70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used</a:t>
            </a:r>
            <a:r>
              <a:rPr sz="2400" spc="19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to.</a:t>
            </a:r>
            <a:endParaRPr lang="en-US" sz="2400" dirty="0">
              <a:latin typeface="Palatino"/>
              <a:cs typeface="Palatino"/>
            </a:endParaRPr>
          </a:p>
          <a:p>
            <a:pPr marL="355600" indent="-342900">
              <a:spcBef>
                <a:spcPts val="640"/>
              </a:spcBef>
              <a:buFont typeface="Arial"/>
              <a:buChar char="•"/>
            </a:pPr>
            <a:r>
              <a:rPr sz="2400" dirty="0">
                <a:latin typeface="Palatino"/>
                <a:cs typeface="Palatino"/>
              </a:rPr>
              <a:t>All</a:t>
            </a:r>
            <a:r>
              <a:rPr sz="2400" spc="8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employees</a:t>
            </a:r>
            <a:r>
              <a:rPr sz="2400" spc="20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shall</a:t>
            </a:r>
            <a:r>
              <a:rPr sz="2400" spc="229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be</a:t>
            </a:r>
            <a:r>
              <a:rPr sz="2400" spc="6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closely</a:t>
            </a:r>
            <a:r>
              <a:rPr sz="2400" spc="245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observed</a:t>
            </a:r>
            <a:r>
              <a:rPr sz="2400" spc="265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by</a:t>
            </a:r>
            <a:r>
              <a:rPr sz="2400" spc="30" dirty="0">
                <a:latin typeface="Palatino"/>
                <a:cs typeface="Palatino"/>
              </a:rPr>
              <a:t> </a:t>
            </a:r>
            <a:r>
              <a:rPr lang="en-US" sz="2400" spc="10" dirty="0">
                <a:latin typeface="Palatino"/>
                <a:cs typeface="Palatino"/>
              </a:rPr>
              <a:t>a </a:t>
            </a:r>
            <a:r>
              <a:rPr lang="en-US" sz="2400" spc="-20" dirty="0" smtClean="0">
                <a:latin typeface="Palatino"/>
                <a:cs typeface="Palatino"/>
              </a:rPr>
              <a:t>supervisor</a:t>
            </a:r>
            <a:r>
              <a:rPr lang="en-US" sz="2400" spc="-20" dirty="0">
                <a:latin typeface="Palatino"/>
                <a:cs typeface="Palatino"/>
              </a:rPr>
              <a:t> </a:t>
            </a:r>
            <a:r>
              <a:rPr sz="2400" spc="10" dirty="0" smtClean="0">
                <a:latin typeface="Palatino"/>
                <a:cs typeface="Palatino"/>
              </a:rPr>
              <a:t>or</a:t>
            </a:r>
            <a:r>
              <a:rPr sz="2400" spc="-25" dirty="0" smtClean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designee</a:t>
            </a:r>
            <a:r>
              <a:rPr sz="2400" spc="35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during</a:t>
            </a:r>
            <a:r>
              <a:rPr sz="2400" spc="24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heat</a:t>
            </a:r>
            <a:r>
              <a:rPr sz="2400" spc="135" dirty="0">
                <a:latin typeface="Palatino"/>
                <a:cs typeface="Palatino"/>
              </a:rPr>
              <a:t> </a:t>
            </a:r>
            <a:r>
              <a:rPr sz="2400" spc="-55" dirty="0">
                <a:latin typeface="Palatino"/>
                <a:cs typeface="Palatino"/>
              </a:rPr>
              <a:t>waves.</a:t>
            </a:r>
            <a:endParaRPr sz="2400" dirty="0">
              <a:latin typeface="Palatino"/>
              <a:cs typeface="Palatino"/>
            </a:endParaRPr>
          </a:p>
          <a:p>
            <a:pPr marL="355600" marR="59690" indent="-342900">
              <a:lnSpc>
                <a:spcPct val="102299"/>
              </a:lnSpc>
              <a:spcBef>
                <a:spcPts val="575"/>
              </a:spcBef>
              <a:buFont typeface="Arial"/>
              <a:buChar char="•"/>
            </a:pPr>
            <a:r>
              <a:rPr sz="2400" spc="-10" dirty="0">
                <a:latin typeface="Palatino"/>
                <a:cs typeface="Palatino"/>
              </a:rPr>
              <a:t>Employees</a:t>
            </a:r>
            <a:r>
              <a:rPr sz="2400" spc="270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newly</a:t>
            </a:r>
            <a:r>
              <a:rPr sz="2400" spc="25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assigned</a:t>
            </a:r>
            <a:r>
              <a:rPr sz="2400" spc="265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to</a:t>
            </a:r>
            <a:r>
              <a:rPr sz="2400" spc="60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high</a:t>
            </a:r>
            <a:r>
              <a:rPr sz="2400" spc="11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heat</a:t>
            </a:r>
            <a:r>
              <a:rPr sz="2400" spc="7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areas</a:t>
            </a:r>
            <a:r>
              <a:rPr sz="2400" spc="13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shall</a:t>
            </a:r>
            <a:r>
              <a:rPr sz="2400" spc="229" dirty="0">
                <a:latin typeface="Palatino"/>
                <a:cs typeface="Palatino"/>
              </a:rPr>
              <a:t> </a:t>
            </a:r>
            <a:r>
              <a:rPr sz="2400" spc="5" dirty="0" smtClean="0">
                <a:latin typeface="Palatino"/>
                <a:cs typeface="Palatino"/>
              </a:rPr>
              <a:t>be</a:t>
            </a:r>
            <a:r>
              <a:rPr lang="en-US" sz="2400" spc="5" dirty="0" smtClean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closely</a:t>
            </a:r>
            <a:r>
              <a:rPr sz="2400" spc="-15" dirty="0" smtClean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observed</a:t>
            </a:r>
            <a:r>
              <a:rPr sz="2400" spc="-10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by </a:t>
            </a:r>
            <a:r>
              <a:rPr sz="2400" spc="10" dirty="0">
                <a:latin typeface="Palatino"/>
                <a:cs typeface="Palatino"/>
              </a:rPr>
              <a:t>a </a:t>
            </a:r>
            <a:r>
              <a:rPr sz="2400" spc="-10" dirty="0">
                <a:latin typeface="Palatino"/>
                <a:cs typeface="Palatino"/>
              </a:rPr>
              <a:t>supervisor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or </a:t>
            </a:r>
            <a:r>
              <a:rPr sz="2400" spc="-15" dirty="0">
                <a:latin typeface="Palatino"/>
                <a:cs typeface="Palatino"/>
              </a:rPr>
              <a:t>designee</a:t>
            </a:r>
            <a:r>
              <a:rPr sz="2400" spc="-1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for </a:t>
            </a:r>
            <a:r>
              <a:rPr sz="2400" spc="10" dirty="0" smtClean="0">
                <a:latin typeface="Palatino"/>
                <a:cs typeface="Palatino"/>
              </a:rPr>
              <a:t>the</a:t>
            </a:r>
            <a:r>
              <a:rPr lang="en-US" sz="2400" spc="10" dirty="0" smtClean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first</a:t>
            </a:r>
            <a:r>
              <a:rPr sz="2400" spc="135" dirty="0" smtClean="0">
                <a:latin typeface="Palatino"/>
                <a:cs typeface="Palatino"/>
              </a:rPr>
              <a:t> </a:t>
            </a:r>
            <a:r>
              <a:rPr sz="2400" spc="30" dirty="0">
                <a:latin typeface="Palatino"/>
                <a:cs typeface="Palatino"/>
              </a:rPr>
              <a:t>14</a:t>
            </a:r>
            <a:r>
              <a:rPr sz="2400" spc="2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days</a:t>
            </a:r>
            <a:r>
              <a:rPr sz="2400" spc="20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of</a:t>
            </a:r>
            <a:r>
              <a:rPr sz="2400" spc="5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employment.</a:t>
            </a:r>
          </a:p>
        </p:txBody>
      </p:sp>
    </p:spTree>
    <p:extLst>
      <p:ext uri="{BB962C8B-B14F-4D97-AF65-F5344CB8AC3E}">
        <p14:creationId xmlns:p14="http://schemas.microsoft.com/office/powerpoint/2010/main" val="29676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ACF9113-83C2-4A94-BF8B-65E03801DE2E}"/>
              </a:ext>
            </a:extLst>
          </p:cNvPr>
          <p:cNvSpPr txBox="1">
            <a:spLocks noGrp="1"/>
          </p:cNvSpPr>
          <p:nvPr/>
        </p:nvSpPr>
        <p:spPr>
          <a:xfrm>
            <a:off x="1422477" y="1143703"/>
            <a:ext cx="6915150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35" dirty="0"/>
              <a:t>Address</a:t>
            </a:r>
            <a:r>
              <a:rPr spc="-80" dirty="0"/>
              <a:t> </a:t>
            </a:r>
            <a:r>
              <a:rPr spc="20" dirty="0"/>
              <a:t>Lack</a:t>
            </a:r>
            <a:r>
              <a:rPr spc="70" dirty="0"/>
              <a:t> </a:t>
            </a:r>
            <a:r>
              <a:rPr spc="-25" dirty="0"/>
              <a:t>of</a:t>
            </a:r>
            <a:r>
              <a:rPr spc="-30" dirty="0"/>
              <a:t> </a:t>
            </a:r>
            <a:r>
              <a:rPr spc="45" dirty="0"/>
              <a:t>Acclimatization</a:t>
            </a:r>
            <a:r>
              <a:rPr spc="-60" dirty="0"/>
              <a:t> </a:t>
            </a:r>
            <a:r>
              <a:rPr sz="2000" spc="70" dirty="0"/>
              <a:t>(2</a:t>
            </a:r>
            <a:r>
              <a:rPr sz="2000" spc="-35" dirty="0"/>
              <a:t> </a:t>
            </a:r>
            <a:r>
              <a:rPr sz="2000" spc="-20" dirty="0"/>
              <a:t>of</a:t>
            </a:r>
            <a:r>
              <a:rPr sz="2000" spc="-40" dirty="0"/>
              <a:t> </a:t>
            </a:r>
            <a:r>
              <a:rPr sz="2000" spc="65" dirty="0"/>
              <a:t>2)</a:t>
            </a:r>
            <a:endParaRPr sz="200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6AC602B5-896C-44FF-A5C4-3080D1D41A38}"/>
              </a:ext>
            </a:extLst>
          </p:cNvPr>
          <p:cNvSpPr txBox="1"/>
          <p:nvPr/>
        </p:nvSpPr>
        <p:spPr>
          <a:xfrm>
            <a:off x="1422477" y="1865642"/>
            <a:ext cx="8340219" cy="3753592"/>
          </a:xfrm>
          <a:prstGeom prst="rect">
            <a:avLst/>
          </a:prstGeom>
        </p:spPr>
        <p:txBody>
          <a:bodyPr vert="horz" wrap="square" lIns="0" tIns="9334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400" spc="-10" dirty="0">
                <a:latin typeface="Palatino"/>
                <a:cs typeface="Palatino"/>
              </a:rPr>
              <a:t>Thus,</a:t>
            </a:r>
            <a:r>
              <a:rPr sz="2400" spc="17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determine</a:t>
            </a:r>
            <a:r>
              <a:rPr sz="2400" spc="204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how</a:t>
            </a:r>
            <a:r>
              <a:rPr sz="2400" spc="80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your</a:t>
            </a:r>
            <a:r>
              <a:rPr sz="2400" spc="190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company</a:t>
            </a:r>
            <a:r>
              <a:rPr sz="2400" spc="245" dirty="0">
                <a:latin typeface="Palatino"/>
                <a:cs typeface="Palatino"/>
              </a:rPr>
              <a:t> </a:t>
            </a:r>
            <a:r>
              <a:rPr sz="2400" spc="-45" dirty="0">
                <a:latin typeface="Palatino"/>
                <a:cs typeface="Palatino"/>
              </a:rPr>
              <a:t>will:</a:t>
            </a:r>
            <a:endParaRPr sz="2400" dirty="0">
              <a:latin typeface="Palatino"/>
              <a:cs typeface="Palatino"/>
            </a:endParaRPr>
          </a:p>
          <a:p>
            <a:pPr marL="821690" marR="251460" indent="-342900">
              <a:lnSpc>
                <a:spcPct val="102299"/>
              </a:lnSpc>
              <a:spcBef>
                <a:spcPts val="580"/>
              </a:spcBef>
              <a:buFont typeface="Arial"/>
              <a:buChar char="•"/>
            </a:pPr>
            <a:r>
              <a:rPr lang="en-US" sz="2400" spc="-15" dirty="0">
                <a:latin typeface="Palatino"/>
                <a:cs typeface="+mn-lt"/>
              </a:rPr>
              <a:t>Be</a:t>
            </a:r>
            <a:r>
              <a:rPr lang="en-US" sz="2400" spc="-15" dirty="0">
                <a:latin typeface="Palatino"/>
                <a:ea typeface="+mn-lt"/>
                <a:cs typeface="+mn-lt"/>
              </a:rPr>
              <a:t> extra vigilant with your employees to recognize immediately symptoms of possible heat </a:t>
            </a:r>
            <a:r>
              <a:rPr lang="en-US" sz="2400" spc="-15" dirty="0" smtClean="0">
                <a:latin typeface="Palatino"/>
                <a:ea typeface="+mn-lt"/>
                <a:cs typeface="+mn-lt"/>
              </a:rPr>
              <a:t>illness</a:t>
            </a:r>
            <a:endParaRPr sz="2400" spc="-120" dirty="0">
              <a:latin typeface="Palatino"/>
              <a:cs typeface="Palatino"/>
            </a:endParaRPr>
          </a:p>
          <a:p>
            <a:pPr marL="821690" marR="251460" indent="-342900">
              <a:lnSpc>
                <a:spcPct val="102299"/>
              </a:lnSpc>
              <a:spcBef>
                <a:spcPts val="580"/>
              </a:spcBef>
              <a:buFont typeface="Arial"/>
              <a:buChar char="•"/>
              <a:tabLst>
                <a:tab pos="4095750" algn="l"/>
              </a:tabLst>
            </a:pPr>
            <a:r>
              <a:rPr lang="en-US" sz="2400" spc="-20" dirty="0">
                <a:latin typeface="Palatino"/>
                <a:ea typeface="+mn-lt"/>
                <a:cs typeface="+mn-lt"/>
              </a:rPr>
              <a:t>Lessen the intensity and/or shift length of the newly-hired employees’ work during a two or more week break-in </a:t>
            </a:r>
            <a:r>
              <a:rPr lang="en-US" sz="2400" spc="-20" dirty="0" smtClean="0">
                <a:latin typeface="Palatino"/>
                <a:ea typeface="+mn-lt"/>
                <a:cs typeface="+mn-lt"/>
              </a:rPr>
              <a:t>period</a:t>
            </a:r>
            <a:endParaRPr lang="en-US" sz="2400" spc="-20" dirty="0">
              <a:latin typeface="Palatino"/>
              <a:cs typeface="Arial"/>
            </a:endParaRPr>
          </a:p>
          <a:p>
            <a:pPr marL="821690" marR="5080" indent="-342900">
              <a:lnSpc>
                <a:spcPct val="102299"/>
              </a:lnSpc>
              <a:spcBef>
                <a:spcPts val="575"/>
              </a:spcBef>
              <a:buFont typeface="Arial"/>
              <a:buChar char="•"/>
              <a:tabLst>
                <a:tab pos="4095750" algn="l"/>
              </a:tabLst>
            </a:pPr>
            <a:r>
              <a:rPr lang="en-US" sz="2400" spc="-10" dirty="0">
                <a:latin typeface="Palatino"/>
                <a:cs typeface="+mn-lt"/>
              </a:rPr>
              <a:t>Modify</a:t>
            </a:r>
            <a:r>
              <a:rPr lang="en-US" sz="2400" spc="-10" dirty="0">
                <a:latin typeface="Palatino"/>
                <a:ea typeface="+mn-lt"/>
                <a:cs typeface="+mn-lt"/>
              </a:rPr>
              <a:t> the work schedule or reschedule </a:t>
            </a:r>
            <a:r>
              <a:rPr lang="en-US" sz="2400" spc="-10" dirty="0" smtClean="0">
                <a:latin typeface="Palatino"/>
                <a:ea typeface="+mn-lt"/>
                <a:cs typeface="+mn-lt"/>
              </a:rPr>
              <a:t>nonessential duties </a:t>
            </a:r>
            <a:r>
              <a:rPr lang="en-US" sz="2400" spc="-10" dirty="0">
                <a:latin typeface="Palatino"/>
                <a:ea typeface="+mn-lt"/>
                <a:cs typeface="+mn-lt"/>
              </a:rPr>
              <a:t>during the hot summer </a:t>
            </a:r>
            <a:r>
              <a:rPr lang="en-US" sz="2400" spc="-10" dirty="0" smtClean="0">
                <a:latin typeface="Palatino"/>
                <a:ea typeface="+mn-lt"/>
                <a:cs typeface="+mn-lt"/>
              </a:rPr>
              <a:t>months</a:t>
            </a:r>
            <a:endParaRPr lang="en-US" sz="2400" spc="-10" dirty="0">
              <a:latin typeface="Palatino"/>
              <a:cs typeface="Palatino"/>
            </a:endParaRPr>
          </a:p>
          <a:p>
            <a:pPr marL="821690" marR="5080" indent="-342900">
              <a:lnSpc>
                <a:spcPct val="102299"/>
              </a:lnSpc>
              <a:spcBef>
                <a:spcPts val="575"/>
              </a:spcBef>
              <a:buFont typeface="Arial"/>
              <a:buChar char="•"/>
              <a:tabLst>
                <a:tab pos="2765425" algn="l"/>
              </a:tabLst>
            </a:pPr>
            <a:endParaRPr sz="2350" spc="-12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9519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8564F49A-866C-49E2-936E-57692A2E5112}"/>
              </a:ext>
            </a:extLst>
          </p:cNvPr>
          <p:cNvSpPr txBox="1"/>
          <p:nvPr/>
        </p:nvSpPr>
        <p:spPr>
          <a:xfrm>
            <a:off x="1105959" y="1223924"/>
            <a:ext cx="5763895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0" b="1" spc="60" dirty="0">
                <a:solidFill>
                  <a:srgbClr val="232852"/>
                </a:solidFill>
                <a:latin typeface="Arial"/>
                <a:cs typeface="Arial"/>
              </a:rPr>
              <a:t>Employee</a:t>
            </a:r>
            <a:r>
              <a:rPr sz="3000" b="1" spc="-125" dirty="0">
                <a:solidFill>
                  <a:srgbClr val="232852"/>
                </a:solidFill>
                <a:latin typeface="Arial"/>
                <a:cs typeface="Arial"/>
              </a:rPr>
              <a:t> </a:t>
            </a:r>
            <a:r>
              <a:rPr sz="3000" b="1" spc="-110" dirty="0">
                <a:solidFill>
                  <a:srgbClr val="232852"/>
                </a:solidFill>
                <a:latin typeface="Arial"/>
                <a:cs typeface="Arial"/>
              </a:rPr>
              <a:t>&amp;</a:t>
            </a:r>
            <a:r>
              <a:rPr sz="3000" b="1" spc="-40" dirty="0">
                <a:solidFill>
                  <a:srgbClr val="232852"/>
                </a:solidFill>
                <a:latin typeface="Arial"/>
                <a:cs typeface="Arial"/>
              </a:rPr>
              <a:t> </a:t>
            </a:r>
            <a:r>
              <a:rPr sz="3000" b="1" spc="-80" dirty="0">
                <a:solidFill>
                  <a:srgbClr val="232852"/>
                </a:solidFill>
                <a:latin typeface="Arial"/>
                <a:cs typeface="Arial"/>
              </a:rPr>
              <a:t>Supervisor</a:t>
            </a:r>
            <a:r>
              <a:rPr sz="3000" b="1" spc="-90" dirty="0">
                <a:solidFill>
                  <a:srgbClr val="232852"/>
                </a:solidFill>
                <a:latin typeface="Arial"/>
                <a:cs typeface="Arial"/>
              </a:rPr>
              <a:t> </a:t>
            </a:r>
            <a:r>
              <a:rPr sz="3000" b="1" spc="-80" dirty="0">
                <a:solidFill>
                  <a:srgbClr val="232852"/>
                </a:solidFill>
                <a:latin typeface="Arial"/>
                <a:cs typeface="Arial"/>
              </a:rPr>
              <a:t>Training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2EF75DC-B1F7-4801-BABC-40D7BBD4B658}"/>
              </a:ext>
            </a:extLst>
          </p:cNvPr>
          <p:cNvSpPr txBox="1"/>
          <p:nvPr/>
        </p:nvSpPr>
        <p:spPr>
          <a:xfrm>
            <a:off x="1105960" y="1934704"/>
            <a:ext cx="8299994" cy="112141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just">
              <a:lnSpc>
                <a:spcPct val="102299"/>
              </a:lnSpc>
              <a:spcBef>
                <a:spcPts val="65"/>
              </a:spcBef>
            </a:pPr>
            <a:r>
              <a:rPr sz="2400" dirty="0">
                <a:latin typeface="Palatino"/>
                <a:cs typeface="Palatino"/>
              </a:rPr>
              <a:t>Ensure </a:t>
            </a:r>
            <a:r>
              <a:rPr sz="2400" spc="10" dirty="0">
                <a:latin typeface="Palatino"/>
                <a:cs typeface="Palatino"/>
              </a:rPr>
              <a:t>all </a:t>
            </a:r>
            <a:r>
              <a:rPr sz="2400" dirty="0">
                <a:latin typeface="Palatino"/>
                <a:cs typeface="Palatino"/>
              </a:rPr>
              <a:t>employees </a:t>
            </a:r>
            <a:r>
              <a:rPr sz="2400" spc="15" dirty="0">
                <a:latin typeface="Palatino"/>
                <a:cs typeface="Palatino"/>
              </a:rPr>
              <a:t>and </a:t>
            </a:r>
            <a:r>
              <a:rPr sz="2400" spc="10" dirty="0">
                <a:latin typeface="Palatino"/>
                <a:cs typeface="Palatino"/>
              </a:rPr>
              <a:t>supervisors are </a:t>
            </a:r>
            <a:r>
              <a:rPr sz="2400" spc="5" dirty="0" smtClean="0">
                <a:latin typeface="Palatino"/>
                <a:cs typeface="Palatino"/>
              </a:rPr>
              <a:t>trained</a:t>
            </a:r>
            <a:r>
              <a:rPr lang="en-US" sz="2400" spc="5" dirty="0" smtClean="0">
                <a:latin typeface="Palatino"/>
                <a:cs typeface="Palatino"/>
              </a:rPr>
              <a:t> </a:t>
            </a:r>
            <a:r>
              <a:rPr sz="2400" spc="5" dirty="0" smtClean="0">
                <a:latin typeface="Palatino"/>
                <a:cs typeface="Palatino"/>
              </a:rPr>
              <a:t>before </a:t>
            </a:r>
            <a:r>
              <a:rPr sz="2400" spc="10" dirty="0">
                <a:latin typeface="Palatino"/>
                <a:cs typeface="Palatino"/>
              </a:rPr>
              <a:t>beginning </a:t>
            </a:r>
            <a:r>
              <a:rPr sz="2400" spc="-30" dirty="0">
                <a:latin typeface="Palatino"/>
                <a:cs typeface="Palatino"/>
              </a:rPr>
              <a:t>work </a:t>
            </a:r>
            <a:r>
              <a:rPr sz="2400" spc="5" dirty="0">
                <a:latin typeface="Palatino"/>
                <a:cs typeface="Palatino"/>
              </a:rPr>
              <a:t>that </a:t>
            </a:r>
            <a:r>
              <a:rPr sz="2400" dirty="0">
                <a:latin typeface="Palatino"/>
                <a:cs typeface="Palatino"/>
              </a:rPr>
              <a:t>should </a:t>
            </a:r>
            <a:r>
              <a:rPr sz="2400" spc="5" dirty="0">
                <a:latin typeface="Palatino"/>
                <a:cs typeface="Palatino"/>
              </a:rPr>
              <a:t>reasonably </a:t>
            </a:r>
            <a:r>
              <a:rPr sz="2400" spc="5" dirty="0" smtClean="0">
                <a:latin typeface="Palatino"/>
                <a:cs typeface="Palatino"/>
              </a:rPr>
              <a:t>be</a:t>
            </a:r>
            <a:r>
              <a:rPr lang="en-US" sz="2400" spc="5" dirty="0" smtClean="0">
                <a:latin typeface="Palatino"/>
                <a:cs typeface="Palatino"/>
              </a:rPr>
              <a:t> </a:t>
            </a:r>
            <a:r>
              <a:rPr sz="2400" spc="20" dirty="0" smtClean="0">
                <a:latin typeface="Palatino"/>
                <a:cs typeface="Palatino"/>
              </a:rPr>
              <a:t>anticipated</a:t>
            </a:r>
            <a:r>
              <a:rPr sz="2400" spc="260" dirty="0" smtClean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to result</a:t>
            </a:r>
            <a:r>
              <a:rPr sz="2400" spc="220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in</a:t>
            </a:r>
            <a:r>
              <a:rPr sz="2400" spc="114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a</a:t>
            </a:r>
            <a:r>
              <a:rPr sz="2400" spc="15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heat</a:t>
            </a:r>
            <a:r>
              <a:rPr sz="2400" spc="75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illness.</a:t>
            </a:r>
            <a:endParaRPr sz="2400" dirty="0">
              <a:latin typeface="Palatino"/>
              <a:cs typeface="Palatino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5E86BD5-0161-4A64-AFC6-D95E815B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060" y="3279849"/>
            <a:ext cx="4463690" cy="308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71D20AFA-5EC5-4A51-A68F-E812429DF749}"/>
              </a:ext>
            </a:extLst>
          </p:cNvPr>
          <p:cNvSpPr txBox="1">
            <a:spLocks noGrp="1"/>
          </p:cNvSpPr>
          <p:nvPr/>
        </p:nvSpPr>
        <p:spPr>
          <a:xfrm>
            <a:off x="1997572" y="1133766"/>
            <a:ext cx="4379595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60" dirty="0"/>
              <a:t>Employee</a:t>
            </a:r>
            <a:r>
              <a:rPr spc="-114" dirty="0"/>
              <a:t> </a:t>
            </a:r>
            <a:r>
              <a:rPr spc="-80" dirty="0"/>
              <a:t>Training</a:t>
            </a:r>
            <a:r>
              <a:rPr spc="35" dirty="0"/>
              <a:t> </a:t>
            </a:r>
            <a:r>
              <a:rPr sz="2000" spc="70" dirty="0"/>
              <a:t>(1</a:t>
            </a:r>
            <a:r>
              <a:rPr sz="2000" spc="-35" dirty="0"/>
              <a:t> </a:t>
            </a:r>
            <a:r>
              <a:rPr sz="2000" spc="-20" dirty="0"/>
              <a:t>of</a:t>
            </a:r>
            <a:r>
              <a:rPr sz="2000" spc="-45" dirty="0"/>
              <a:t> </a:t>
            </a:r>
            <a:r>
              <a:rPr sz="2000" spc="65" dirty="0"/>
              <a:t>5)</a:t>
            </a:r>
            <a:endParaRPr sz="2000"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8BFFF010-D0B1-4502-BD1F-8E98A2672A28}"/>
              </a:ext>
            </a:extLst>
          </p:cNvPr>
          <p:cNvSpPr txBox="1"/>
          <p:nvPr/>
        </p:nvSpPr>
        <p:spPr>
          <a:xfrm>
            <a:off x="2279779" y="1852744"/>
            <a:ext cx="7414895" cy="1644040"/>
          </a:xfrm>
          <a:prstGeom prst="rect">
            <a:avLst/>
          </a:prstGeom>
        </p:spPr>
        <p:txBody>
          <a:bodyPr vert="horz" wrap="square" lIns="0" tIns="9652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350" spc="-20" dirty="0">
                <a:latin typeface="Palatino"/>
                <a:cs typeface="Palatino"/>
              </a:rPr>
              <a:t>Training</a:t>
            </a:r>
            <a:r>
              <a:rPr sz="2350" spc="160" dirty="0">
                <a:latin typeface="Palatino"/>
                <a:cs typeface="Palatino"/>
              </a:rPr>
              <a:t> </a:t>
            </a:r>
            <a:r>
              <a:rPr sz="2350" spc="-20" dirty="0">
                <a:latin typeface="Palatino"/>
                <a:cs typeface="Palatino"/>
              </a:rPr>
              <a:t>should</a:t>
            </a:r>
            <a:r>
              <a:rPr sz="2350" spc="245" dirty="0">
                <a:latin typeface="Palatino"/>
                <a:cs typeface="Palatino"/>
              </a:rPr>
              <a:t> </a:t>
            </a:r>
            <a:r>
              <a:rPr sz="2350" spc="5" dirty="0">
                <a:latin typeface="Palatino"/>
                <a:cs typeface="Palatino"/>
              </a:rPr>
              <a:t>be</a:t>
            </a:r>
            <a:r>
              <a:rPr sz="2350" spc="55" dirty="0">
                <a:latin typeface="Palatino"/>
                <a:cs typeface="Palatino"/>
              </a:rPr>
              <a:t> </a:t>
            </a:r>
            <a:r>
              <a:rPr sz="2350" spc="-25" dirty="0">
                <a:latin typeface="Palatino"/>
                <a:cs typeface="Palatino"/>
              </a:rPr>
              <a:t>given</a:t>
            </a:r>
            <a:r>
              <a:rPr sz="2350" spc="175" dirty="0">
                <a:latin typeface="Palatino"/>
                <a:cs typeface="Palatino"/>
              </a:rPr>
              <a:t> </a:t>
            </a:r>
            <a:r>
              <a:rPr sz="2350" spc="5" dirty="0">
                <a:latin typeface="Palatino"/>
                <a:cs typeface="Palatino"/>
              </a:rPr>
              <a:t>on:</a:t>
            </a:r>
            <a:endParaRPr sz="2350" dirty="0">
              <a:latin typeface="Palatino"/>
              <a:cs typeface="Palatino"/>
            </a:endParaRPr>
          </a:p>
          <a:p>
            <a:pPr marL="662940" marR="5080" indent="-342900">
              <a:lnSpc>
                <a:spcPct val="100000"/>
              </a:lnSpc>
              <a:spcBef>
                <a:spcPts val="560"/>
              </a:spcBef>
              <a:buFont typeface="Arial"/>
              <a:buChar char="•"/>
            </a:pPr>
            <a:r>
              <a:rPr sz="2400" spc="-50" dirty="0">
                <a:latin typeface="Palatino"/>
                <a:cs typeface="Palatino"/>
              </a:rPr>
              <a:t>The</a:t>
            </a:r>
            <a:r>
              <a:rPr sz="2400" spc="-45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environmental</a:t>
            </a:r>
            <a:r>
              <a:rPr sz="2400" spc="-1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and </a:t>
            </a:r>
            <a:r>
              <a:rPr sz="2400" spc="-10" dirty="0">
                <a:latin typeface="Palatino"/>
                <a:cs typeface="Palatino"/>
              </a:rPr>
              <a:t>personal </a:t>
            </a:r>
            <a:r>
              <a:rPr sz="2400" dirty="0">
                <a:latin typeface="Palatino"/>
                <a:cs typeface="Palatino"/>
              </a:rPr>
              <a:t>risk </a:t>
            </a:r>
            <a:r>
              <a:rPr sz="2400" spc="5" dirty="0">
                <a:latin typeface="Palatino"/>
                <a:cs typeface="Palatino"/>
              </a:rPr>
              <a:t>factors for </a:t>
            </a:r>
            <a:r>
              <a:rPr sz="2400" spc="-20" dirty="0">
                <a:latin typeface="Palatino"/>
                <a:cs typeface="Palatino"/>
              </a:rPr>
              <a:t>heat </a:t>
            </a:r>
            <a:r>
              <a:rPr sz="2400" spc="-5" dirty="0">
                <a:latin typeface="Palatino"/>
                <a:cs typeface="Palatino"/>
              </a:rPr>
              <a:t>illness, </a:t>
            </a:r>
            <a:r>
              <a:rPr sz="2400" spc="5" dirty="0" smtClean="0">
                <a:latin typeface="Palatino"/>
                <a:cs typeface="Palatino"/>
              </a:rPr>
              <a:t>as</a:t>
            </a:r>
            <a:r>
              <a:rPr lang="en-US" sz="2400" spc="5" dirty="0" smtClean="0">
                <a:latin typeface="Palatino"/>
                <a:cs typeface="Palatino"/>
              </a:rPr>
              <a:t> </a:t>
            </a:r>
            <a:r>
              <a:rPr sz="2400" spc="5" dirty="0" smtClean="0">
                <a:latin typeface="Palatino"/>
                <a:cs typeface="Palatino"/>
              </a:rPr>
              <a:t>well</a:t>
            </a:r>
            <a:r>
              <a:rPr sz="2400" spc="-10" dirty="0" smtClean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as </a:t>
            </a:r>
            <a:r>
              <a:rPr sz="2400" spc="-25" dirty="0">
                <a:latin typeface="Palatino"/>
                <a:cs typeface="Palatino"/>
              </a:rPr>
              <a:t>the</a:t>
            </a:r>
            <a:r>
              <a:rPr sz="2400" spc="-3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added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burden</a:t>
            </a:r>
            <a:r>
              <a:rPr sz="2400" spc="125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of</a:t>
            </a:r>
            <a:r>
              <a:rPr sz="2400" spc="-20" dirty="0">
                <a:latin typeface="Palatino"/>
                <a:cs typeface="Palatino"/>
              </a:rPr>
              <a:t> heat</a:t>
            </a:r>
            <a:r>
              <a:rPr sz="2400" spc="60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load</a:t>
            </a:r>
            <a:r>
              <a:rPr sz="2400" spc="55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on</a:t>
            </a:r>
            <a:r>
              <a:rPr sz="2400" spc="-25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the </a:t>
            </a:r>
            <a:r>
              <a:rPr sz="2400" spc="-35" dirty="0" smtClean="0">
                <a:latin typeface="Palatino"/>
                <a:cs typeface="Palatino"/>
              </a:rPr>
              <a:t>body</a:t>
            </a:r>
            <a:endParaRPr sz="2400" dirty="0">
              <a:latin typeface="Palatino"/>
              <a:cs typeface="Palatino"/>
            </a:endParaRPr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id="{BCE032E4-12FB-4919-807B-5B242C33FB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9971" y="3564042"/>
            <a:ext cx="2478189" cy="28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EC8D5A4B-D42D-4DF2-9319-15107EF8B379}"/>
              </a:ext>
            </a:extLst>
          </p:cNvPr>
          <p:cNvSpPr txBox="1">
            <a:spLocks noGrp="1"/>
          </p:cNvSpPr>
          <p:nvPr/>
        </p:nvSpPr>
        <p:spPr>
          <a:xfrm>
            <a:off x="1695796" y="1140180"/>
            <a:ext cx="8495608" cy="454612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95000"/>
              </a:lnSpc>
              <a:spcBef>
                <a:spcPts val="125"/>
              </a:spcBef>
            </a:pPr>
            <a:r>
              <a:rPr lang="en-US" dirty="0"/>
              <a:t>Environmental</a:t>
            </a:r>
            <a:r>
              <a:rPr dirty="0"/>
              <a:t> </a:t>
            </a:r>
            <a:r>
              <a:rPr lang="en-US" dirty="0"/>
              <a:t>Risk</a:t>
            </a:r>
            <a:r>
              <a:rPr dirty="0"/>
              <a:t> </a:t>
            </a:r>
            <a:r>
              <a:rPr lang="en-US" dirty="0"/>
              <a:t>Factors</a:t>
            </a:r>
            <a:r>
              <a:rPr dirty="0"/>
              <a:t> for Heat Illness</a:t>
            </a:r>
            <a:endParaRPr lang="en-US" dirty="0"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3BF6F4DB-6239-4D1F-894A-5BB84B8C4319}"/>
              </a:ext>
            </a:extLst>
          </p:cNvPr>
          <p:cNvSpPr txBox="1"/>
          <p:nvPr/>
        </p:nvSpPr>
        <p:spPr>
          <a:xfrm>
            <a:off x="1695796" y="1854887"/>
            <a:ext cx="9915462" cy="4470198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dirty="0">
                <a:latin typeface="Palatino"/>
                <a:cs typeface="Palatino"/>
              </a:rPr>
              <a:t>Means</a:t>
            </a:r>
            <a:r>
              <a:rPr sz="2400" spc="125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working</a:t>
            </a:r>
            <a:r>
              <a:rPr sz="2400" spc="320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conditions</a:t>
            </a:r>
            <a:r>
              <a:rPr sz="2400" spc="34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that</a:t>
            </a:r>
            <a:r>
              <a:rPr sz="2400" spc="7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create</a:t>
            </a:r>
            <a:r>
              <a:rPr sz="2400" spc="14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the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possibility</a:t>
            </a:r>
            <a:r>
              <a:rPr sz="2400" spc="320" dirty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that</a:t>
            </a:r>
            <a:r>
              <a:rPr lang="en-US" sz="2400" dirty="0" smtClean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heat</a:t>
            </a:r>
            <a:r>
              <a:rPr sz="2400" spc="60" dirty="0" smtClean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illness</a:t>
            </a:r>
            <a:r>
              <a:rPr sz="2400" spc="26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could</a:t>
            </a:r>
            <a:r>
              <a:rPr sz="2400" spc="254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occur,</a:t>
            </a:r>
            <a:r>
              <a:rPr sz="2400" spc="170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including:</a:t>
            </a:r>
            <a:endParaRPr sz="2400" dirty="0">
              <a:latin typeface="Palatino"/>
              <a:cs typeface="Palatino"/>
            </a:endParaRPr>
          </a:p>
          <a:p>
            <a:pPr marL="83121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sz="2400" spc="-20" dirty="0">
                <a:latin typeface="Palatino"/>
                <a:cs typeface="Palatino"/>
              </a:rPr>
              <a:t>Air temperature</a:t>
            </a:r>
          </a:p>
          <a:p>
            <a:pPr marL="83121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sz="2400" spc="-20" dirty="0">
                <a:latin typeface="Palatino"/>
                <a:cs typeface="Palatino"/>
              </a:rPr>
              <a:t>Relative humidity</a:t>
            </a:r>
          </a:p>
          <a:p>
            <a:pPr marL="831215" marR="2201545" indent="-342900">
              <a:lnSpc>
                <a:spcPct val="120200"/>
              </a:lnSpc>
              <a:spcBef>
                <a:spcPts val="600"/>
              </a:spcBef>
              <a:buFont typeface="Arial"/>
              <a:buChar char="•"/>
            </a:pPr>
            <a:r>
              <a:rPr sz="2400" spc="-20" dirty="0">
                <a:latin typeface="Palatino"/>
                <a:cs typeface="Palatino"/>
              </a:rPr>
              <a:t>Radiant heat from the sun and other sources </a:t>
            </a:r>
            <a:endParaRPr lang="en-US" sz="2400" spc="-20" dirty="0">
              <a:latin typeface="Palatino"/>
              <a:cs typeface="Palatino"/>
            </a:endParaRPr>
          </a:p>
          <a:p>
            <a:pPr marL="831215" marR="2201545" indent="-342900">
              <a:lnSpc>
                <a:spcPct val="120200"/>
              </a:lnSpc>
              <a:spcBef>
                <a:spcPts val="600"/>
              </a:spcBef>
              <a:buFont typeface="Arial"/>
              <a:buChar char="•"/>
            </a:pPr>
            <a:r>
              <a:rPr sz="2400" spc="-20" dirty="0">
                <a:latin typeface="Palatino"/>
                <a:cs typeface="Palatino"/>
              </a:rPr>
              <a:t>Conductive heat sources such as the ground</a:t>
            </a:r>
            <a:r>
              <a:rPr lang="en-US" sz="2400" spc="-20" dirty="0">
                <a:latin typeface="Palatino"/>
                <a:cs typeface="Palatino"/>
              </a:rPr>
              <a:t> </a:t>
            </a:r>
          </a:p>
          <a:p>
            <a:pPr marL="831215" marR="2201545" indent="-342900">
              <a:lnSpc>
                <a:spcPct val="120200"/>
              </a:lnSpc>
              <a:spcBef>
                <a:spcPts val="600"/>
              </a:spcBef>
              <a:buFont typeface="Arial"/>
              <a:buChar char="•"/>
            </a:pPr>
            <a:r>
              <a:rPr sz="2400" spc="-20" dirty="0">
                <a:latin typeface="Palatino"/>
                <a:cs typeface="Palatino"/>
              </a:rPr>
              <a:t>Air movement</a:t>
            </a:r>
          </a:p>
          <a:p>
            <a:pPr marL="83121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sz="2400" spc="-20" dirty="0">
                <a:latin typeface="Palatino"/>
                <a:cs typeface="Palatino"/>
              </a:rPr>
              <a:t>Workload severity and </a:t>
            </a:r>
            <a:r>
              <a:rPr sz="2400" spc="-20" dirty="0" smtClean="0">
                <a:latin typeface="Palatino"/>
                <a:cs typeface="Palatino"/>
              </a:rPr>
              <a:t>duration</a:t>
            </a:r>
            <a:endParaRPr lang="en-US" sz="2400" spc="-20" dirty="0" smtClean="0">
              <a:latin typeface="Palatino"/>
              <a:cs typeface="Palatino"/>
            </a:endParaRPr>
          </a:p>
          <a:p>
            <a:pPr marL="83121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sz="2400" spc="-20" dirty="0" smtClean="0">
                <a:latin typeface="Palatino"/>
                <a:cs typeface="Palatino"/>
              </a:rPr>
              <a:t>Protective </a:t>
            </a:r>
            <a:r>
              <a:rPr sz="2400" spc="-20" dirty="0">
                <a:latin typeface="Palatino"/>
                <a:cs typeface="Palatino"/>
              </a:rPr>
              <a:t>clothing and personal protective equipment worn by</a:t>
            </a:r>
            <a:r>
              <a:rPr lang="en-US" sz="2400" spc="-20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191532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4">
            <a:extLst>
              <a:ext uri="{FF2B5EF4-FFF2-40B4-BE49-F238E27FC236}">
                <a16:creationId xmlns:a16="http://schemas.microsoft.com/office/drawing/2014/main" id="{392AB4B2-7324-40BB-B844-98E46254061A}"/>
              </a:ext>
            </a:extLst>
          </p:cNvPr>
          <p:cNvSpPr txBox="1"/>
          <p:nvPr/>
        </p:nvSpPr>
        <p:spPr>
          <a:xfrm>
            <a:off x="1551709" y="1877358"/>
            <a:ext cx="9881062" cy="717504"/>
          </a:xfrm>
          <a:prstGeom prst="rect">
            <a:avLst/>
          </a:prstGeom>
        </p:spPr>
        <p:txBody>
          <a:bodyPr vert="horz" wrap="square" lIns="0" tIns="5016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47625">
              <a:lnSpc>
                <a:spcPts val="2600"/>
              </a:lnSpc>
              <a:spcBef>
                <a:spcPts val="395"/>
              </a:spcBef>
            </a:pPr>
            <a:r>
              <a:rPr sz="2400" dirty="0">
                <a:latin typeface="Palatino"/>
                <a:cs typeface="Palatino"/>
              </a:rPr>
              <a:t>Means factors </a:t>
            </a:r>
            <a:r>
              <a:rPr sz="2400" spc="-5" dirty="0">
                <a:latin typeface="Palatino"/>
                <a:cs typeface="Palatino"/>
              </a:rPr>
              <a:t>that affect </a:t>
            </a:r>
            <a:r>
              <a:rPr sz="2400" spc="5" dirty="0">
                <a:latin typeface="Palatino"/>
                <a:cs typeface="Palatino"/>
              </a:rPr>
              <a:t>the </a:t>
            </a:r>
            <a:r>
              <a:rPr sz="2400" spc="-10" dirty="0">
                <a:latin typeface="Palatino"/>
                <a:cs typeface="Palatino"/>
              </a:rPr>
              <a:t>body's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water</a:t>
            </a:r>
            <a:r>
              <a:rPr sz="2400" spc="-25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retention </a:t>
            </a:r>
            <a:r>
              <a:rPr sz="2400" spc="10" dirty="0" smtClean="0">
                <a:latin typeface="Palatino"/>
                <a:cs typeface="Palatino"/>
              </a:rPr>
              <a:t>or</a:t>
            </a:r>
            <a:r>
              <a:rPr lang="en-US" sz="2400" spc="10" dirty="0" smtClean="0">
                <a:latin typeface="Palatino"/>
                <a:cs typeface="Palatino"/>
              </a:rPr>
              <a:t> </a:t>
            </a:r>
            <a:r>
              <a:rPr sz="2400" spc="10" dirty="0" smtClean="0">
                <a:latin typeface="Palatino"/>
                <a:cs typeface="Palatino"/>
              </a:rPr>
              <a:t>other</a:t>
            </a:r>
            <a:r>
              <a:rPr sz="2400" spc="50" dirty="0" smtClean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physiological</a:t>
            </a:r>
            <a:r>
              <a:rPr sz="2400" spc="305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responses</a:t>
            </a:r>
            <a:r>
              <a:rPr sz="2400" spc="280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to</a:t>
            </a:r>
            <a:r>
              <a:rPr sz="2400" spc="114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heat,</a:t>
            </a:r>
            <a:r>
              <a:rPr sz="2400" spc="4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including</a:t>
            </a:r>
            <a:r>
              <a:rPr sz="2400" spc="-10" dirty="0" smtClean="0">
                <a:latin typeface="Palatino"/>
                <a:cs typeface="Palatino"/>
              </a:rPr>
              <a:t>:</a:t>
            </a:r>
            <a:endParaRPr sz="2400" dirty="0">
              <a:latin typeface="Palatino"/>
              <a:cs typeface="Palatin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F152A5-BE0A-4FC1-8B34-7330F91C6F04}"/>
              </a:ext>
            </a:extLst>
          </p:cNvPr>
          <p:cNvSpPr txBox="1"/>
          <p:nvPr/>
        </p:nvSpPr>
        <p:spPr>
          <a:xfrm>
            <a:off x="1485207" y="1032056"/>
            <a:ext cx="7214325" cy="55399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</a:rPr>
              <a:t>Personal Risk Factors for Heat Illness</a:t>
            </a:r>
            <a:endParaRPr lang="en-US" sz="3000" b="1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0967" y="2643447"/>
            <a:ext cx="9238211" cy="40626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</a:rPr>
              <a:t>An individual's 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</a:rPr>
              <a:t>Degree of acclimatization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</a:rPr>
              <a:t>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</a:rPr>
              <a:t>Water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</a:rPr>
              <a:t>Alcohol and caffeine consumption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</a:rPr>
              <a:t>Use of prescription medications (such as antihistamines for allergies, diuretics (water pills) and some psychiatric or blood pressure medicines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</a:rPr>
              <a:t>Use of illicit </a:t>
            </a:r>
            <a:r>
              <a:rPr lang="en-US" sz="2400" dirty="0" smtClean="0">
                <a:latin typeface="Palatino"/>
              </a:rPr>
              <a:t>drugs (such as opioids</a:t>
            </a:r>
            <a:r>
              <a:rPr lang="en-US" sz="2400" dirty="0">
                <a:latin typeface="Palatino"/>
              </a:rPr>
              <a:t>, </a:t>
            </a:r>
            <a:r>
              <a:rPr lang="en-US" sz="2400" dirty="0" smtClean="0">
                <a:latin typeface="Palatino"/>
              </a:rPr>
              <a:t>methamphetamines </a:t>
            </a:r>
            <a:r>
              <a:rPr lang="en-US" sz="2400" dirty="0">
                <a:latin typeface="Palatino"/>
              </a:rPr>
              <a:t>or </a:t>
            </a:r>
            <a:r>
              <a:rPr lang="en-US" sz="2400" dirty="0" smtClean="0">
                <a:latin typeface="Palatino"/>
              </a:rPr>
              <a:t>cocaine)</a:t>
            </a:r>
            <a:endParaRPr lang="en-US" sz="2400" dirty="0">
              <a:latin typeface="Palatino"/>
            </a:endParaRPr>
          </a:p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8148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150C774-545A-43D8-AF89-8E7721262943}"/>
              </a:ext>
            </a:extLst>
          </p:cNvPr>
          <p:cNvSpPr txBox="1">
            <a:spLocks noGrp="1"/>
          </p:cNvSpPr>
          <p:nvPr/>
        </p:nvSpPr>
        <p:spPr>
          <a:xfrm>
            <a:off x="1489572" y="1060814"/>
            <a:ext cx="4379595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60" dirty="0"/>
              <a:t>Employee</a:t>
            </a:r>
            <a:r>
              <a:rPr spc="-114" dirty="0"/>
              <a:t> </a:t>
            </a:r>
            <a:r>
              <a:rPr spc="-80" dirty="0"/>
              <a:t>Training</a:t>
            </a:r>
            <a:r>
              <a:rPr spc="35" dirty="0"/>
              <a:t> </a:t>
            </a:r>
            <a:r>
              <a:rPr sz="2000" spc="70" dirty="0"/>
              <a:t>(2</a:t>
            </a:r>
            <a:r>
              <a:rPr sz="2000" spc="-35" dirty="0"/>
              <a:t> </a:t>
            </a:r>
            <a:r>
              <a:rPr sz="2000" spc="-20" dirty="0"/>
              <a:t>of</a:t>
            </a:r>
            <a:r>
              <a:rPr sz="2000" spc="-45" dirty="0"/>
              <a:t> </a:t>
            </a:r>
            <a:r>
              <a:rPr sz="2000" spc="65" dirty="0"/>
              <a:t>5)</a:t>
            </a:r>
            <a:endParaRPr sz="2000"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8E3D2CDE-6275-43C9-A19C-C470ED6B243A}"/>
              </a:ext>
            </a:extLst>
          </p:cNvPr>
          <p:cNvSpPr txBox="1"/>
          <p:nvPr/>
        </p:nvSpPr>
        <p:spPr>
          <a:xfrm>
            <a:off x="1489572" y="1580296"/>
            <a:ext cx="5609497" cy="4598695"/>
          </a:xfrm>
          <a:prstGeom prst="rect">
            <a:avLst/>
          </a:prstGeom>
        </p:spPr>
        <p:txBody>
          <a:bodyPr vert="horz" wrap="square" lIns="0" tIns="14986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9715" indent="-247650">
              <a:lnSpc>
                <a:spcPct val="100000"/>
              </a:lnSpc>
              <a:spcBef>
                <a:spcPts val="1180"/>
              </a:spcBef>
            </a:pPr>
            <a:r>
              <a:rPr sz="2400" spc="-30" dirty="0">
                <a:latin typeface="Palatino"/>
                <a:cs typeface="Palatino"/>
              </a:rPr>
              <a:t>Training</a:t>
            </a:r>
            <a:r>
              <a:rPr sz="2400" spc="21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should</a:t>
            </a:r>
            <a:r>
              <a:rPr sz="2400" spc="11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be</a:t>
            </a:r>
            <a:r>
              <a:rPr sz="2400" spc="1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given</a:t>
            </a:r>
            <a:r>
              <a:rPr sz="2400" spc="17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on:</a:t>
            </a:r>
          </a:p>
          <a:p>
            <a:pPr marL="602615" marR="1005840" indent="-342900">
              <a:lnSpc>
                <a:spcPct val="100000"/>
              </a:lnSpc>
              <a:spcBef>
                <a:spcPts val="985"/>
              </a:spcBef>
              <a:buFont typeface="Arial"/>
              <a:buChar char="•"/>
            </a:pPr>
            <a:r>
              <a:rPr sz="2400" dirty="0">
                <a:latin typeface="Palatino"/>
                <a:cs typeface="Palatino"/>
              </a:rPr>
              <a:t>The</a:t>
            </a:r>
            <a:r>
              <a:rPr sz="2400" spc="-40" dirty="0">
                <a:latin typeface="Palatino"/>
                <a:cs typeface="Palatino"/>
              </a:rPr>
              <a:t> </a:t>
            </a:r>
            <a:r>
              <a:rPr sz="2400" spc="-35" dirty="0">
                <a:latin typeface="Palatino"/>
                <a:cs typeface="Palatino"/>
              </a:rPr>
              <a:t>company’s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heat</a:t>
            </a:r>
            <a:r>
              <a:rPr sz="2400" spc="15" dirty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illness</a:t>
            </a:r>
            <a:r>
              <a:rPr lang="en-US" sz="2400" spc="-5" dirty="0" smtClean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prevention</a:t>
            </a:r>
            <a:r>
              <a:rPr sz="2400" spc="-45" dirty="0" smtClean="0">
                <a:latin typeface="Palatino"/>
                <a:cs typeface="Palatino"/>
              </a:rPr>
              <a:t> </a:t>
            </a:r>
            <a:r>
              <a:rPr sz="2400" spc="-30" dirty="0" smtClean="0">
                <a:latin typeface="Palatino"/>
                <a:cs typeface="Palatino"/>
              </a:rPr>
              <a:t>procedures</a:t>
            </a:r>
            <a:r>
              <a:rPr lang="en-US" sz="2400" spc="-30" dirty="0" smtClean="0">
                <a:latin typeface="Palatino"/>
                <a:cs typeface="Palatino"/>
              </a:rPr>
              <a:t>, including but not limited to:</a:t>
            </a:r>
            <a:endParaRPr sz="2400" dirty="0">
              <a:latin typeface="Palatino"/>
              <a:cs typeface="Palatino"/>
            </a:endParaRPr>
          </a:p>
          <a:p>
            <a:pPr marL="1053465" marR="5080" lvl="1" indent="-342900">
              <a:spcBef>
                <a:spcPts val="960"/>
              </a:spcBef>
              <a:buFont typeface="Arial"/>
              <a:buChar char="•"/>
            </a:pPr>
            <a:r>
              <a:rPr lang="en-US" sz="2400" dirty="0" smtClean="0">
                <a:latin typeface="Palatino"/>
                <a:cs typeface="Palatino"/>
              </a:rPr>
              <a:t>The employer’s responsibility to provide w</a:t>
            </a:r>
            <a:r>
              <a:rPr sz="2400" dirty="0" smtClean="0">
                <a:latin typeface="Palatino"/>
                <a:cs typeface="Palatino"/>
              </a:rPr>
              <a:t>ater</a:t>
            </a:r>
            <a:r>
              <a:rPr sz="2400" dirty="0">
                <a:latin typeface="Palatino"/>
                <a:cs typeface="Palatino"/>
              </a:rPr>
              <a:t>,</a:t>
            </a:r>
            <a:r>
              <a:rPr sz="2400" spc="-4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sha</a:t>
            </a:r>
            <a:r>
              <a:rPr sz="2400" spc="-95" dirty="0">
                <a:latin typeface="Palatino"/>
                <a:cs typeface="Palatino"/>
              </a:rPr>
              <a:t>d</a:t>
            </a:r>
            <a:r>
              <a:rPr sz="2400" dirty="0">
                <a:latin typeface="Palatino"/>
                <a:cs typeface="Palatino"/>
              </a:rPr>
              <a:t>e,</a:t>
            </a:r>
            <a:r>
              <a:rPr sz="2400" spc="10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coo</a:t>
            </a:r>
            <a:r>
              <a:rPr sz="2400" spc="75" dirty="0">
                <a:latin typeface="Palatino"/>
                <a:cs typeface="Palatino"/>
              </a:rPr>
              <a:t>l</a:t>
            </a:r>
            <a:r>
              <a:rPr sz="2400" dirty="0">
                <a:latin typeface="Palatino"/>
                <a:cs typeface="Palatino"/>
              </a:rPr>
              <a:t>-</a:t>
            </a:r>
            <a:r>
              <a:rPr sz="2400" spc="-95" dirty="0">
                <a:latin typeface="Palatino"/>
                <a:cs typeface="Palatino"/>
              </a:rPr>
              <a:t>d</a:t>
            </a:r>
            <a:r>
              <a:rPr sz="2400" dirty="0">
                <a:latin typeface="Palatino"/>
                <a:cs typeface="Palatino"/>
              </a:rPr>
              <a:t>own</a:t>
            </a:r>
            <a:r>
              <a:rPr sz="2400" spc="-204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rests</a:t>
            </a:r>
            <a:r>
              <a:rPr sz="2400" dirty="0">
                <a:latin typeface="Palatino"/>
                <a:cs typeface="Palatino"/>
              </a:rPr>
              <a:t>,</a:t>
            </a:r>
            <a:r>
              <a:rPr sz="2400" spc="-40" dirty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and</a:t>
            </a:r>
            <a:r>
              <a:rPr lang="en-US" sz="2400" dirty="0" smtClean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access</a:t>
            </a:r>
            <a:r>
              <a:rPr sz="2400" spc="-140" dirty="0" smtClean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t</a:t>
            </a:r>
            <a:r>
              <a:rPr sz="2400" dirty="0">
                <a:latin typeface="Palatino"/>
                <a:cs typeface="Palatino"/>
              </a:rPr>
              <a:t>o</a:t>
            </a:r>
            <a:r>
              <a:rPr sz="2400" spc="-7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first</a:t>
            </a:r>
            <a:r>
              <a:rPr sz="2400" spc="-3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aid</a:t>
            </a:r>
            <a:r>
              <a:rPr sz="2400" spc="-114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as</a:t>
            </a:r>
            <a:r>
              <a:rPr sz="2400" spc="-7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well</a:t>
            </a:r>
            <a:r>
              <a:rPr sz="2400" spc="-40" dirty="0">
                <a:latin typeface="Palatino"/>
                <a:cs typeface="Palatino"/>
              </a:rPr>
              <a:t> </a:t>
            </a:r>
            <a:endParaRPr lang="en-US" sz="2400" dirty="0" smtClean="0">
              <a:latin typeface="Palatino"/>
              <a:cs typeface="Palatino"/>
            </a:endParaRPr>
          </a:p>
          <a:p>
            <a:pPr marL="1053465" marR="5080" lvl="1" indent="-342900">
              <a:spcBef>
                <a:spcPts val="960"/>
              </a:spcBef>
              <a:buFont typeface="Arial"/>
              <a:buChar char="•"/>
            </a:pPr>
            <a:r>
              <a:rPr lang="en-US" sz="2400" dirty="0" smtClean="0">
                <a:latin typeface="Palatino"/>
                <a:cs typeface="Palatino"/>
              </a:rPr>
              <a:t>E</a:t>
            </a:r>
            <a:r>
              <a:rPr sz="2400" dirty="0" smtClean="0">
                <a:latin typeface="Palatino"/>
                <a:cs typeface="Palatino"/>
              </a:rPr>
              <a:t>m</a:t>
            </a:r>
            <a:r>
              <a:rPr sz="2400" spc="-80" dirty="0" smtClean="0">
                <a:latin typeface="Palatino"/>
                <a:cs typeface="Palatino"/>
              </a:rPr>
              <a:t>p</a:t>
            </a:r>
            <a:r>
              <a:rPr sz="2400" spc="-5" dirty="0" smtClean="0">
                <a:latin typeface="Palatino"/>
                <a:cs typeface="Palatino"/>
              </a:rPr>
              <a:t>loyees</a:t>
            </a:r>
            <a:r>
              <a:rPr lang="en-US" sz="2400" dirty="0">
                <a:latin typeface="Palatino"/>
                <a:cs typeface="Palatino"/>
              </a:rPr>
              <a:t>’</a:t>
            </a:r>
            <a:r>
              <a:rPr lang="en-US" sz="2400" spc="-5" dirty="0" smtClean="0">
                <a:latin typeface="Palatino"/>
                <a:cs typeface="Palatino"/>
              </a:rPr>
              <a:t> ability</a:t>
            </a:r>
            <a:r>
              <a:rPr sz="2400" spc="-160" dirty="0" smtClean="0">
                <a:latin typeface="Palatino"/>
                <a:cs typeface="Palatino"/>
              </a:rPr>
              <a:t> </a:t>
            </a:r>
            <a:r>
              <a:rPr lang="en-US" sz="2400" spc="-5" dirty="0" smtClean="0">
                <a:latin typeface="Palatino"/>
                <a:cs typeface="Palatino"/>
              </a:rPr>
              <a:t>to </a:t>
            </a:r>
            <a:r>
              <a:rPr sz="2400" dirty="0" smtClean="0">
                <a:latin typeface="Palatino"/>
                <a:cs typeface="Palatino"/>
              </a:rPr>
              <a:t>exercise</a:t>
            </a:r>
            <a:r>
              <a:rPr sz="2400" spc="-95" dirty="0" smtClean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their </a:t>
            </a:r>
            <a:r>
              <a:rPr sz="2400" spc="-5" dirty="0" smtClean="0">
                <a:latin typeface="Palatino"/>
                <a:cs typeface="Palatino"/>
              </a:rPr>
              <a:t>rights </a:t>
            </a:r>
            <a:r>
              <a:rPr sz="2400" spc="-40" dirty="0">
                <a:latin typeface="Palatino"/>
                <a:cs typeface="Palatino"/>
              </a:rPr>
              <a:t>under</a:t>
            </a:r>
            <a:r>
              <a:rPr sz="2400" spc="-3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this </a:t>
            </a:r>
            <a:r>
              <a:rPr sz="2400" spc="-15" dirty="0">
                <a:latin typeface="Palatino"/>
                <a:cs typeface="Palatino"/>
              </a:rPr>
              <a:t>standard </a:t>
            </a:r>
            <a:r>
              <a:rPr sz="2400" spc="-15" dirty="0" smtClean="0">
                <a:latin typeface="Palatino"/>
                <a:cs typeface="Palatino"/>
              </a:rPr>
              <a:t>without</a:t>
            </a:r>
            <a:r>
              <a:rPr lang="en-US" sz="2400" spc="-15" dirty="0" smtClean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retaliation</a:t>
            </a:r>
            <a:endParaRPr sz="2400" dirty="0">
              <a:latin typeface="Palatino"/>
              <a:cs typeface="Palatino"/>
            </a:endParaRPr>
          </a:p>
        </p:txBody>
      </p:sp>
      <p:pic>
        <p:nvPicPr>
          <p:cNvPr id="6" name="object 9">
            <a:extLst>
              <a:ext uri="{FF2B5EF4-FFF2-40B4-BE49-F238E27FC236}">
                <a16:creationId xmlns:a16="http://schemas.microsoft.com/office/drawing/2014/main" id="{6EA08ADE-34FA-4FE3-8556-2D517297978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3702" y="1389113"/>
            <a:ext cx="3619806" cy="48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4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D94C7349-58B4-4262-9A3E-44908F789970}"/>
              </a:ext>
            </a:extLst>
          </p:cNvPr>
          <p:cNvSpPr txBox="1">
            <a:spLocks noGrp="1"/>
          </p:cNvSpPr>
          <p:nvPr/>
        </p:nvSpPr>
        <p:spPr>
          <a:xfrm>
            <a:off x="1633345" y="1125687"/>
            <a:ext cx="4379595" cy="4870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Employee</a:t>
            </a:r>
            <a:r>
              <a:rPr spc="-110" dirty="0"/>
              <a:t> </a:t>
            </a:r>
            <a:r>
              <a:rPr spc="-80" dirty="0"/>
              <a:t>Training</a:t>
            </a:r>
            <a:r>
              <a:rPr spc="25" dirty="0"/>
              <a:t> </a:t>
            </a:r>
            <a:r>
              <a:rPr sz="2000" spc="70" dirty="0"/>
              <a:t>(3</a:t>
            </a:r>
            <a:r>
              <a:rPr sz="2000" spc="-35" dirty="0"/>
              <a:t> </a:t>
            </a:r>
            <a:r>
              <a:rPr sz="2000" spc="-20" dirty="0"/>
              <a:t>of</a:t>
            </a:r>
            <a:r>
              <a:rPr sz="2000" spc="-45" dirty="0"/>
              <a:t> </a:t>
            </a:r>
            <a:r>
              <a:rPr sz="2000" spc="65" dirty="0"/>
              <a:t>5)</a:t>
            </a:r>
            <a:endParaRPr sz="2000"/>
          </a:p>
        </p:txBody>
      </p:sp>
      <p:pic>
        <p:nvPicPr>
          <p:cNvPr id="7" name="object 9">
            <a:extLst>
              <a:ext uri="{FF2B5EF4-FFF2-40B4-BE49-F238E27FC236}">
                <a16:creationId xmlns:a16="http://schemas.microsoft.com/office/drawing/2014/main" id="{83232ED2-6979-4593-B419-568723D1962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5577" y="1951251"/>
            <a:ext cx="4598053" cy="3572028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DE65A416-65E1-4DF4-B684-9790330DA4B5}"/>
              </a:ext>
            </a:extLst>
          </p:cNvPr>
          <p:cNvSpPr txBox="1"/>
          <p:nvPr/>
        </p:nvSpPr>
        <p:spPr>
          <a:xfrm>
            <a:off x="1386695" y="1894798"/>
            <a:ext cx="5967297" cy="3161122"/>
          </a:xfrm>
          <a:prstGeom prst="rect">
            <a:avLst/>
          </a:prstGeom>
        </p:spPr>
        <p:txBody>
          <a:bodyPr vert="horz" wrap="square" lIns="0" tIns="825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885190" indent="-342900">
              <a:lnSpc>
                <a:spcPct val="102299"/>
              </a:lnSpc>
              <a:spcBef>
                <a:spcPts val="65"/>
              </a:spcBef>
              <a:buFont typeface="Arial"/>
              <a:buChar char="•"/>
              <a:tabLst>
                <a:tab pos="1943100" algn="l"/>
              </a:tabLst>
            </a:pPr>
            <a:r>
              <a:rPr sz="2400" spc="-5" dirty="0">
                <a:latin typeface="Palatino"/>
                <a:cs typeface="Palatino"/>
              </a:rPr>
              <a:t>Importance</a:t>
            </a:r>
            <a:r>
              <a:rPr sz="2400" spc="25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of</a:t>
            </a:r>
            <a:r>
              <a:rPr sz="2400" spc="30" dirty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frequent</a:t>
            </a:r>
            <a:r>
              <a:rPr lang="en-US" sz="2400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consumptio</a:t>
            </a:r>
            <a:r>
              <a:rPr lang="en-US" sz="2400" spc="-10" dirty="0" smtClean="0">
                <a:latin typeface="Palatino"/>
                <a:cs typeface="Palatino"/>
              </a:rPr>
              <a:t>n </a:t>
            </a:r>
            <a:r>
              <a:rPr sz="2400" spc="10" dirty="0" smtClean="0">
                <a:latin typeface="Palatino"/>
                <a:cs typeface="Palatino"/>
              </a:rPr>
              <a:t>of</a:t>
            </a:r>
            <a:r>
              <a:rPr sz="2400" spc="20" dirty="0" smtClean="0">
                <a:latin typeface="Palatino"/>
                <a:cs typeface="Palatino"/>
              </a:rPr>
              <a:t> </a:t>
            </a:r>
            <a:r>
              <a:rPr sz="2400" spc="-25" dirty="0" smtClean="0">
                <a:latin typeface="Palatino"/>
                <a:cs typeface="Palatino"/>
              </a:rPr>
              <a:t>small</a:t>
            </a:r>
            <a:r>
              <a:rPr lang="en-US" sz="2400" spc="-25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quantities</a:t>
            </a:r>
            <a:r>
              <a:rPr sz="2400" spc="325" dirty="0" smtClean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of</a:t>
            </a:r>
            <a:r>
              <a:rPr sz="2400" spc="-20" dirty="0">
                <a:latin typeface="Palatino"/>
                <a:cs typeface="Palatino"/>
              </a:rPr>
              <a:t> </a:t>
            </a:r>
            <a:r>
              <a:rPr sz="2400" spc="-45" dirty="0" smtClean="0">
                <a:latin typeface="Palatino"/>
                <a:cs typeface="Palatino"/>
              </a:rPr>
              <a:t>water</a:t>
            </a:r>
            <a:endParaRPr lang="en-US" sz="2400" dirty="0">
              <a:latin typeface="Palatino"/>
              <a:cs typeface="Palatino"/>
            </a:endParaRPr>
          </a:p>
          <a:p>
            <a:pPr marL="355600" marR="5080" indent="-342900">
              <a:lnSpc>
                <a:spcPct val="102299"/>
              </a:lnSpc>
              <a:spcBef>
                <a:spcPts val="575"/>
              </a:spcBef>
              <a:buFont typeface="Arial"/>
              <a:buChar char="•"/>
            </a:pPr>
            <a:r>
              <a:rPr sz="2400" spc="10" dirty="0">
                <a:latin typeface="Palatino"/>
                <a:cs typeface="Palatino"/>
              </a:rPr>
              <a:t>Different</a:t>
            </a:r>
            <a:r>
              <a:rPr sz="2400" spc="12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types</a:t>
            </a:r>
            <a:r>
              <a:rPr sz="2400" spc="114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of</a:t>
            </a:r>
            <a:r>
              <a:rPr sz="2400" spc="-2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heat</a:t>
            </a:r>
            <a:r>
              <a:rPr sz="2400" spc="130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illness</a:t>
            </a:r>
            <a:r>
              <a:rPr sz="2400" spc="-30" dirty="0" smtClean="0">
                <a:latin typeface="Palatino"/>
                <a:cs typeface="Palatino"/>
              </a:rPr>
              <a:t>,</a:t>
            </a:r>
            <a:r>
              <a:rPr lang="en-US" sz="2400" spc="-30" dirty="0" smtClean="0">
                <a:latin typeface="Palatino"/>
                <a:cs typeface="Palatino"/>
              </a:rPr>
              <a:t> </a:t>
            </a:r>
            <a:r>
              <a:rPr sz="2400" spc="5" dirty="0" smtClean="0">
                <a:latin typeface="Palatino"/>
                <a:cs typeface="Palatino"/>
              </a:rPr>
              <a:t>common </a:t>
            </a:r>
            <a:r>
              <a:rPr sz="2400" spc="-20" dirty="0" smtClean="0">
                <a:latin typeface="Palatino"/>
                <a:cs typeface="Palatino"/>
              </a:rPr>
              <a:t>signs</a:t>
            </a:r>
            <a:r>
              <a:rPr lang="en-US" sz="2400" spc="545" dirty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and </a:t>
            </a:r>
            <a:r>
              <a:rPr sz="2400" spc="-15" dirty="0" smtClean="0">
                <a:latin typeface="Palatino"/>
                <a:cs typeface="Palatino"/>
              </a:rPr>
              <a:t>symptoms</a:t>
            </a:r>
            <a:r>
              <a:rPr sz="2400" spc="-15" dirty="0">
                <a:latin typeface="Palatino"/>
                <a:cs typeface="Palatino"/>
              </a:rPr>
              <a:t>;</a:t>
            </a:r>
            <a:r>
              <a:rPr sz="2400" spc="-1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and </a:t>
            </a:r>
            <a:r>
              <a:rPr sz="2400" spc="-10" dirty="0">
                <a:latin typeface="Palatino"/>
                <a:cs typeface="Palatino"/>
              </a:rPr>
              <a:t>appropriate </a:t>
            </a:r>
            <a:r>
              <a:rPr sz="2400" spc="-20" dirty="0" smtClean="0">
                <a:latin typeface="Palatino"/>
                <a:cs typeface="Palatino"/>
              </a:rPr>
              <a:t>first</a:t>
            </a:r>
            <a:r>
              <a:rPr sz="2400" spc="135" dirty="0" smtClean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aid</a:t>
            </a:r>
            <a:r>
              <a:rPr sz="2400" spc="11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or</a:t>
            </a:r>
            <a:r>
              <a:rPr sz="2400" spc="55" dirty="0">
                <a:latin typeface="Palatino"/>
                <a:cs typeface="Palatino"/>
              </a:rPr>
              <a:t> </a:t>
            </a:r>
            <a:r>
              <a:rPr sz="2400" spc="5" dirty="0" smtClean="0">
                <a:latin typeface="Palatino"/>
                <a:cs typeface="Palatino"/>
              </a:rPr>
              <a:t>emergency</a:t>
            </a:r>
            <a:r>
              <a:rPr lang="en-US" sz="2400" spc="5" dirty="0" smtClean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response</a:t>
            </a:r>
            <a:endParaRPr sz="2400" dirty="0">
              <a:latin typeface="Palatino"/>
              <a:cs typeface="Palatino"/>
            </a:endParaRPr>
          </a:p>
          <a:p>
            <a:pPr marL="355600" indent="-342900">
              <a:spcBef>
                <a:spcPts val="640"/>
              </a:spcBef>
              <a:buFont typeface="Arial"/>
              <a:buChar char="•"/>
            </a:pPr>
            <a:r>
              <a:rPr sz="2400" spc="-15" dirty="0">
                <a:latin typeface="Palatino"/>
                <a:cs typeface="Palatino"/>
              </a:rPr>
              <a:t>Knowledge</a:t>
            </a:r>
            <a:r>
              <a:rPr sz="2400" spc="34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that</a:t>
            </a:r>
            <a:r>
              <a:rPr sz="2400" spc="13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heat</a:t>
            </a:r>
            <a:r>
              <a:rPr sz="2400" spc="65" dirty="0">
                <a:latin typeface="Palatino"/>
                <a:cs typeface="Palatino"/>
              </a:rPr>
              <a:t> </a:t>
            </a:r>
            <a:r>
              <a:rPr lang="en-US" sz="2400" spc="-25" dirty="0">
                <a:latin typeface="Palatino"/>
                <a:cs typeface="Palatino"/>
              </a:rPr>
              <a:t>illness </a:t>
            </a:r>
            <a:r>
              <a:rPr lang="en-US" sz="2400" dirty="0">
                <a:latin typeface="Palatino"/>
                <a:cs typeface="Palatino"/>
              </a:rPr>
              <a:t>may</a:t>
            </a:r>
            <a:r>
              <a:rPr sz="2400" spc="8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progress</a:t>
            </a:r>
            <a:r>
              <a:rPr sz="2400" spc="254" dirty="0">
                <a:latin typeface="Palatino"/>
                <a:cs typeface="Palatino"/>
              </a:rPr>
              <a:t> </a:t>
            </a:r>
            <a:r>
              <a:rPr sz="2400" spc="-55" dirty="0" smtClean="0">
                <a:latin typeface="Palatino"/>
                <a:cs typeface="Palatino"/>
              </a:rPr>
              <a:t>rapidly</a:t>
            </a:r>
            <a:endParaRPr sz="24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9415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647BFB3D-65BE-45D8-AD97-06983535812E}"/>
              </a:ext>
            </a:extLst>
          </p:cNvPr>
          <p:cNvSpPr txBox="1">
            <a:spLocks noGrp="1"/>
          </p:cNvSpPr>
          <p:nvPr/>
        </p:nvSpPr>
        <p:spPr>
          <a:xfrm>
            <a:off x="1145806" y="1094841"/>
            <a:ext cx="4379595" cy="4870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Employee</a:t>
            </a:r>
            <a:r>
              <a:rPr spc="-110" dirty="0"/>
              <a:t> </a:t>
            </a:r>
            <a:r>
              <a:rPr spc="-80" dirty="0"/>
              <a:t>Training</a:t>
            </a:r>
            <a:r>
              <a:rPr spc="25" dirty="0"/>
              <a:t> </a:t>
            </a:r>
            <a:r>
              <a:rPr sz="2000" spc="70" dirty="0"/>
              <a:t>(4</a:t>
            </a:r>
            <a:r>
              <a:rPr sz="2000" spc="-35" dirty="0"/>
              <a:t> </a:t>
            </a:r>
            <a:r>
              <a:rPr sz="2000" spc="-20" dirty="0"/>
              <a:t>of</a:t>
            </a:r>
            <a:r>
              <a:rPr sz="2000" spc="-45" dirty="0"/>
              <a:t> </a:t>
            </a:r>
            <a:r>
              <a:rPr sz="2000" spc="65" dirty="0"/>
              <a:t>5)</a:t>
            </a:r>
            <a:endParaRPr sz="2000" dirty="0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3737196F-608A-4848-93FB-9F325D21B914}"/>
              </a:ext>
            </a:extLst>
          </p:cNvPr>
          <p:cNvSpPr txBox="1"/>
          <p:nvPr/>
        </p:nvSpPr>
        <p:spPr>
          <a:xfrm>
            <a:off x="1145806" y="1722400"/>
            <a:ext cx="5871689" cy="3933513"/>
          </a:xfrm>
          <a:prstGeom prst="rect">
            <a:avLst/>
          </a:prstGeom>
        </p:spPr>
        <p:txBody>
          <a:bodyPr vert="horz" wrap="square" lIns="0" tIns="5016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269240" indent="-342900">
              <a:lnSpc>
                <a:spcPts val="2600"/>
              </a:lnSpc>
              <a:spcBef>
                <a:spcPts val="395"/>
              </a:spcBef>
              <a:buFont typeface="Arial"/>
              <a:buChar char="•"/>
            </a:pPr>
            <a:r>
              <a:rPr sz="2400" spc="25" dirty="0">
                <a:latin typeface="Palatino"/>
                <a:cs typeface="Palatino"/>
              </a:rPr>
              <a:t>The </a:t>
            </a:r>
            <a:r>
              <a:rPr sz="2400" spc="-10" dirty="0">
                <a:latin typeface="Palatino"/>
                <a:cs typeface="Palatino"/>
              </a:rPr>
              <a:t>concept, importance,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and</a:t>
            </a:r>
            <a:r>
              <a:rPr lang="en-US" sz="2400" spc="-5" dirty="0" smtClean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methods</a:t>
            </a:r>
            <a:r>
              <a:rPr sz="2400" spc="185" dirty="0" smtClean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of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acclimatization</a:t>
            </a:r>
            <a:endParaRPr lang="en-US" sz="2400" dirty="0">
              <a:latin typeface="Palatino"/>
              <a:cs typeface="Palatino"/>
            </a:endParaRPr>
          </a:p>
          <a:p>
            <a:pPr marL="355600" marR="204470" indent="-342900">
              <a:lnSpc>
                <a:spcPct val="92000"/>
              </a:lnSpc>
              <a:spcBef>
                <a:spcPts val="525"/>
              </a:spcBef>
              <a:buFont typeface="Arial"/>
              <a:buChar char="•"/>
              <a:tabLst>
                <a:tab pos="3078480" algn="l"/>
              </a:tabLst>
            </a:pPr>
            <a:r>
              <a:rPr sz="2400" spc="-20" dirty="0">
                <a:latin typeface="Palatino"/>
                <a:cs typeface="Palatino"/>
              </a:rPr>
              <a:t>Training</a:t>
            </a:r>
            <a:r>
              <a:rPr sz="2400" spc="19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must</a:t>
            </a:r>
            <a:r>
              <a:rPr sz="2400" spc="235" dirty="0">
                <a:latin typeface="Palatino"/>
                <a:cs typeface="Palatino"/>
              </a:rPr>
              <a:t> </a:t>
            </a:r>
            <a:r>
              <a:rPr sz="2400" spc="-35" dirty="0" smtClean="0">
                <a:latin typeface="Palatino"/>
                <a:cs typeface="Palatino"/>
              </a:rPr>
              <a:t>includ</a:t>
            </a:r>
            <a:r>
              <a:rPr lang="en-US" sz="2400" spc="-35" dirty="0" smtClean="0">
                <a:latin typeface="Palatino"/>
                <a:cs typeface="Palatino"/>
              </a:rPr>
              <a:t>e </a:t>
            </a:r>
            <a:r>
              <a:rPr sz="2400" spc="10" dirty="0" smtClean="0">
                <a:latin typeface="Palatino"/>
                <a:cs typeface="Palatino"/>
              </a:rPr>
              <a:t>the </a:t>
            </a:r>
            <a:r>
              <a:rPr sz="2400" spc="-10" dirty="0" smtClean="0">
                <a:latin typeface="Palatino"/>
                <a:cs typeface="Palatino"/>
              </a:rPr>
              <a:t>importance</a:t>
            </a:r>
            <a:r>
              <a:rPr sz="2400" spc="325" dirty="0" smtClean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of</a:t>
            </a:r>
            <a:r>
              <a:rPr sz="2400" spc="-3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acclimatization</a:t>
            </a:r>
            <a:r>
              <a:rPr sz="2400" dirty="0" smtClean="0">
                <a:latin typeface="Palatino"/>
                <a:cs typeface="Palatino"/>
              </a:rPr>
              <a:t>,</a:t>
            </a:r>
            <a:r>
              <a:rPr lang="en-US" sz="2400" dirty="0" smtClean="0">
                <a:latin typeface="Palatino"/>
                <a:cs typeface="Palatino"/>
              </a:rPr>
              <a:t> </a:t>
            </a:r>
            <a:r>
              <a:rPr sz="2400" spc="10" dirty="0" smtClean="0">
                <a:latin typeface="Palatino"/>
                <a:cs typeface="Palatino"/>
              </a:rPr>
              <a:t>how</a:t>
            </a:r>
            <a:r>
              <a:rPr sz="2400" spc="85" dirty="0" smtClean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it</a:t>
            </a:r>
            <a:r>
              <a:rPr sz="2400" spc="65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is</a:t>
            </a:r>
            <a:r>
              <a:rPr sz="2400" spc="5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developed,</a:t>
            </a:r>
            <a:r>
              <a:rPr sz="2400" spc="32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and</a:t>
            </a:r>
            <a:r>
              <a:rPr sz="2400" spc="110" dirty="0">
                <a:latin typeface="Palatino"/>
                <a:cs typeface="Palatino"/>
              </a:rPr>
              <a:t> </a:t>
            </a:r>
            <a:r>
              <a:rPr sz="2400" spc="10" dirty="0" smtClean="0">
                <a:latin typeface="Palatino"/>
                <a:cs typeface="Palatino"/>
              </a:rPr>
              <a:t>how</a:t>
            </a:r>
            <a:r>
              <a:rPr lang="en-US" sz="2400" spc="10" dirty="0" smtClean="0">
                <a:latin typeface="Palatino"/>
                <a:cs typeface="Palatino"/>
              </a:rPr>
              <a:t> </a:t>
            </a:r>
            <a:r>
              <a:rPr sz="2400" spc="10" dirty="0" smtClean="0">
                <a:latin typeface="Palatino"/>
                <a:cs typeface="Palatino"/>
              </a:rPr>
              <a:t>the </a:t>
            </a:r>
            <a:r>
              <a:rPr sz="2400" spc="-35" dirty="0">
                <a:latin typeface="Palatino"/>
                <a:cs typeface="Palatino"/>
              </a:rPr>
              <a:t>company’s</a:t>
            </a:r>
            <a:r>
              <a:rPr sz="2400" spc="-30" dirty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procedures</a:t>
            </a:r>
            <a:r>
              <a:rPr lang="en-US" sz="2400" spc="-5" dirty="0" smtClean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address</a:t>
            </a:r>
            <a:r>
              <a:rPr sz="2400" spc="270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it</a:t>
            </a:r>
            <a:endParaRPr sz="2400" dirty="0">
              <a:latin typeface="Palatino"/>
              <a:cs typeface="Palatino"/>
            </a:endParaRPr>
          </a:p>
          <a:p>
            <a:pPr marL="355600" marR="5080" indent="-342900">
              <a:lnSpc>
                <a:spcPts val="2590"/>
              </a:lnSpc>
              <a:spcBef>
                <a:spcPts val="630"/>
              </a:spcBef>
              <a:buFont typeface="Arial"/>
              <a:buChar char="•"/>
            </a:pPr>
            <a:r>
              <a:rPr sz="2400" spc="-5" dirty="0">
                <a:latin typeface="Palatino"/>
                <a:cs typeface="Palatino"/>
              </a:rPr>
              <a:t>Importance</a:t>
            </a:r>
            <a:r>
              <a:rPr sz="240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of </a:t>
            </a:r>
            <a:r>
              <a:rPr sz="2400" spc="-5" dirty="0" smtClean="0">
                <a:latin typeface="Palatino"/>
                <a:cs typeface="Palatino"/>
              </a:rPr>
              <a:t>immediately</a:t>
            </a:r>
            <a:r>
              <a:rPr lang="en-US" sz="2400" spc="-5" dirty="0" smtClean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reporting</a:t>
            </a:r>
            <a:r>
              <a:rPr sz="2400" spc="220" dirty="0" smtClean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signs</a:t>
            </a:r>
            <a:r>
              <a:rPr sz="2400" spc="18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or</a:t>
            </a:r>
            <a:r>
              <a:rPr sz="2400" spc="4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symptoms</a:t>
            </a:r>
            <a:r>
              <a:rPr sz="2400" spc="250" dirty="0">
                <a:latin typeface="Palatino"/>
                <a:cs typeface="Palatino"/>
              </a:rPr>
              <a:t> </a:t>
            </a:r>
            <a:r>
              <a:rPr sz="2400" spc="10" dirty="0" smtClean="0">
                <a:latin typeface="Palatino"/>
                <a:cs typeface="Palatino"/>
              </a:rPr>
              <a:t>of</a:t>
            </a:r>
            <a:r>
              <a:rPr lang="en-US" sz="2400" spc="10" dirty="0" smtClean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heat</a:t>
            </a:r>
            <a:r>
              <a:rPr sz="2400" spc="65" dirty="0" smtClean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illness</a:t>
            </a:r>
            <a:r>
              <a:rPr sz="2400" spc="270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to</a:t>
            </a:r>
            <a:r>
              <a:rPr sz="2400" spc="50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a</a:t>
            </a:r>
            <a:r>
              <a:rPr sz="2400" spc="35" dirty="0">
                <a:latin typeface="Palatino"/>
                <a:cs typeface="Palatino"/>
              </a:rPr>
              <a:t> </a:t>
            </a:r>
            <a:r>
              <a:rPr sz="2400" spc="-25" dirty="0" smtClean="0">
                <a:latin typeface="Palatino"/>
                <a:cs typeface="Palatino"/>
              </a:rPr>
              <a:t>supervisor</a:t>
            </a:r>
            <a:endParaRPr sz="2400" dirty="0">
              <a:latin typeface="Palatino"/>
              <a:cs typeface="Palatino"/>
            </a:endParaRPr>
          </a:p>
          <a:p>
            <a:pPr marL="355600" marR="306705" indent="-342900">
              <a:lnSpc>
                <a:spcPts val="2600"/>
              </a:lnSpc>
              <a:spcBef>
                <a:spcPts val="585"/>
              </a:spcBef>
              <a:buFont typeface="Arial"/>
              <a:buChar char="•"/>
            </a:pPr>
            <a:r>
              <a:rPr sz="2400" spc="-5" dirty="0">
                <a:latin typeface="Palatino"/>
                <a:cs typeface="Palatino"/>
              </a:rPr>
              <a:t>Procedures</a:t>
            </a:r>
            <a:r>
              <a:rPr sz="2400" spc="25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for</a:t>
            </a:r>
            <a:r>
              <a:rPr sz="2400" spc="40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responding</a:t>
            </a:r>
            <a:r>
              <a:rPr sz="2400" spc="300" dirty="0">
                <a:latin typeface="Palatino"/>
                <a:cs typeface="Palatino"/>
              </a:rPr>
              <a:t> </a:t>
            </a:r>
            <a:r>
              <a:rPr sz="2400" spc="15" dirty="0" smtClean="0">
                <a:latin typeface="Palatino"/>
                <a:cs typeface="Palatino"/>
              </a:rPr>
              <a:t>to</a:t>
            </a:r>
            <a:r>
              <a:rPr lang="en-US" sz="2400" spc="15" dirty="0" smtClean="0">
                <a:latin typeface="Palatino"/>
                <a:cs typeface="Palatino"/>
              </a:rPr>
              <a:t> </a:t>
            </a:r>
            <a:r>
              <a:rPr sz="2400" spc="-30" dirty="0" smtClean="0">
                <a:latin typeface="Palatino"/>
                <a:cs typeface="Palatino"/>
              </a:rPr>
              <a:t>possible</a:t>
            </a:r>
            <a:r>
              <a:rPr sz="2400" spc="350" dirty="0" smtClean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heat</a:t>
            </a:r>
            <a:r>
              <a:rPr sz="2400" spc="150" dirty="0">
                <a:latin typeface="Palatino"/>
                <a:cs typeface="Palatino"/>
              </a:rPr>
              <a:t> </a:t>
            </a:r>
            <a:r>
              <a:rPr sz="2400" spc="-30" dirty="0" smtClean="0">
                <a:latin typeface="Palatino"/>
                <a:cs typeface="Palatino"/>
              </a:rPr>
              <a:t>illness</a:t>
            </a:r>
            <a:endParaRPr sz="2400" dirty="0">
              <a:latin typeface="Palatino"/>
              <a:cs typeface="Palatino"/>
            </a:endParaRPr>
          </a:p>
        </p:txBody>
      </p:sp>
      <p:pic>
        <p:nvPicPr>
          <p:cNvPr id="7" name="object 11">
            <a:extLst>
              <a:ext uri="{FF2B5EF4-FFF2-40B4-BE49-F238E27FC236}">
                <a16:creationId xmlns:a16="http://schemas.microsoft.com/office/drawing/2014/main" id="{73DDDAA6-C096-4833-9457-75665C0FE53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300" y="1094841"/>
            <a:ext cx="3805908" cy="50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2CE08D62-FDE3-4B91-AFF0-E351D7F93700}"/>
              </a:ext>
            </a:extLst>
          </p:cNvPr>
          <p:cNvSpPr txBox="1">
            <a:spLocks noGrp="1"/>
          </p:cNvSpPr>
          <p:nvPr/>
        </p:nvSpPr>
        <p:spPr>
          <a:xfrm>
            <a:off x="1199180" y="1210445"/>
            <a:ext cx="7529830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90" dirty="0"/>
              <a:t>Heat</a:t>
            </a:r>
            <a:r>
              <a:rPr spc="-30" dirty="0"/>
              <a:t> </a:t>
            </a:r>
            <a:r>
              <a:rPr spc="-100" dirty="0"/>
              <a:t>Illness</a:t>
            </a:r>
            <a:r>
              <a:rPr spc="-20" dirty="0"/>
              <a:t> </a:t>
            </a:r>
            <a:r>
              <a:rPr spc="-5" dirty="0"/>
              <a:t>Prevention</a:t>
            </a:r>
            <a:r>
              <a:rPr spc="-200" dirty="0"/>
              <a:t> </a:t>
            </a:r>
            <a:r>
              <a:rPr spc="-35" dirty="0"/>
              <a:t>Elements</a:t>
            </a:r>
            <a:r>
              <a:rPr spc="-85" dirty="0"/>
              <a:t> </a:t>
            </a:r>
            <a:r>
              <a:rPr spc="50" dirty="0"/>
              <a:t>Include: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5F4C7618-ACDF-44CD-B353-D99C5991129C}"/>
              </a:ext>
            </a:extLst>
          </p:cNvPr>
          <p:cNvSpPr txBox="1"/>
          <p:nvPr/>
        </p:nvSpPr>
        <p:spPr>
          <a:xfrm>
            <a:off x="1501249" y="1856057"/>
            <a:ext cx="10372887" cy="2293385"/>
          </a:xfrm>
          <a:prstGeom prst="rect">
            <a:avLst/>
          </a:prstGeom>
        </p:spPr>
        <p:txBody>
          <a:bodyPr vert="horz" wrap="square" lIns="0" tIns="9334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sz="2350" spc="-15" dirty="0">
                <a:latin typeface="Palatino"/>
                <a:cs typeface="Palatino"/>
              </a:rPr>
              <a:t>Access</a:t>
            </a:r>
            <a:r>
              <a:rPr sz="2350" spc="165" dirty="0">
                <a:latin typeface="Palatino"/>
                <a:cs typeface="Palatino"/>
              </a:rPr>
              <a:t> </a:t>
            </a:r>
            <a:r>
              <a:rPr sz="2350" spc="15" dirty="0">
                <a:latin typeface="Palatino"/>
                <a:cs typeface="Palatino"/>
              </a:rPr>
              <a:t>to</a:t>
            </a:r>
            <a:r>
              <a:rPr sz="2350" spc="-45" dirty="0">
                <a:latin typeface="Palatino"/>
                <a:cs typeface="Palatino"/>
              </a:rPr>
              <a:t> </a:t>
            </a:r>
            <a:r>
              <a:rPr sz="2350" spc="-20" dirty="0">
                <a:latin typeface="Palatino"/>
                <a:cs typeface="Palatino"/>
              </a:rPr>
              <a:t>Water</a:t>
            </a:r>
            <a:endParaRPr lang="en-US" sz="2350" dirty="0">
              <a:latin typeface="Palatino"/>
              <a:cs typeface="Palatino"/>
            </a:endParaRPr>
          </a:p>
          <a:p>
            <a:pPr marL="355600" indent="-34290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sz="2350" spc="-15" dirty="0">
                <a:latin typeface="Palatino"/>
                <a:cs typeface="Palatino"/>
              </a:rPr>
              <a:t>Access</a:t>
            </a:r>
            <a:r>
              <a:rPr sz="2350" spc="155" dirty="0">
                <a:latin typeface="Palatino"/>
                <a:cs typeface="Palatino"/>
              </a:rPr>
              <a:t> </a:t>
            </a:r>
            <a:r>
              <a:rPr sz="2350" spc="15" dirty="0">
                <a:latin typeface="Palatino"/>
                <a:cs typeface="Palatino"/>
              </a:rPr>
              <a:t>to</a:t>
            </a:r>
            <a:r>
              <a:rPr sz="2350" spc="-45" dirty="0">
                <a:latin typeface="Palatino"/>
                <a:cs typeface="Palatino"/>
              </a:rPr>
              <a:t> </a:t>
            </a:r>
            <a:r>
              <a:rPr sz="2350" spc="-20" dirty="0">
                <a:latin typeface="Palatino"/>
                <a:cs typeface="Palatino"/>
              </a:rPr>
              <a:t>Shade</a:t>
            </a:r>
            <a:endParaRPr sz="2350" dirty="0">
              <a:latin typeface="Palatino"/>
              <a:cs typeface="Palatino"/>
            </a:endParaRPr>
          </a:p>
          <a:p>
            <a:pPr marL="355600" marR="1417955" indent="-342900">
              <a:lnSpc>
                <a:spcPct val="122700"/>
              </a:lnSpc>
              <a:spcAft>
                <a:spcPts val="600"/>
              </a:spcAft>
              <a:buFont typeface="Arial"/>
              <a:buChar char="•"/>
            </a:pPr>
            <a:r>
              <a:rPr sz="2350" spc="-15" dirty="0">
                <a:latin typeface="Palatino"/>
                <a:cs typeface="Palatino"/>
              </a:rPr>
              <a:t>Weather</a:t>
            </a:r>
            <a:r>
              <a:rPr sz="2350" spc="120" dirty="0">
                <a:latin typeface="Palatino"/>
                <a:cs typeface="Palatino"/>
              </a:rPr>
              <a:t> </a:t>
            </a:r>
            <a:r>
              <a:rPr sz="2350" spc="-5" dirty="0">
                <a:latin typeface="Palatino"/>
                <a:cs typeface="Palatino"/>
              </a:rPr>
              <a:t>Monitoring</a:t>
            </a:r>
            <a:r>
              <a:rPr sz="2350" spc="245" dirty="0">
                <a:latin typeface="Palatino"/>
                <a:cs typeface="Palatino"/>
              </a:rPr>
              <a:t> </a:t>
            </a:r>
            <a:r>
              <a:rPr sz="2350" spc="-5" dirty="0" smtClean="0">
                <a:latin typeface="Palatino"/>
                <a:cs typeface="Palatino"/>
              </a:rPr>
              <a:t>and</a:t>
            </a:r>
            <a:r>
              <a:rPr lang="en-US" sz="2350" spc="40" dirty="0">
                <a:latin typeface="Palatino"/>
                <a:cs typeface="Palatino"/>
              </a:rPr>
              <a:t> </a:t>
            </a:r>
            <a:r>
              <a:rPr sz="2350" spc="-5" dirty="0" smtClean="0">
                <a:latin typeface="Palatino"/>
                <a:cs typeface="Palatino"/>
              </a:rPr>
              <a:t>Acclimatization</a:t>
            </a:r>
            <a:r>
              <a:rPr lang="en-US" sz="2350" spc="-5" dirty="0" smtClean="0">
                <a:latin typeface="Palatino"/>
                <a:cs typeface="Palatino"/>
              </a:rPr>
              <a:t> </a:t>
            </a:r>
            <a:r>
              <a:rPr sz="2350" dirty="0" smtClean="0">
                <a:latin typeface="Palatino"/>
                <a:cs typeface="Palatino"/>
              </a:rPr>
              <a:t>High</a:t>
            </a:r>
            <a:r>
              <a:rPr sz="2350" spc="105" dirty="0" smtClean="0">
                <a:latin typeface="Palatino"/>
                <a:cs typeface="Palatino"/>
              </a:rPr>
              <a:t> </a:t>
            </a:r>
            <a:r>
              <a:rPr sz="2350" spc="15" dirty="0">
                <a:latin typeface="Palatino"/>
                <a:cs typeface="Palatino"/>
              </a:rPr>
              <a:t>Heat</a:t>
            </a:r>
            <a:r>
              <a:rPr sz="2350" spc="70" dirty="0">
                <a:latin typeface="Palatino"/>
                <a:cs typeface="Palatino"/>
              </a:rPr>
              <a:t> </a:t>
            </a:r>
            <a:r>
              <a:rPr sz="2350" spc="-10" dirty="0">
                <a:latin typeface="Palatino"/>
                <a:cs typeface="Palatino"/>
              </a:rPr>
              <a:t>Procedures</a:t>
            </a:r>
            <a:endParaRPr sz="2350" dirty="0">
              <a:latin typeface="Palatino"/>
              <a:cs typeface="Palatino"/>
            </a:endParaRPr>
          </a:p>
          <a:p>
            <a:pPr marL="355600" indent="-34290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sz="2350" spc="-15" dirty="0">
                <a:latin typeface="Palatino"/>
                <a:cs typeface="Palatino"/>
              </a:rPr>
              <a:t>Employee</a:t>
            </a:r>
            <a:r>
              <a:rPr sz="2350" spc="275" dirty="0">
                <a:latin typeface="Palatino"/>
                <a:cs typeface="Palatino"/>
              </a:rPr>
              <a:t> </a:t>
            </a:r>
            <a:r>
              <a:rPr sz="2350" spc="-5" dirty="0">
                <a:latin typeface="Palatino"/>
                <a:cs typeface="Palatino"/>
              </a:rPr>
              <a:t>and</a:t>
            </a:r>
            <a:r>
              <a:rPr sz="2350" spc="114" dirty="0">
                <a:latin typeface="Palatino"/>
                <a:cs typeface="Palatino"/>
              </a:rPr>
              <a:t> </a:t>
            </a:r>
            <a:r>
              <a:rPr sz="2350" spc="-15" dirty="0">
                <a:latin typeface="Palatino"/>
                <a:cs typeface="Palatino"/>
              </a:rPr>
              <a:t>Supervisory</a:t>
            </a:r>
            <a:r>
              <a:rPr sz="2350" spc="310" dirty="0">
                <a:latin typeface="Palatino"/>
                <a:cs typeface="Palatino"/>
              </a:rPr>
              <a:t> </a:t>
            </a:r>
            <a:r>
              <a:rPr sz="2350" spc="-25" dirty="0">
                <a:latin typeface="Palatino"/>
                <a:cs typeface="Palatino"/>
              </a:rPr>
              <a:t>Training</a:t>
            </a:r>
            <a:endParaRPr sz="2350" dirty="0">
              <a:latin typeface="Palatino"/>
              <a:cs typeface="Palatino"/>
            </a:endParaRPr>
          </a:p>
          <a:p>
            <a:pPr marL="355600" indent="-34290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sz="2350" spc="-15" dirty="0">
                <a:latin typeface="Palatino"/>
                <a:cs typeface="Palatino"/>
              </a:rPr>
              <a:t>Written</a:t>
            </a:r>
            <a:r>
              <a:rPr sz="2350" spc="40" dirty="0">
                <a:latin typeface="Palatino"/>
                <a:cs typeface="Palatino"/>
              </a:rPr>
              <a:t> </a:t>
            </a:r>
            <a:r>
              <a:rPr sz="2350" spc="-10" dirty="0">
                <a:latin typeface="Palatino"/>
                <a:cs typeface="Palatino"/>
              </a:rPr>
              <a:t>Procedures</a:t>
            </a:r>
            <a:r>
              <a:rPr sz="2350" spc="350" dirty="0">
                <a:latin typeface="Palatino"/>
                <a:cs typeface="Palatino"/>
              </a:rPr>
              <a:t> </a:t>
            </a:r>
            <a:r>
              <a:rPr sz="2350" spc="-20" dirty="0">
                <a:latin typeface="Palatino"/>
                <a:cs typeface="Palatino"/>
              </a:rPr>
              <a:t>Including</a:t>
            </a:r>
            <a:r>
              <a:rPr sz="2350" spc="320" dirty="0">
                <a:latin typeface="Palatino"/>
                <a:cs typeface="Palatino"/>
              </a:rPr>
              <a:t> </a:t>
            </a:r>
            <a:r>
              <a:rPr sz="2350" dirty="0">
                <a:latin typeface="Palatino"/>
                <a:cs typeface="Palatino"/>
              </a:rPr>
              <a:t>Emergency</a:t>
            </a:r>
            <a:r>
              <a:rPr sz="2350" spc="250" dirty="0">
                <a:latin typeface="Palatino"/>
                <a:cs typeface="Palatino"/>
              </a:rPr>
              <a:t> </a:t>
            </a:r>
            <a:r>
              <a:rPr sz="2350" spc="-15" dirty="0">
                <a:latin typeface="Palatino"/>
                <a:cs typeface="Palatino"/>
              </a:rPr>
              <a:t>Response</a:t>
            </a:r>
            <a:endParaRPr sz="235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9C042EF2-8DCE-48E9-A3BD-0570668F79E1}"/>
              </a:ext>
            </a:extLst>
          </p:cNvPr>
          <p:cNvSpPr txBox="1">
            <a:spLocks noGrp="1"/>
          </p:cNvSpPr>
          <p:nvPr/>
        </p:nvSpPr>
        <p:spPr>
          <a:xfrm>
            <a:off x="1157969" y="1046463"/>
            <a:ext cx="4379595" cy="4870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Employee</a:t>
            </a:r>
            <a:r>
              <a:rPr spc="-110" dirty="0"/>
              <a:t> </a:t>
            </a:r>
            <a:r>
              <a:rPr spc="-80" dirty="0"/>
              <a:t>Training</a:t>
            </a:r>
            <a:r>
              <a:rPr spc="25" dirty="0"/>
              <a:t> </a:t>
            </a:r>
            <a:r>
              <a:rPr sz="2000" spc="70" dirty="0"/>
              <a:t>(5</a:t>
            </a:r>
            <a:r>
              <a:rPr sz="2000" spc="-35" dirty="0"/>
              <a:t> </a:t>
            </a:r>
            <a:r>
              <a:rPr sz="2000" spc="-20" dirty="0"/>
              <a:t>of</a:t>
            </a:r>
            <a:r>
              <a:rPr sz="2000" spc="-45" dirty="0"/>
              <a:t> </a:t>
            </a:r>
            <a:r>
              <a:rPr sz="2000" spc="65" dirty="0"/>
              <a:t>5)</a:t>
            </a:r>
            <a:endParaRPr sz="2000" dirty="0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CE0D18C4-C6DE-4ACC-83DE-2AC8C2A41090}"/>
              </a:ext>
            </a:extLst>
          </p:cNvPr>
          <p:cNvSpPr txBox="1"/>
          <p:nvPr/>
        </p:nvSpPr>
        <p:spPr>
          <a:xfrm>
            <a:off x="1157969" y="1729441"/>
            <a:ext cx="5946642" cy="3520194"/>
          </a:xfrm>
          <a:prstGeom prst="rect">
            <a:avLst/>
          </a:prstGeom>
        </p:spPr>
        <p:txBody>
          <a:bodyPr vert="horz" wrap="square" lIns="0" tIns="4508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5080" indent="-342900">
              <a:lnSpc>
                <a:spcPct val="92000"/>
              </a:lnSpc>
              <a:spcBef>
                <a:spcPts val="355"/>
              </a:spcBef>
              <a:buFont typeface="Arial"/>
              <a:buChar char="•"/>
            </a:pPr>
            <a:r>
              <a:rPr sz="2400" spc="-5" dirty="0">
                <a:latin typeface="Palatino"/>
                <a:cs typeface="Palatino"/>
              </a:rPr>
              <a:t>Procedures</a:t>
            </a:r>
            <a:r>
              <a:rPr sz="2400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to </a:t>
            </a:r>
            <a:r>
              <a:rPr sz="2400" spc="-5" dirty="0">
                <a:latin typeface="Palatino"/>
                <a:cs typeface="Palatino"/>
              </a:rPr>
              <a:t>follow </a:t>
            </a:r>
            <a:r>
              <a:rPr sz="2400" spc="-15" dirty="0" smtClean="0">
                <a:latin typeface="Palatino"/>
                <a:cs typeface="Palatino"/>
              </a:rPr>
              <a:t>when</a:t>
            </a:r>
            <a:r>
              <a:rPr lang="en-US" sz="2400" spc="-15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contacting</a:t>
            </a:r>
            <a:r>
              <a:rPr sz="2400" spc="300" dirty="0" smtClean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emergency</a:t>
            </a:r>
            <a:r>
              <a:rPr sz="2400" spc="160" dirty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medical</a:t>
            </a:r>
            <a:r>
              <a:rPr lang="en-US" sz="2400" spc="-20" dirty="0" smtClean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services</a:t>
            </a:r>
            <a:r>
              <a:rPr sz="2400" spc="-20" dirty="0">
                <a:latin typeface="Palatino"/>
                <a:cs typeface="Palatino"/>
              </a:rPr>
              <a:t>,</a:t>
            </a:r>
            <a:r>
              <a:rPr sz="2400" spc="-15" dirty="0">
                <a:latin typeface="Palatino"/>
                <a:cs typeface="Palatino"/>
              </a:rPr>
              <a:t> providing</a:t>
            </a:r>
            <a:r>
              <a:rPr sz="2400" spc="-10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first </a:t>
            </a:r>
            <a:r>
              <a:rPr sz="2400" spc="-35" dirty="0">
                <a:latin typeface="Palatino"/>
                <a:cs typeface="Palatino"/>
              </a:rPr>
              <a:t>aid</a:t>
            </a:r>
            <a:r>
              <a:rPr sz="2400" spc="-35" dirty="0" smtClean="0">
                <a:latin typeface="Palatino"/>
                <a:cs typeface="Palatino"/>
              </a:rPr>
              <a:t>,</a:t>
            </a:r>
            <a:r>
              <a:rPr lang="en-US" sz="2400" spc="-35" dirty="0" smtClean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and </a:t>
            </a:r>
            <a:r>
              <a:rPr sz="2400" spc="-20" dirty="0">
                <a:latin typeface="Palatino"/>
                <a:cs typeface="Palatino"/>
              </a:rPr>
              <a:t>if </a:t>
            </a:r>
            <a:r>
              <a:rPr sz="2400" spc="-15" dirty="0">
                <a:latin typeface="Palatino"/>
                <a:cs typeface="Palatino"/>
              </a:rPr>
              <a:t>necessary</a:t>
            </a:r>
            <a:r>
              <a:rPr sz="2400" spc="-10" dirty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transporting</a:t>
            </a:r>
            <a:r>
              <a:rPr lang="en-US" sz="2400" spc="-10" dirty="0" smtClean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employees</a:t>
            </a:r>
            <a:endParaRPr lang="en-US" sz="2400" dirty="0">
              <a:latin typeface="Palatino"/>
              <a:cs typeface="Palatino"/>
            </a:endParaRPr>
          </a:p>
          <a:p>
            <a:pPr marL="355600" marR="265430" indent="-342900">
              <a:lnSpc>
                <a:spcPct val="92000"/>
              </a:lnSpc>
              <a:spcBef>
                <a:spcPts val="575"/>
              </a:spcBef>
              <a:buFont typeface="Arial"/>
              <a:buChar char="•"/>
              <a:tabLst>
                <a:tab pos="1292860" algn="l"/>
              </a:tabLst>
            </a:pPr>
            <a:r>
              <a:rPr sz="2400" spc="-5" dirty="0">
                <a:latin typeface="Palatino"/>
                <a:cs typeface="Palatino"/>
              </a:rPr>
              <a:t>Procedures</a:t>
            </a:r>
            <a:r>
              <a:rPr sz="2400" dirty="0">
                <a:latin typeface="Palatino"/>
                <a:cs typeface="Palatino"/>
              </a:rPr>
              <a:t> that </a:t>
            </a:r>
            <a:r>
              <a:rPr sz="2400" spc="-10" dirty="0">
                <a:latin typeface="Palatino"/>
                <a:cs typeface="Palatino"/>
              </a:rPr>
              <a:t>ensure </a:t>
            </a:r>
            <a:r>
              <a:rPr sz="2400" spc="-15" dirty="0" smtClean="0">
                <a:latin typeface="Palatino"/>
                <a:cs typeface="Palatino"/>
              </a:rPr>
              <a:t>clear</a:t>
            </a:r>
            <a:r>
              <a:rPr lang="en-US" sz="2400" spc="-15" dirty="0" smtClean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and</a:t>
            </a:r>
            <a:r>
              <a:rPr sz="2400" spc="110" dirty="0" smtClean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precise</a:t>
            </a:r>
            <a:r>
              <a:rPr sz="2400" spc="285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directions</a:t>
            </a:r>
            <a:r>
              <a:rPr sz="2400" spc="270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to</a:t>
            </a:r>
            <a:r>
              <a:rPr sz="2400" spc="55" dirty="0">
                <a:latin typeface="Palatino"/>
                <a:cs typeface="Palatino"/>
              </a:rPr>
              <a:t> </a:t>
            </a:r>
            <a:r>
              <a:rPr sz="2400" spc="10" dirty="0" smtClean="0">
                <a:latin typeface="Palatino"/>
                <a:cs typeface="Palatino"/>
              </a:rPr>
              <a:t>the</a:t>
            </a:r>
            <a:r>
              <a:rPr lang="en-US" sz="2400" spc="10" dirty="0" smtClean="0">
                <a:latin typeface="Palatino"/>
                <a:cs typeface="Palatino"/>
              </a:rPr>
              <a:t> </a:t>
            </a:r>
            <a:r>
              <a:rPr sz="2400" spc="-30" dirty="0" smtClean="0">
                <a:latin typeface="Palatino"/>
                <a:cs typeface="Palatino"/>
              </a:rPr>
              <a:t>work</a:t>
            </a:r>
            <a:r>
              <a:rPr sz="2400" spc="-25" dirty="0" smtClean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site, </a:t>
            </a:r>
            <a:r>
              <a:rPr sz="2400" spc="-15" dirty="0" smtClean="0">
                <a:latin typeface="Palatino"/>
                <a:cs typeface="Palatino"/>
              </a:rPr>
              <a:t>including</a:t>
            </a:r>
            <a:r>
              <a:rPr lang="en-US" sz="2400" spc="-15" dirty="0" smtClean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designating</a:t>
            </a:r>
            <a:r>
              <a:rPr sz="2400" spc="-10" dirty="0" smtClean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a </a:t>
            </a:r>
            <a:r>
              <a:rPr sz="2400" spc="-10" dirty="0">
                <a:latin typeface="Palatino"/>
                <a:cs typeface="Palatino"/>
              </a:rPr>
              <a:t>person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to </a:t>
            </a:r>
            <a:r>
              <a:rPr sz="2400" dirty="0" smtClean="0">
                <a:latin typeface="Palatino"/>
                <a:cs typeface="Palatino"/>
              </a:rPr>
              <a:t>be</a:t>
            </a:r>
            <a:r>
              <a:rPr lang="en-US" sz="2400" dirty="0" smtClean="0">
                <a:latin typeface="Palatino"/>
                <a:cs typeface="Palatino"/>
              </a:rPr>
              <a:t> </a:t>
            </a:r>
            <a:r>
              <a:rPr sz="2400" spc="-35" dirty="0" smtClean="0">
                <a:latin typeface="Palatino"/>
                <a:cs typeface="Palatino"/>
              </a:rPr>
              <a:t>available</a:t>
            </a:r>
            <a:r>
              <a:rPr lang="en-US" sz="2400" spc="-35" dirty="0" smtClean="0">
                <a:latin typeface="Palatino"/>
                <a:cs typeface="Palatino"/>
              </a:rPr>
              <a:t> </a:t>
            </a:r>
            <a:r>
              <a:rPr sz="2400" spc="15" dirty="0" smtClean="0">
                <a:latin typeface="Palatino"/>
                <a:cs typeface="Palatino"/>
              </a:rPr>
              <a:t>to </a:t>
            </a:r>
            <a:r>
              <a:rPr sz="2400" spc="-15" dirty="0">
                <a:latin typeface="Palatino"/>
                <a:cs typeface="Palatino"/>
              </a:rPr>
              <a:t>ensure</a:t>
            </a:r>
            <a:r>
              <a:rPr sz="2400" spc="-10" dirty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that</a:t>
            </a:r>
            <a:r>
              <a:rPr lang="en-US" sz="2400" dirty="0" smtClean="0">
                <a:latin typeface="Palatino"/>
                <a:cs typeface="Palatino"/>
              </a:rPr>
              <a:t> </a:t>
            </a:r>
            <a:r>
              <a:rPr sz="2400" spc="5" dirty="0" smtClean="0">
                <a:latin typeface="Palatino"/>
                <a:cs typeface="Palatino"/>
              </a:rPr>
              <a:t>emergency </a:t>
            </a:r>
            <a:r>
              <a:rPr sz="2400" spc="-5" dirty="0">
                <a:latin typeface="Palatino"/>
                <a:cs typeface="Palatino"/>
              </a:rPr>
              <a:t>procedures</a:t>
            </a:r>
            <a:r>
              <a:rPr sz="2400" dirty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are</a:t>
            </a:r>
            <a:r>
              <a:rPr lang="en-US" sz="2400" dirty="0" smtClean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invoked</a:t>
            </a:r>
            <a:r>
              <a:rPr sz="2400" spc="250" dirty="0" smtClean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when</a:t>
            </a:r>
            <a:r>
              <a:rPr sz="2400" spc="180" dirty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appropriate</a:t>
            </a:r>
            <a:endParaRPr sz="2400" dirty="0">
              <a:latin typeface="Palatino"/>
              <a:cs typeface="Palatino"/>
            </a:endParaRP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92423813-4B68-469C-8978-FD32EB7DA4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661" y="1203863"/>
            <a:ext cx="2670048" cy="1773936"/>
          </a:xfrm>
          <a:prstGeom prst="rect">
            <a:avLst/>
          </a:prstGeom>
        </p:spPr>
      </p:pic>
      <p:pic>
        <p:nvPicPr>
          <p:cNvPr id="8" name="object 9">
            <a:extLst>
              <a:ext uri="{FF2B5EF4-FFF2-40B4-BE49-F238E27FC236}">
                <a16:creationId xmlns:a16="http://schemas.microsoft.com/office/drawing/2014/main" id="{3A8AC398-9DEA-46D7-91FF-C3E1A2F1D50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8661" y="3139363"/>
            <a:ext cx="2670048" cy="1737360"/>
          </a:xfrm>
          <a:prstGeom prst="rect">
            <a:avLst/>
          </a:prstGeom>
        </p:spPr>
      </p:pic>
      <p:pic>
        <p:nvPicPr>
          <p:cNvPr id="9" name="object 10">
            <a:extLst>
              <a:ext uri="{FF2B5EF4-FFF2-40B4-BE49-F238E27FC236}">
                <a16:creationId xmlns:a16="http://schemas.microsoft.com/office/drawing/2014/main" id="{A223479E-E5D8-4724-8CBB-7661ADD1917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8661" y="5042637"/>
            <a:ext cx="2670048" cy="14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9">
            <a:extLst>
              <a:ext uri="{FF2B5EF4-FFF2-40B4-BE49-F238E27FC236}">
                <a16:creationId xmlns:a16="http://schemas.microsoft.com/office/drawing/2014/main" id="{8AC93AA7-3BF8-4DB5-BB3B-C4CC0E9B0D38}"/>
              </a:ext>
            </a:extLst>
          </p:cNvPr>
          <p:cNvSpPr txBox="1"/>
          <p:nvPr/>
        </p:nvSpPr>
        <p:spPr>
          <a:xfrm>
            <a:off x="1606447" y="1763700"/>
            <a:ext cx="9717642" cy="3400931"/>
          </a:xfrm>
          <a:prstGeom prst="rect">
            <a:avLst/>
          </a:prstGeom>
        </p:spPr>
        <p:txBody>
          <a:bodyPr vert="horz" wrap="square" lIns="0" tIns="9334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400" spc="-5" dirty="0">
                <a:latin typeface="Palatino"/>
                <a:cs typeface="Palatino"/>
              </a:rPr>
              <a:t>Supervisors</a:t>
            </a:r>
            <a:r>
              <a:rPr sz="2400" spc="27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must</a:t>
            </a:r>
            <a:r>
              <a:rPr sz="2400" spc="21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be</a:t>
            </a:r>
            <a:r>
              <a:rPr sz="2400" spc="6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trained</a:t>
            </a:r>
            <a:r>
              <a:rPr sz="2400" spc="120" dirty="0">
                <a:latin typeface="Palatino"/>
                <a:cs typeface="Palatino"/>
              </a:rPr>
              <a:t> </a:t>
            </a:r>
            <a:r>
              <a:rPr sz="2400" spc="15" dirty="0" smtClean="0">
                <a:latin typeface="Palatino"/>
                <a:cs typeface="Palatino"/>
              </a:rPr>
              <a:t>on</a:t>
            </a:r>
            <a:r>
              <a:rPr sz="2400" spc="-15" dirty="0" smtClean="0">
                <a:latin typeface="Palatino"/>
                <a:cs typeface="Palatino"/>
              </a:rPr>
              <a:t>:</a:t>
            </a:r>
            <a:endParaRPr sz="2400" dirty="0">
              <a:latin typeface="Palatino"/>
              <a:cs typeface="Palatino"/>
            </a:endParaRPr>
          </a:p>
          <a:p>
            <a:pPr marL="565785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</a:pPr>
            <a:r>
              <a:rPr lang="en-US" sz="2400" spc="-5" dirty="0" smtClean="0">
                <a:latin typeface="Palatino"/>
                <a:cs typeface="Palatino"/>
              </a:rPr>
              <a:t>H</a:t>
            </a:r>
            <a:r>
              <a:rPr sz="2400" spc="-5" dirty="0" smtClean="0">
                <a:latin typeface="Palatino"/>
                <a:cs typeface="Palatino"/>
              </a:rPr>
              <a:t>eat</a:t>
            </a:r>
            <a:r>
              <a:rPr sz="2400" spc="140" dirty="0" smtClean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standard</a:t>
            </a:r>
            <a:r>
              <a:rPr sz="2400" spc="330" dirty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requirements</a:t>
            </a:r>
            <a:endParaRPr sz="2400" dirty="0">
              <a:latin typeface="Palatino"/>
              <a:cs typeface="Palatino"/>
            </a:endParaRPr>
          </a:p>
          <a:p>
            <a:pPr marL="565785" marR="100965" indent="-342900">
              <a:lnSpc>
                <a:spcPct val="102299"/>
              </a:lnSpc>
              <a:spcBef>
                <a:spcPts val="580"/>
              </a:spcBef>
              <a:buFont typeface="Arial"/>
              <a:buChar char="•"/>
            </a:pPr>
            <a:r>
              <a:rPr lang="en-US" sz="2400" spc="-10" dirty="0" smtClean="0">
                <a:latin typeface="Palatino"/>
                <a:cs typeface="Palatino"/>
              </a:rPr>
              <a:t>P</a:t>
            </a:r>
            <a:r>
              <a:rPr sz="2400" spc="-10" dirty="0" smtClean="0">
                <a:latin typeface="Palatino"/>
                <a:cs typeface="Palatino"/>
              </a:rPr>
              <a:t>rocedures</a:t>
            </a:r>
            <a:r>
              <a:rPr sz="2400" spc="275" dirty="0" smtClean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they</a:t>
            </a:r>
            <a:r>
              <a:rPr sz="2400" spc="10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must</a:t>
            </a:r>
            <a:r>
              <a:rPr sz="2400" spc="22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follow</a:t>
            </a:r>
            <a:r>
              <a:rPr sz="2400" spc="155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to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implement</a:t>
            </a:r>
            <a:r>
              <a:rPr sz="2400" spc="290" dirty="0">
                <a:latin typeface="Palatino"/>
                <a:cs typeface="Palatino"/>
              </a:rPr>
              <a:t> </a:t>
            </a:r>
            <a:r>
              <a:rPr sz="2400" spc="5" dirty="0" smtClean="0">
                <a:latin typeface="Palatino"/>
                <a:cs typeface="Palatino"/>
              </a:rPr>
              <a:t>the</a:t>
            </a:r>
            <a:r>
              <a:rPr lang="en-US" sz="2400" spc="5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requirements</a:t>
            </a:r>
            <a:endParaRPr sz="2400" dirty="0">
              <a:latin typeface="Palatino"/>
              <a:cs typeface="Palatino"/>
            </a:endParaRPr>
          </a:p>
          <a:p>
            <a:pPr marL="565785" marR="5080" indent="-342900">
              <a:lnSpc>
                <a:spcPct val="102299"/>
              </a:lnSpc>
              <a:spcBef>
                <a:spcPts val="570"/>
              </a:spcBef>
              <a:buFont typeface="Arial"/>
              <a:buChar char="•"/>
            </a:pPr>
            <a:r>
              <a:rPr lang="en-US" sz="2400" spc="-10" dirty="0" smtClean="0">
                <a:latin typeface="Palatino"/>
                <a:cs typeface="Palatino"/>
              </a:rPr>
              <a:t>P</a:t>
            </a:r>
            <a:r>
              <a:rPr sz="2400" spc="-10" dirty="0" smtClean="0">
                <a:latin typeface="Palatino"/>
                <a:cs typeface="Palatino"/>
              </a:rPr>
              <a:t>rocedures</a:t>
            </a:r>
            <a:r>
              <a:rPr sz="2400" spc="275" dirty="0" smtClean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to</a:t>
            </a:r>
            <a:r>
              <a:rPr sz="2400" spc="5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follow</a:t>
            </a:r>
            <a:r>
              <a:rPr sz="2400" spc="16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when</a:t>
            </a:r>
            <a:r>
              <a:rPr sz="2400" spc="190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a </a:t>
            </a:r>
            <a:r>
              <a:rPr sz="2400" spc="-15" dirty="0">
                <a:latin typeface="Palatino"/>
                <a:cs typeface="Palatino"/>
              </a:rPr>
              <a:t>employee</a:t>
            </a:r>
            <a:r>
              <a:rPr sz="2400" spc="285" dirty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exhibits</a:t>
            </a:r>
            <a:r>
              <a:rPr lang="en-US" sz="2400" spc="-5" dirty="0" smtClean="0">
                <a:latin typeface="Palatino"/>
                <a:cs typeface="Palatino"/>
              </a:rPr>
              <a:t> </a:t>
            </a:r>
            <a:r>
              <a:rPr sz="2400" spc="10" dirty="0" smtClean="0">
                <a:latin typeface="Palatino"/>
                <a:cs typeface="Palatino"/>
              </a:rPr>
              <a:t>or </a:t>
            </a:r>
            <a:r>
              <a:rPr sz="2400" spc="5" dirty="0">
                <a:latin typeface="Palatino"/>
                <a:cs typeface="Palatino"/>
              </a:rPr>
              <a:t>reports </a:t>
            </a:r>
            <a:r>
              <a:rPr sz="2400" spc="-10" dirty="0">
                <a:latin typeface="Palatino"/>
                <a:cs typeface="Palatino"/>
              </a:rPr>
              <a:t>symptoms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consistent</a:t>
            </a:r>
            <a:r>
              <a:rPr sz="2400" spc="-1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with </a:t>
            </a:r>
            <a:r>
              <a:rPr sz="2400" spc="-30" dirty="0">
                <a:latin typeface="Palatino"/>
                <a:cs typeface="Palatino"/>
              </a:rPr>
              <a:t>possible</a:t>
            </a:r>
            <a:r>
              <a:rPr sz="2400" spc="-25" dirty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heat</a:t>
            </a:r>
            <a:r>
              <a:rPr lang="en-US" sz="2400" spc="-5" dirty="0" smtClean="0">
                <a:latin typeface="Palatino"/>
                <a:cs typeface="Palatino"/>
              </a:rPr>
              <a:t> </a:t>
            </a:r>
            <a:r>
              <a:rPr sz="2400" spc="-30" dirty="0" smtClean="0">
                <a:latin typeface="Palatino"/>
                <a:cs typeface="Palatino"/>
              </a:rPr>
              <a:t>illness</a:t>
            </a:r>
            <a:r>
              <a:rPr sz="2400" spc="-30" dirty="0">
                <a:latin typeface="Palatino"/>
                <a:cs typeface="Palatino"/>
              </a:rPr>
              <a:t>,</a:t>
            </a:r>
            <a:r>
              <a:rPr sz="2400" spc="-25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including</a:t>
            </a:r>
            <a:r>
              <a:rPr sz="2400" spc="-1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emergency </a:t>
            </a:r>
            <a:r>
              <a:rPr sz="2400" spc="-15" dirty="0">
                <a:latin typeface="Palatino"/>
                <a:cs typeface="Palatino"/>
              </a:rPr>
              <a:t>response</a:t>
            </a:r>
            <a:r>
              <a:rPr sz="2400" spc="-10" dirty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procedures</a:t>
            </a:r>
            <a:r>
              <a:rPr lang="en-US" sz="2400" spc="-10" dirty="0" smtClean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and</a:t>
            </a:r>
            <a:r>
              <a:rPr sz="2400" spc="110" dirty="0" smtClean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first</a:t>
            </a:r>
            <a:r>
              <a:rPr sz="2400" spc="140" dirty="0">
                <a:latin typeface="Palatino"/>
                <a:cs typeface="Palatino"/>
              </a:rPr>
              <a:t> </a:t>
            </a:r>
            <a:r>
              <a:rPr sz="2400" spc="-35" dirty="0" smtClean="0">
                <a:latin typeface="Palatino"/>
                <a:cs typeface="Palatino"/>
              </a:rPr>
              <a:t>aid</a:t>
            </a:r>
            <a:endParaRPr sz="2400" dirty="0">
              <a:latin typeface="Palatino"/>
              <a:cs typeface="Palatino"/>
            </a:endParaRPr>
          </a:p>
          <a:p>
            <a:pPr marL="565785" marR="956310" indent="-342900">
              <a:lnSpc>
                <a:spcPct val="102299"/>
              </a:lnSpc>
              <a:spcBef>
                <a:spcPts val="580"/>
              </a:spcBef>
              <a:buFont typeface="Arial"/>
              <a:buChar char="•"/>
            </a:pPr>
            <a:r>
              <a:rPr sz="2400" spc="30" dirty="0">
                <a:latin typeface="Palatino"/>
                <a:cs typeface="Palatino"/>
              </a:rPr>
              <a:t>How</a:t>
            </a:r>
            <a:r>
              <a:rPr sz="2400" spc="10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to</a:t>
            </a:r>
            <a:r>
              <a:rPr sz="2400" spc="5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monitor</a:t>
            </a:r>
            <a:r>
              <a:rPr sz="2400" spc="114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weather</a:t>
            </a:r>
            <a:r>
              <a:rPr sz="2400" spc="265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reports</a:t>
            </a:r>
            <a:r>
              <a:rPr sz="2400" spc="12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and</a:t>
            </a:r>
            <a:r>
              <a:rPr sz="2400" spc="114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how </a:t>
            </a:r>
            <a:r>
              <a:rPr sz="2400" spc="15" dirty="0" smtClean="0">
                <a:latin typeface="Palatino"/>
                <a:cs typeface="Palatino"/>
              </a:rPr>
              <a:t>to</a:t>
            </a:r>
            <a:r>
              <a:rPr lang="en-US" sz="2400" spc="15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respond</a:t>
            </a:r>
            <a:r>
              <a:rPr sz="2400" spc="254" dirty="0" smtClean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to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hot</a:t>
            </a:r>
            <a:r>
              <a:rPr sz="2400" spc="6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weather</a:t>
            </a:r>
            <a:r>
              <a:rPr sz="2400" spc="265" dirty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advisories</a:t>
            </a:r>
            <a:endParaRPr sz="2400" dirty="0">
              <a:latin typeface="Palatino"/>
              <a:cs typeface="Palatin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8CE5EB-829D-4F99-861A-2783EB7254D0}"/>
              </a:ext>
            </a:extLst>
          </p:cNvPr>
          <p:cNvSpPr txBox="1"/>
          <p:nvPr/>
        </p:nvSpPr>
        <p:spPr>
          <a:xfrm>
            <a:off x="1538715" y="1068210"/>
            <a:ext cx="3799053" cy="55399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</a:rPr>
              <a:t>Supervisor Training</a:t>
            </a:r>
            <a:endParaRPr lang="en-US" sz="3000" b="1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6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EABA7405-4884-43D3-B035-EB60BBA0DC81}"/>
              </a:ext>
            </a:extLst>
          </p:cNvPr>
          <p:cNvSpPr txBox="1">
            <a:spLocks noGrp="1"/>
          </p:cNvSpPr>
          <p:nvPr/>
        </p:nvSpPr>
        <p:spPr>
          <a:xfrm>
            <a:off x="1179962" y="1109158"/>
            <a:ext cx="3141980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45" dirty="0"/>
              <a:t>Written</a:t>
            </a:r>
            <a:r>
              <a:rPr spc="-140" dirty="0"/>
              <a:t> </a:t>
            </a:r>
            <a:r>
              <a:rPr spc="-35" dirty="0"/>
              <a:t>Plan</a:t>
            </a:r>
            <a:r>
              <a:rPr spc="-10" dirty="0"/>
              <a:t> </a:t>
            </a:r>
            <a:r>
              <a:rPr sz="2000" spc="65" dirty="0"/>
              <a:t>(1</a:t>
            </a:r>
            <a:r>
              <a:rPr sz="2000" spc="-45" dirty="0"/>
              <a:t> </a:t>
            </a:r>
            <a:r>
              <a:rPr sz="2000" spc="-20" dirty="0"/>
              <a:t>of</a:t>
            </a:r>
            <a:r>
              <a:rPr sz="2000" spc="-50" dirty="0"/>
              <a:t> </a:t>
            </a:r>
            <a:r>
              <a:rPr sz="2000" spc="65" dirty="0"/>
              <a:t>2)</a:t>
            </a:r>
            <a:endParaRPr sz="2000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A19FBD-AD7C-4C17-AF6C-8A6256AF2A83}"/>
              </a:ext>
            </a:extLst>
          </p:cNvPr>
          <p:cNvSpPr txBox="1"/>
          <p:nvPr/>
        </p:nvSpPr>
        <p:spPr>
          <a:xfrm>
            <a:off x="880534" y="1846061"/>
            <a:ext cx="6339007" cy="3847463"/>
          </a:xfrm>
          <a:prstGeom prst="rect">
            <a:avLst/>
          </a:prstGeom>
        </p:spPr>
        <p:txBody>
          <a:bodyPr vert="horz" wrap="square" lIns="0" tIns="14604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182880" indent="-342900">
              <a:lnSpc>
                <a:spcPct val="100099"/>
              </a:lnSpc>
              <a:spcBef>
                <a:spcPts val="114"/>
              </a:spcBef>
              <a:buFont typeface="Arial"/>
              <a:buChar char="•"/>
            </a:pPr>
            <a:r>
              <a:rPr sz="2400" spc="15" dirty="0">
                <a:latin typeface="Palatino"/>
                <a:cs typeface="Palatino"/>
              </a:rPr>
              <a:t>As</a:t>
            </a:r>
            <a:r>
              <a:rPr sz="2400" spc="-65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long</a:t>
            </a:r>
            <a:r>
              <a:rPr sz="2400" spc="100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as</a:t>
            </a:r>
            <a:r>
              <a:rPr sz="2400" spc="10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the</a:t>
            </a:r>
            <a:r>
              <a:rPr sz="2400" spc="40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procedures</a:t>
            </a:r>
            <a:r>
              <a:rPr sz="2400" spc="80" dirty="0">
                <a:latin typeface="Palatino"/>
                <a:cs typeface="Palatino"/>
              </a:rPr>
              <a:t> </a:t>
            </a:r>
            <a:r>
              <a:rPr sz="2400" spc="5" dirty="0" smtClean="0">
                <a:latin typeface="Palatino"/>
                <a:cs typeface="Palatino"/>
              </a:rPr>
              <a:t>are</a:t>
            </a:r>
            <a:r>
              <a:rPr lang="en-US" sz="2400" spc="5" dirty="0" smtClean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effective</a:t>
            </a:r>
            <a:r>
              <a:rPr sz="2400" spc="-5" dirty="0">
                <a:latin typeface="Palatino"/>
                <a:cs typeface="Palatino"/>
              </a:rPr>
              <a:t>,</a:t>
            </a:r>
            <a:r>
              <a:rPr sz="2400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the</a:t>
            </a:r>
            <a:r>
              <a:rPr sz="2400" spc="120" dirty="0">
                <a:latin typeface="Palatino"/>
                <a:cs typeface="Palatino"/>
              </a:rPr>
              <a:t> </a:t>
            </a:r>
            <a:r>
              <a:rPr sz="2400" spc="-35" dirty="0">
                <a:latin typeface="Palatino"/>
                <a:cs typeface="Palatino"/>
              </a:rPr>
              <a:t>company’s</a:t>
            </a:r>
            <a:r>
              <a:rPr sz="2400" spc="10" dirty="0">
                <a:latin typeface="Palatino"/>
                <a:cs typeface="Palatino"/>
              </a:rPr>
              <a:t> Heat</a:t>
            </a:r>
            <a:r>
              <a:rPr sz="2400" spc="-75" dirty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Illness</a:t>
            </a:r>
            <a:r>
              <a:rPr lang="en-US" sz="2400" spc="-10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Prevention </a:t>
            </a:r>
            <a:r>
              <a:rPr sz="2400" spc="5" dirty="0">
                <a:latin typeface="Palatino"/>
                <a:cs typeface="Palatino"/>
              </a:rPr>
              <a:t>Plan </a:t>
            </a:r>
            <a:r>
              <a:rPr sz="2400" spc="20" dirty="0">
                <a:latin typeface="Palatino"/>
                <a:cs typeface="Palatino"/>
              </a:rPr>
              <a:t>can </a:t>
            </a:r>
            <a:r>
              <a:rPr sz="2400" spc="-10" dirty="0">
                <a:latin typeface="Palatino"/>
                <a:cs typeface="Palatino"/>
              </a:rPr>
              <a:t>be </a:t>
            </a:r>
            <a:r>
              <a:rPr sz="2400" spc="-10" dirty="0" smtClean="0">
                <a:latin typeface="Palatino"/>
                <a:cs typeface="Palatino"/>
              </a:rPr>
              <a:t>integrated</a:t>
            </a:r>
            <a:r>
              <a:rPr lang="en-US" sz="2400" spc="-10" dirty="0" smtClean="0">
                <a:latin typeface="Palatino"/>
                <a:cs typeface="Palatino"/>
              </a:rPr>
              <a:t> </a:t>
            </a:r>
            <a:r>
              <a:rPr sz="2400" spc="-25" dirty="0" smtClean="0">
                <a:latin typeface="Palatino"/>
                <a:cs typeface="Palatino"/>
              </a:rPr>
              <a:t>into</a:t>
            </a:r>
            <a:r>
              <a:rPr sz="2400" spc="50" dirty="0" smtClean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the</a:t>
            </a:r>
            <a:r>
              <a:rPr sz="2400" spc="114" dirty="0">
                <a:latin typeface="Palatino"/>
                <a:cs typeface="Palatino"/>
              </a:rPr>
              <a:t> </a:t>
            </a:r>
            <a:r>
              <a:rPr sz="2400" spc="-35" dirty="0" smtClean="0">
                <a:latin typeface="Palatino"/>
                <a:cs typeface="Palatino"/>
              </a:rPr>
              <a:t>IIPP</a:t>
            </a:r>
            <a:endParaRPr lang="en-US" sz="2400" dirty="0">
              <a:latin typeface="Palatino"/>
              <a:cs typeface="Palatino"/>
            </a:endParaRPr>
          </a:p>
          <a:p>
            <a:pPr marL="355600" marR="242570" indent="-342900">
              <a:lnSpc>
                <a:spcPct val="99900"/>
              </a:lnSpc>
              <a:spcBef>
                <a:spcPts val="484"/>
              </a:spcBef>
              <a:buFont typeface="Arial"/>
              <a:buChar char="•"/>
            </a:pPr>
            <a:r>
              <a:rPr sz="2400" spc="-15" dirty="0">
                <a:latin typeface="Palatino"/>
                <a:cs typeface="Palatino"/>
              </a:rPr>
              <a:t>Maintain</a:t>
            </a:r>
            <a:r>
              <a:rPr sz="2400" spc="120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the</a:t>
            </a:r>
            <a:r>
              <a:rPr sz="2400" spc="25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Plan</a:t>
            </a:r>
            <a:r>
              <a:rPr sz="2400" spc="-3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on</a:t>
            </a:r>
            <a:r>
              <a:rPr sz="2400" spc="-2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site</a:t>
            </a:r>
            <a:r>
              <a:rPr sz="2400" spc="3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or </a:t>
            </a:r>
            <a:r>
              <a:rPr sz="2400" spc="5" dirty="0">
                <a:latin typeface="Palatino"/>
                <a:cs typeface="Palatino"/>
              </a:rPr>
              <a:t>close</a:t>
            </a:r>
            <a:r>
              <a:rPr sz="2400" spc="-100" dirty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to</a:t>
            </a:r>
            <a:r>
              <a:rPr lang="en-US" sz="2400" dirty="0" smtClean="0">
                <a:latin typeface="Palatino"/>
                <a:cs typeface="Palatino"/>
              </a:rPr>
              <a:t> </a:t>
            </a:r>
            <a:r>
              <a:rPr sz="2400" spc="-30" dirty="0" smtClean="0">
                <a:latin typeface="Palatino"/>
                <a:cs typeface="Palatino"/>
              </a:rPr>
              <a:t>the</a:t>
            </a:r>
            <a:r>
              <a:rPr sz="2400" spc="40" dirty="0" smtClean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site,</a:t>
            </a:r>
            <a:r>
              <a:rPr sz="2400" spc="7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so</a:t>
            </a:r>
            <a:r>
              <a:rPr sz="2400" spc="-20" dirty="0">
                <a:latin typeface="Palatino"/>
                <a:cs typeface="Palatino"/>
              </a:rPr>
              <a:t> that</a:t>
            </a:r>
            <a:r>
              <a:rPr sz="2400" spc="6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it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20" dirty="0">
                <a:latin typeface="Palatino"/>
                <a:cs typeface="Palatino"/>
              </a:rPr>
              <a:t>can</a:t>
            </a:r>
            <a:r>
              <a:rPr sz="2400" spc="-90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be</a:t>
            </a:r>
            <a:r>
              <a:rPr sz="2400" spc="40" dirty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made</a:t>
            </a:r>
            <a:r>
              <a:rPr lang="en-US" sz="2400" spc="-5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available</a:t>
            </a:r>
            <a:r>
              <a:rPr sz="2400" spc="40" dirty="0" smtClean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to</a:t>
            </a:r>
            <a:r>
              <a:rPr sz="2400" spc="-2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employees</a:t>
            </a:r>
            <a:r>
              <a:rPr sz="2400" spc="85" dirty="0">
                <a:latin typeface="Palatino"/>
                <a:cs typeface="Palatino"/>
              </a:rPr>
              <a:t> </a:t>
            </a:r>
            <a:r>
              <a:rPr sz="2400" spc="-25" dirty="0" smtClean="0">
                <a:latin typeface="Palatino"/>
                <a:cs typeface="Palatino"/>
              </a:rPr>
              <a:t>and</a:t>
            </a:r>
            <a:r>
              <a:rPr lang="en-US" sz="2400" spc="-25" dirty="0" smtClean="0">
                <a:latin typeface="Palatino"/>
                <a:cs typeface="Palatino"/>
              </a:rPr>
              <a:t> </a:t>
            </a:r>
            <a:r>
              <a:rPr sz="2400" spc="5" dirty="0" smtClean="0">
                <a:latin typeface="Palatino"/>
                <a:cs typeface="Palatino"/>
              </a:rPr>
              <a:t>r</a:t>
            </a:r>
            <a:r>
              <a:rPr sz="2400" spc="-25" dirty="0" smtClean="0">
                <a:latin typeface="Palatino"/>
                <a:cs typeface="Palatino"/>
              </a:rPr>
              <a:t>e</a:t>
            </a:r>
            <a:r>
              <a:rPr sz="2400" spc="-55" dirty="0" smtClean="0">
                <a:latin typeface="Palatino"/>
                <a:cs typeface="Palatino"/>
              </a:rPr>
              <a:t>p</a:t>
            </a:r>
            <a:r>
              <a:rPr sz="2400" spc="5" dirty="0" smtClean="0">
                <a:latin typeface="Palatino"/>
                <a:cs typeface="Palatino"/>
              </a:rPr>
              <a:t>r</a:t>
            </a:r>
            <a:r>
              <a:rPr sz="2400" spc="-25" dirty="0" smtClean="0">
                <a:latin typeface="Palatino"/>
                <a:cs typeface="Palatino"/>
              </a:rPr>
              <a:t>e</a:t>
            </a:r>
            <a:r>
              <a:rPr sz="2400" spc="10" dirty="0" smtClean="0">
                <a:latin typeface="Palatino"/>
                <a:cs typeface="Palatino"/>
              </a:rPr>
              <a:t>s</a:t>
            </a:r>
            <a:r>
              <a:rPr sz="2400" spc="-25" dirty="0" smtClean="0">
                <a:latin typeface="Palatino"/>
                <a:cs typeface="Palatino"/>
              </a:rPr>
              <a:t>e</a:t>
            </a:r>
            <a:r>
              <a:rPr sz="2400" spc="-85" dirty="0" smtClean="0">
                <a:latin typeface="Palatino"/>
                <a:cs typeface="Palatino"/>
              </a:rPr>
              <a:t>n</a:t>
            </a:r>
            <a:r>
              <a:rPr sz="2400" spc="-5" dirty="0" smtClean="0">
                <a:latin typeface="Palatino"/>
                <a:cs typeface="Palatino"/>
              </a:rPr>
              <a:t>t</a:t>
            </a:r>
            <a:r>
              <a:rPr sz="2400" spc="10" dirty="0" smtClean="0">
                <a:latin typeface="Palatino"/>
                <a:cs typeface="Palatino"/>
              </a:rPr>
              <a:t>a</a:t>
            </a:r>
            <a:r>
              <a:rPr sz="2400" spc="-5" dirty="0" smtClean="0">
                <a:latin typeface="Palatino"/>
                <a:cs typeface="Palatino"/>
              </a:rPr>
              <a:t>t</a:t>
            </a:r>
            <a:r>
              <a:rPr sz="2400" spc="-10" dirty="0" smtClean="0">
                <a:latin typeface="Palatino"/>
                <a:cs typeface="Palatino"/>
              </a:rPr>
              <a:t>i</a:t>
            </a:r>
            <a:r>
              <a:rPr sz="2400" spc="20" dirty="0" smtClean="0">
                <a:latin typeface="Palatino"/>
                <a:cs typeface="Palatino"/>
              </a:rPr>
              <a:t>v</a:t>
            </a:r>
            <a:r>
              <a:rPr sz="2400" spc="-25" dirty="0" smtClean="0">
                <a:latin typeface="Palatino"/>
                <a:cs typeface="Palatino"/>
              </a:rPr>
              <a:t>e</a:t>
            </a:r>
            <a:r>
              <a:rPr sz="2400" spc="5" dirty="0" smtClean="0">
                <a:latin typeface="Palatino"/>
                <a:cs typeface="Palatino"/>
              </a:rPr>
              <a:t>s</a:t>
            </a:r>
            <a:r>
              <a:rPr sz="2400" spc="155" dirty="0" smtClean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o</a:t>
            </a:r>
            <a:r>
              <a:rPr sz="2400" spc="5" dirty="0">
                <a:latin typeface="Palatino"/>
                <a:cs typeface="Palatino"/>
              </a:rPr>
              <a:t>f</a:t>
            </a:r>
            <a:r>
              <a:rPr sz="2400" spc="-20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C</a:t>
            </a:r>
            <a:r>
              <a:rPr sz="2400" spc="10" dirty="0">
                <a:latin typeface="Palatino"/>
                <a:cs typeface="Palatino"/>
              </a:rPr>
              <a:t>a</a:t>
            </a:r>
            <a:r>
              <a:rPr sz="2400" spc="-10" dirty="0">
                <a:latin typeface="Palatino"/>
                <a:cs typeface="Palatino"/>
              </a:rPr>
              <a:t>l</a:t>
            </a:r>
            <a:r>
              <a:rPr sz="2400" spc="-200" dirty="0">
                <a:latin typeface="Palatino"/>
                <a:cs typeface="Palatino"/>
              </a:rPr>
              <a:t>/O</a:t>
            </a:r>
            <a:r>
              <a:rPr sz="2400" spc="-130" dirty="0">
                <a:latin typeface="Palatino"/>
                <a:cs typeface="Palatino"/>
              </a:rPr>
              <a:t>S</a:t>
            </a:r>
            <a:r>
              <a:rPr sz="2400" spc="60" dirty="0">
                <a:latin typeface="Palatino"/>
                <a:cs typeface="Palatino"/>
              </a:rPr>
              <a:t>H</a:t>
            </a:r>
            <a:r>
              <a:rPr sz="2400" spc="15" dirty="0">
                <a:latin typeface="Palatino"/>
                <a:cs typeface="Palatino"/>
              </a:rPr>
              <a:t>A</a:t>
            </a:r>
            <a:r>
              <a:rPr sz="2400" spc="-270" dirty="0">
                <a:latin typeface="Palatino"/>
                <a:cs typeface="Palatino"/>
              </a:rPr>
              <a:t> </a:t>
            </a:r>
            <a:r>
              <a:rPr sz="2400" spc="-55" dirty="0" smtClean="0">
                <a:latin typeface="Palatino"/>
                <a:cs typeface="Palatino"/>
              </a:rPr>
              <a:t>up</a:t>
            </a:r>
            <a:r>
              <a:rPr sz="2400" spc="-10" dirty="0" smtClean="0">
                <a:latin typeface="Palatino"/>
                <a:cs typeface="Palatino"/>
              </a:rPr>
              <a:t>o</a:t>
            </a:r>
            <a:r>
              <a:rPr sz="2400" spc="5" dirty="0" smtClean="0">
                <a:latin typeface="Palatino"/>
                <a:cs typeface="Palatino"/>
              </a:rPr>
              <a:t>n</a:t>
            </a:r>
            <a:r>
              <a:rPr lang="en-US" sz="2400" spc="5" dirty="0" smtClean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request</a:t>
            </a:r>
            <a:endParaRPr sz="2400" dirty="0">
              <a:latin typeface="Palatino"/>
              <a:cs typeface="Palatino"/>
            </a:endParaRPr>
          </a:p>
          <a:p>
            <a:pPr marL="355600" marR="5080" indent="-342900">
              <a:lnSpc>
                <a:spcPct val="100600"/>
              </a:lnSpc>
              <a:spcBef>
                <a:spcPts val="470"/>
              </a:spcBef>
              <a:buFont typeface="Arial"/>
              <a:buChar char="•"/>
            </a:pPr>
            <a:r>
              <a:rPr sz="2400" spc="-50" dirty="0">
                <a:latin typeface="Palatino"/>
                <a:cs typeface="Palatino"/>
              </a:rPr>
              <a:t>The</a:t>
            </a:r>
            <a:r>
              <a:rPr sz="2400" spc="10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written</a:t>
            </a:r>
            <a:r>
              <a:rPr sz="2400" spc="45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Plan</a:t>
            </a:r>
            <a:r>
              <a:rPr sz="2400" spc="-2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should</a:t>
            </a:r>
            <a:r>
              <a:rPr sz="2400" spc="13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be</a:t>
            </a:r>
            <a:r>
              <a:rPr sz="2400" spc="3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in</a:t>
            </a:r>
            <a:r>
              <a:rPr sz="2400" spc="-25" dirty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English</a:t>
            </a:r>
            <a:r>
              <a:rPr lang="en-US" sz="2400" spc="-5" dirty="0" smtClean="0">
                <a:latin typeface="Palatino"/>
                <a:cs typeface="Palatino"/>
              </a:rPr>
              <a:t> </a:t>
            </a:r>
            <a:r>
              <a:rPr sz="2400" spc="-25" dirty="0" smtClean="0">
                <a:latin typeface="Palatino"/>
                <a:cs typeface="Palatino"/>
              </a:rPr>
              <a:t>and </a:t>
            </a:r>
            <a:r>
              <a:rPr sz="2400" spc="-30" dirty="0">
                <a:latin typeface="Palatino"/>
                <a:cs typeface="Palatino"/>
              </a:rPr>
              <a:t>the </a:t>
            </a:r>
            <a:r>
              <a:rPr sz="2400" spc="-5" dirty="0">
                <a:latin typeface="Palatino"/>
                <a:cs typeface="Palatino"/>
              </a:rPr>
              <a:t>language </a:t>
            </a:r>
            <a:r>
              <a:rPr sz="2400" spc="-15" dirty="0">
                <a:latin typeface="Palatino"/>
                <a:cs typeface="Palatino"/>
              </a:rPr>
              <a:t>understood</a:t>
            </a:r>
            <a:r>
              <a:rPr sz="2400" spc="-10" dirty="0">
                <a:latin typeface="Palatino"/>
                <a:cs typeface="Palatino"/>
              </a:rPr>
              <a:t> by </a:t>
            </a:r>
            <a:r>
              <a:rPr sz="2400" spc="-30" dirty="0" smtClean="0">
                <a:latin typeface="Palatino"/>
                <a:cs typeface="Palatino"/>
              </a:rPr>
              <a:t>the</a:t>
            </a:r>
            <a:r>
              <a:rPr lang="en-US" sz="2400" spc="-30" dirty="0" smtClean="0">
                <a:latin typeface="Palatino"/>
                <a:cs typeface="Palatino"/>
              </a:rPr>
              <a:t> </a:t>
            </a:r>
            <a:r>
              <a:rPr sz="2400" spc="5" dirty="0" smtClean="0">
                <a:latin typeface="Palatino"/>
                <a:cs typeface="Palatino"/>
              </a:rPr>
              <a:t>majority</a:t>
            </a:r>
            <a:r>
              <a:rPr sz="2400" spc="-114" dirty="0" smtClean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of</a:t>
            </a:r>
            <a:r>
              <a:rPr sz="2400" spc="55" dirty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employees</a:t>
            </a:r>
            <a:endParaRPr sz="2400" dirty="0">
              <a:latin typeface="Palatino"/>
              <a:cs typeface="Palatino"/>
            </a:endParaRPr>
          </a:p>
        </p:txBody>
      </p:sp>
      <p:grpSp>
        <p:nvGrpSpPr>
          <p:cNvPr id="6" name="object 8">
            <a:extLst>
              <a:ext uri="{FF2B5EF4-FFF2-40B4-BE49-F238E27FC236}">
                <a16:creationId xmlns:a16="http://schemas.microsoft.com/office/drawing/2014/main" id="{0748F287-1EB1-4071-AD6B-9C2933CA44A0}"/>
              </a:ext>
            </a:extLst>
          </p:cNvPr>
          <p:cNvGrpSpPr/>
          <p:nvPr/>
        </p:nvGrpSpPr>
        <p:grpSpPr>
          <a:xfrm>
            <a:off x="7424405" y="1338309"/>
            <a:ext cx="3978194" cy="4862969"/>
            <a:chOff x="5193758" y="1481300"/>
            <a:chExt cx="3634807" cy="4585770"/>
          </a:xfrm>
        </p:grpSpPr>
        <p:pic>
          <p:nvPicPr>
            <p:cNvPr id="7" name="object 9">
              <a:extLst>
                <a:ext uri="{FF2B5EF4-FFF2-40B4-BE49-F238E27FC236}">
                  <a16:creationId xmlns:a16="http://schemas.microsoft.com/office/drawing/2014/main" id="{01B2904A-5986-400A-96E7-4ED93E0D3D5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3758" y="1481300"/>
              <a:ext cx="3634807" cy="4585770"/>
            </a:xfrm>
            <a:prstGeom prst="rect">
              <a:avLst/>
            </a:prstGeom>
          </p:spPr>
        </p:pic>
        <p:pic>
          <p:nvPicPr>
            <p:cNvPr id="8" name="object 10">
              <a:extLst>
                <a:ext uri="{FF2B5EF4-FFF2-40B4-BE49-F238E27FC236}">
                  <a16:creationId xmlns:a16="http://schemas.microsoft.com/office/drawing/2014/main" id="{8837A633-2957-40CA-B363-A6DE5996C34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2080" y="1499615"/>
              <a:ext cx="3547872" cy="4498848"/>
            </a:xfrm>
            <a:prstGeom prst="rect">
              <a:avLst/>
            </a:prstGeom>
          </p:spPr>
        </p:pic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78FAC5E2-029A-4BE2-878D-A30C8DDABADF}"/>
                </a:ext>
              </a:extLst>
            </p:cNvPr>
            <p:cNvSpPr/>
            <p:nvPr/>
          </p:nvSpPr>
          <p:spPr>
            <a:xfrm>
              <a:off x="5207254" y="1494853"/>
              <a:ext cx="3557904" cy="4508500"/>
            </a:xfrm>
            <a:custGeom>
              <a:avLst/>
              <a:gdLst/>
              <a:ahLst/>
              <a:cxnLst/>
              <a:rect l="l" t="t" r="r" b="b"/>
              <a:pathLst>
                <a:path w="3557904" h="4508500">
                  <a:moveTo>
                    <a:pt x="0" y="4508373"/>
                  </a:moveTo>
                  <a:lnTo>
                    <a:pt x="3557397" y="4508373"/>
                  </a:lnTo>
                  <a:lnTo>
                    <a:pt x="3557397" y="0"/>
                  </a:lnTo>
                  <a:lnTo>
                    <a:pt x="0" y="0"/>
                  </a:lnTo>
                  <a:lnTo>
                    <a:pt x="0" y="45083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07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C220485D-A1E1-4320-88AF-5E9263289FF8}"/>
              </a:ext>
            </a:extLst>
          </p:cNvPr>
          <p:cNvSpPr txBox="1">
            <a:spLocks noGrp="1"/>
          </p:cNvSpPr>
          <p:nvPr/>
        </p:nvSpPr>
        <p:spPr>
          <a:xfrm>
            <a:off x="1527911" y="1095778"/>
            <a:ext cx="3141980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45" dirty="0"/>
              <a:t>Written</a:t>
            </a:r>
            <a:r>
              <a:rPr spc="-140" dirty="0"/>
              <a:t> </a:t>
            </a:r>
            <a:r>
              <a:rPr spc="-35" dirty="0"/>
              <a:t>Plan</a:t>
            </a:r>
            <a:r>
              <a:rPr spc="-10" dirty="0"/>
              <a:t> </a:t>
            </a:r>
            <a:r>
              <a:rPr sz="2000" spc="65" dirty="0"/>
              <a:t>(2</a:t>
            </a:r>
            <a:r>
              <a:rPr sz="2000" spc="-45" dirty="0"/>
              <a:t> </a:t>
            </a:r>
            <a:r>
              <a:rPr sz="2000" spc="-20" dirty="0"/>
              <a:t>of</a:t>
            </a:r>
            <a:r>
              <a:rPr sz="2000" spc="-50" dirty="0"/>
              <a:t> </a:t>
            </a:r>
            <a:r>
              <a:rPr sz="2000" spc="65" dirty="0"/>
              <a:t>2)</a:t>
            </a:r>
            <a:endParaRPr sz="2000" dirty="0"/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AF6F8B72-8CE5-4120-9953-5EF4E008BAF5}"/>
              </a:ext>
            </a:extLst>
          </p:cNvPr>
          <p:cNvSpPr txBox="1"/>
          <p:nvPr/>
        </p:nvSpPr>
        <p:spPr>
          <a:xfrm>
            <a:off x="1527911" y="1674889"/>
            <a:ext cx="10300538" cy="419057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315" marR="2759710" indent="-476250">
              <a:lnSpc>
                <a:spcPct val="122700"/>
              </a:lnSpc>
              <a:spcBef>
                <a:spcPts val="95"/>
              </a:spcBef>
            </a:pPr>
            <a:r>
              <a:rPr sz="2400" spc="5" dirty="0">
                <a:latin typeface="Palatino"/>
                <a:cs typeface="Palatino"/>
              </a:rPr>
              <a:t>Detail </a:t>
            </a:r>
            <a:r>
              <a:rPr sz="2400" spc="15" dirty="0">
                <a:latin typeface="Palatino"/>
                <a:cs typeface="Palatino"/>
              </a:rPr>
              <a:t>how </a:t>
            </a:r>
            <a:r>
              <a:rPr sz="2400" spc="10" dirty="0">
                <a:latin typeface="Palatino"/>
                <a:cs typeface="Palatino"/>
              </a:rPr>
              <a:t>the </a:t>
            </a:r>
            <a:r>
              <a:rPr sz="2400" spc="-10" dirty="0">
                <a:latin typeface="Palatino"/>
                <a:cs typeface="Palatino"/>
              </a:rPr>
              <a:t>company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-40" dirty="0">
                <a:latin typeface="Palatino"/>
                <a:cs typeface="Palatino"/>
              </a:rPr>
              <a:t>will</a:t>
            </a:r>
            <a:r>
              <a:rPr sz="2400" spc="-40" dirty="0" smtClean="0">
                <a:latin typeface="Palatino"/>
                <a:cs typeface="Palatino"/>
              </a:rPr>
              <a:t>:</a:t>
            </a:r>
            <a:r>
              <a:rPr lang="en-US" sz="2400" spc="-40" dirty="0" smtClean="0">
                <a:latin typeface="Palatino"/>
                <a:cs typeface="Palatino"/>
              </a:rPr>
              <a:t> </a:t>
            </a:r>
            <a:endParaRPr lang="en-US" sz="2400" dirty="0">
              <a:latin typeface="Palatino"/>
              <a:cs typeface="Palatino"/>
            </a:endParaRPr>
          </a:p>
          <a:p>
            <a:pPr marL="488315" marR="2759710" indent="-476250">
              <a:lnSpc>
                <a:spcPct val="122700"/>
              </a:lnSpc>
              <a:spcBef>
                <a:spcPts val="95"/>
              </a:spcBef>
              <a:buFont typeface="Arial"/>
              <a:buChar char="•"/>
            </a:pPr>
            <a:r>
              <a:rPr sz="2400" spc="-15" dirty="0">
                <a:latin typeface="Palatino"/>
                <a:cs typeface="Palatino"/>
              </a:rPr>
              <a:t>Provide</a:t>
            </a:r>
            <a:r>
              <a:rPr sz="2400" spc="27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access</a:t>
            </a:r>
            <a:r>
              <a:rPr sz="2400" spc="190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to</a:t>
            </a:r>
            <a:r>
              <a:rPr sz="2400" spc="50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water</a:t>
            </a:r>
            <a:r>
              <a:rPr sz="2400" spc="185" dirty="0">
                <a:latin typeface="Palatino"/>
                <a:cs typeface="Palatino"/>
              </a:rPr>
              <a:t> </a:t>
            </a:r>
            <a:r>
              <a:rPr sz="2400" spc="20" dirty="0">
                <a:latin typeface="Palatino"/>
                <a:cs typeface="Palatino"/>
              </a:rPr>
              <a:t>&amp;</a:t>
            </a:r>
            <a:r>
              <a:rPr sz="2400" dirty="0">
                <a:latin typeface="Palatino"/>
                <a:cs typeface="Palatino"/>
              </a:rPr>
              <a:t> </a:t>
            </a:r>
            <a:r>
              <a:rPr sz="2400" spc="-25" dirty="0" smtClean="0">
                <a:latin typeface="Palatino"/>
                <a:cs typeface="Palatino"/>
              </a:rPr>
              <a:t>shade</a:t>
            </a:r>
            <a:endParaRPr lang="en-US" sz="2400" dirty="0">
              <a:latin typeface="Palatino"/>
              <a:cs typeface="Palatino"/>
            </a:endParaRPr>
          </a:p>
          <a:p>
            <a:pPr marL="488315" marR="2759710" indent="-476250" defTabSz="687388">
              <a:lnSpc>
                <a:spcPct val="122700"/>
              </a:lnSpc>
              <a:spcBef>
                <a:spcPts val="95"/>
              </a:spcBef>
              <a:buFont typeface="Arial"/>
              <a:buChar char="•"/>
            </a:pPr>
            <a:r>
              <a:rPr lang="en-US" sz="2400" spc="-570" dirty="0">
                <a:latin typeface="Palatino"/>
                <a:cs typeface="Palatino"/>
              </a:rPr>
              <a:t> </a:t>
            </a:r>
            <a:r>
              <a:rPr sz="2400" dirty="0">
                <a:latin typeface="Palatino"/>
                <a:cs typeface="Palatino"/>
              </a:rPr>
              <a:t>Monitor</a:t>
            </a:r>
            <a:r>
              <a:rPr sz="2400" spc="190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the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-35" dirty="0" smtClean="0">
                <a:latin typeface="Palatino"/>
                <a:cs typeface="Palatino"/>
              </a:rPr>
              <a:t>weather</a:t>
            </a:r>
            <a:endParaRPr lang="en-US" sz="2400" dirty="0">
              <a:latin typeface="Palatino"/>
              <a:cs typeface="Palatino"/>
            </a:endParaRPr>
          </a:p>
          <a:p>
            <a:pPr marL="488315" marR="2759710" indent="-476250">
              <a:lnSpc>
                <a:spcPct val="122700"/>
              </a:lnSpc>
              <a:spcBef>
                <a:spcPts val="95"/>
              </a:spcBef>
              <a:buFont typeface="Arial"/>
              <a:buChar char="•"/>
            </a:pPr>
            <a:r>
              <a:rPr sz="2400" spc="-10" dirty="0">
                <a:latin typeface="Palatino"/>
                <a:cs typeface="Palatino"/>
              </a:rPr>
              <a:t>Institute</a:t>
            </a:r>
            <a:r>
              <a:rPr sz="2400" spc="27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high</a:t>
            </a:r>
            <a:r>
              <a:rPr sz="2400" spc="11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heat</a:t>
            </a:r>
            <a:r>
              <a:rPr sz="2400" spc="135" dirty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procedures</a:t>
            </a:r>
            <a:endParaRPr lang="en-US" sz="2400" dirty="0">
              <a:latin typeface="Palatino"/>
              <a:cs typeface="Palatino"/>
            </a:endParaRPr>
          </a:p>
          <a:p>
            <a:pPr marL="488315" marR="2759710" indent="-476250">
              <a:lnSpc>
                <a:spcPct val="122700"/>
              </a:lnSpc>
              <a:spcBef>
                <a:spcPts val="95"/>
              </a:spcBef>
              <a:buFont typeface="Arial"/>
              <a:buChar char="•"/>
            </a:pPr>
            <a:r>
              <a:rPr sz="2400" spc="-20" dirty="0">
                <a:latin typeface="Palatino"/>
                <a:cs typeface="Palatino"/>
              </a:rPr>
              <a:t>Address</a:t>
            </a:r>
            <a:r>
              <a:rPr sz="2400" spc="27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acclimatization</a:t>
            </a:r>
            <a:r>
              <a:rPr sz="2400" spc="40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methods</a:t>
            </a:r>
            <a:r>
              <a:rPr sz="2400" spc="13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and</a:t>
            </a:r>
            <a:r>
              <a:rPr sz="2400" spc="114" dirty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procedures</a:t>
            </a:r>
            <a:endParaRPr lang="en-US" sz="2400" dirty="0">
              <a:latin typeface="Palatino"/>
              <a:cs typeface="Palatino"/>
            </a:endParaRPr>
          </a:p>
          <a:p>
            <a:pPr marL="488315" marR="2759710" indent="-476250">
              <a:lnSpc>
                <a:spcPct val="122700"/>
              </a:lnSpc>
              <a:spcBef>
                <a:spcPts val="95"/>
              </a:spcBef>
              <a:buFont typeface="Arial"/>
              <a:buChar char="•"/>
            </a:pPr>
            <a:r>
              <a:rPr sz="2400" spc="-25" dirty="0">
                <a:latin typeface="Palatino"/>
                <a:cs typeface="Palatino"/>
              </a:rPr>
              <a:t>Train</a:t>
            </a:r>
            <a:r>
              <a:rPr sz="2400" spc="3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all</a:t>
            </a:r>
            <a:r>
              <a:rPr sz="2400" spc="15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employees</a:t>
            </a:r>
            <a:r>
              <a:rPr sz="2400" spc="27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and</a:t>
            </a:r>
            <a:r>
              <a:rPr sz="2400" spc="45" dirty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supervisors</a:t>
            </a:r>
            <a:endParaRPr lang="en-US" sz="2400" dirty="0">
              <a:latin typeface="Palatino"/>
              <a:cs typeface="Palatino"/>
            </a:endParaRPr>
          </a:p>
          <a:p>
            <a:pPr marL="488315" marR="2759710" indent="-476250">
              <a:lnSpc>
                <a:spcPct val="122700"/>
              </a:lnSpc>
              <a:spcBef>
                <a:spcPts val="95"/>
              </a:spcBef>
              <a:buFont typeface="Arial"/>
              <a:buChar char="•"/>
            </a:pPr>
            <a:r>
              <a:rPr sz="2400" spc="-10" dirty="0" smtClean="0">
                <a:latin typeface="Palatino"/>
                <a:cs typeface="Palatino"/>
              </a:rPr>
              <a:t>Respond</a:t>
            </a:r>
            <a:r>
              <a:rPr sz="2400" spc="254" dirty="0" smtClean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to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heat</a:t>
            </a:r>
            <a:r>
              <a:rPr sz="2400" spc="7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illnesses</a:t>
            </a:r>
            <a:r>
              <a:rPr sz="2400" spc="27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without</a:t>
            </a:r>
            <a:r>
              <a:rPr sz="2400" spc="355" dirty="0">
                <a:latin typeface="Palatino"/>
                <a:cs typeface="Palatino"/>
              </a:rPr>
              <a:t> </a:t>
            </a:r>
            <a:r>
              <a:rPr sz="2400" spc="-70" dirty="0">
                <a:latin typeface="Palatino"/>
                <a:cs typeface="Palatino"/>
              </a:rPr>
              <a:t>delay,</a:t>
            </a:r>
            <a:r>
              <a:rPr sz="2400" spc="250" dirty="0">
                <a:latin typeface="Palatino"/>
                <a:cs typeface="Palatino"/>
              </a:rPr>
              <a:t> </a:t>
            </a:r>
            <a:r>
              <a:rPr sz="2400" spc="-25" dirty="0" smtClean="0">
                <a:latin typeface="Palatino"/>
                <a:cs typeface="Palatino"/>
              </a:rPr>
              <a:t>provide</a:t>
            </a:r>
            <a:r>
              <a:rPr lang="en-US" sz="2400" spc="350" dirty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first</a:t>
            </a:r>
            <a:r>
              <a:rPr lang="en-US" sz="2400" spc="-20" dirty="0" smtClean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aid</a:t>
            </a:r>
            <a:r>
              <a:rPr sz="2400" spc="110" dirty="0" smtClean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and</a:t>
            </a:r>
            <a:r>
              <a:rPr sz="2400" spc="114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emergency</a:t>
            </a:r>
            <a:r>
              <a:rPr sz="2400" spc="175" dirty="0">
                <a:latin typeface="Palatino"/>
                <a:cs typeface="Palatino"/>
              </a:rPr>
              <a:t> </a:t>
            </a:r>
            <a:r>
              <a:rPr sz="2400" spc="-25" dirty="0" smtClean="0">
                <a:latin typeface="Palatino"/>
                <a:cs typeface="Palatino"/>
              </a:rPr>
              <a:t>services</a:t>
            </a:r>
            <a:endParaRPr lang="en-US" sz="2400" dirty="0">
              <a:latin typeface="Palatino"/>
              <a:cs typeface="Palatino"/>
            </a:endParaRPr>
          </a:p>
          <a:p>
            <a:pPr marL="488315" marR="2759710" indent="-476250">
              <a:lnSpc>
                <a:spcPct val="122700"/>
              </a:lnSpc>
              <a:spcBef>
                <a:spcPts val="95"/>
              </a:spcBef>
              <a:buFont typeface="Arial"/>
              <a:buChar char="•"/>
            </a:pPr>
            <a:r>
              <a:rPr sz="2400" spc="-15" dirty="0">
                <a:latin typeface="Palatino"/>
                <a:cs typeface="Palatino"/>
              </a:rPr>
              <a:t>Provide</a:t>
            </a:r>
            <a:r>
              <a:rPr sz="2400" spc="28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clear</a:t>
            </a:r>
            <a:r>
              <a:rPr sz="2400" spc="12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and</a:t>
            </a:r>
            <a:r>
              <a:rPr sz="2400" spc="114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precise</a:t>
            </a:r>
            <a:r>
              <a:rPr sz="2400" spc="28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directions</a:t>
            </a:r>
            <a:r>
              <a:rPr sz="2400" spc="350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to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the</a:t>
            </a:r>
            <a:r>
              <a:rPr sz="2400" spc="65" dirty="0">
                <a:latin typeface="Palatino"/>
                <a:cs typeface="Palatino"/>
              </a:rPr>
              <a:t> </a:t>
            </a:r>
            <a:r>
              <a:rPr sz="2400" spc="-25" dirty="0" smtClean="0">
                <a:latin typeface="Palatino"/>
                <a:cs typeface="Palatino"/>
              </a:rPr>
              <a:t>worksite</a:t>
            </a:r>
            <a:endParaRPr sz="24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1494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C8AE85C5-A3A8-4CA2-8099-18AC18153C22}"/>
              </a:ext>
            </a:extLst>
          </p:cNvPr>
          <p:cNvSpPr txBox="1">
            <a:spLocks noGrp="1"/>
          </p:cNvSpPr>
          <p:nvPr/>
        </p:nvSpPr>
        <p:spPr>
          <a:xfrm>
            <a:off x="1613798" y="1086194"/>
            <a:ext cx="2741930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5" dirty="0"/>
              <a:t>Serious</a:t>
            </a:r>
            <a:r>
              <a:rPr spc="-80" dirty="0"/>
              <a:t> </a:t>
            </a:r>
            <a:r>
              <a:rPr spc="40" dirty="0"/>
              <a:t>Hazard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7D3D84C6-CD28-4AC1-906C-3F5931BB19BF}"/>
              </a:ext>
            </a:extLst>
          </p:cNvPr>
          <p:cNvSpPr txBox="1"/>
          <p:nvPr/>
        </p:nvSpPr>
        <p:spPr>
          <a:xfrm>
            <a:off x="1613798" y="1665195"/>
            <a:ext cx="8847927" cy="2939587"/>
          </a:xfrm>
          <a:prstGeom prst="rect">
            <a:avLst/>
          </a:prstGeom>
        </p:spPr>
        <p:txBody>
          <a:bodyPr vert="horz" wrap="square" lIns="0" tIns="825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2299"/>
              </a:lnSpc>
              <a:spcBef>
                <a:spcPts val="65"/>
              </a:spcBef>
            </a:pPr>
            <a:r>
              <a:rPr sz="2400" spc="25" dirty="0">
                <a:latin typeface="Palatino"/>
                <a:cs typeface="Palatino"/>
              </a:rPr>
              <a:t>The </a:t>
            </a:r>
            <a:r>
              <a:rPr sz="2400" spc="-10" dirty="0">
                <a:latin typeface="Palatino"/>
                <a:cs typeface="Palatino"/>
              </a:rPr>
              <a:t>company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risks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a </a:t>
            </a:r>
            <a:r>
              <a:rPr sz="2400" spc="-15" dirty="0">
                <a:latin typeface="Palatino"/>
                <a:cs typeface="Palatino"/>
              </a:rPr>
              <a:t>serious</a:t>
            </a:r>
            <a:r>
              <a:rPr sz="2400" spc="-10" dirty="0">
                <a:latin typeface="Palatino"/>
                <a:cs typeface="Palatino"/>
              </a:rPr>
              <a:t> citation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if </a:t>
            </a:r>
            <a:r>
              <a:rPr sz="2400" spc="10" dirty="0">
                <a:latin typeface="Palatino"/>
                <a:cs typeface="Palatino"/>
              </a:rPr>
              <a:t>the </a:t>
            </a:r>
            <a:r>
              <a:rPr sz="2400" spc="-5" dirty="0" smtClean="0">
                <a:latin typeface="Palatino"/>
                <a:cs typeface="Palatino"/>
              </a:rPr>
              <a:t>outdoor</a:t>
            </a:r>
            <a:r>
              <a:rPr lang="en-US" sz="2400" spc="-5" dirty="0" smtClean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temperature</a:t>
            </a:r>
            <a:r>
              <a:rPr sz="2400" spc="280" dirty="0" smtClean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in</a:t>
            </a:r>
            <a:r>
              <a:rPr sz="2400" spc="45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the</a:t>
            </a:r>
            <a:r>
              <a:rPr sz="2400" spc="70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work</a:t>
            </a:r>
            <a:r>
              <a:rPr sz="2400" spc="250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area</a:t>
            </a:r>
            <a:r>
              <a:rPr sz="2400" spc="2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exceeds</a:t>
            </a:r>
            <a:r>
              <a:rPr sz="2400" spc="204" dirty="0">
                <a:latin typeface="Palatino"/>
                <a:cs typeface="Palatino"/>
              </a:rPr>
              <a:t> </a:t>
            </a:r>
            <a:r>
              <a:rPr sz="2400" spc="-85" dirty="0">
                <a:latin typeface="Palatino"/>
                <a:cs typeface="Palatino"/>
              </a:rPr>
              <a:t>80</a:t>
            </a:r>
            <a:r>
              <a:rPr sz="2400" spc="-85" dirty="0">
                <a:latin typeface="Arial"/>
                <a:cs typeface="Arial"/>
              </a:rPr>
              <a:t>°</a:t>
            </a:r>
            <a:r>
              <a:rPr sz="2400" spc="-85" dirty="0">
                <a:latin typeface="Palatino"/>
                <a:cs typeface="Palatino"/>
              </a:rPr>
              <a:t>F</a:t>
            </a:r>
            <a:r>
              <a:rPr sz="2400" spc="3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and</a:t>
            </a:r>
            <a:r>
              <a:rPr sz="2400" spc="4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any</a:t>
            </a:r>
            <a:r>
              <a:rPr sz="2400" spc="100" dirty="0">
                <a:latin typeface="Palatino"/>
                <a:cs typeface="Palatino"/>
              </a:rPr>
              <a:t> </a:t>
            </a:r>
            <a:r>
              <a:rPr sz="2400" spc="10" dirty="0" smtClean="0">
                <a:latin typeface="Palatino"/>
                <a:cs typeface="Palatino"/>
              </a:rPr>
              <a:t>of</a:t>
            </a:r>
            <a:r>
              <a:rPr lang="en-US" sz="2400" spc="10" dirty="0" smtClean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these</a:t>
            </a:r>
            <a:r>
              <a:rPr sz="2400" spc="135" dirty="0" smtClean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required</a:t>
            </a:r>
            <a:r>
              <a:rPr sz="2400" spc="19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elements</a:t>
            </a:r>
            <a:r>
              <a:rPr sz="2400" spc="125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is</a:t>
            </a:r>
            <a:r>
              <a:rPr sz="2400" spc="6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not</a:t>
            </a:r>
            <a:r>
              <a:rPr sz="2400" spc="7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present</a:t>
            </a:r>
            <a:r>
              <a:rPr sz="2400" spc="220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at</a:t>
            </a:r>
            <a:r>
              <a:rPr sz="2400" spc="7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the</a:t>
            </a:r>
            <a:r>
              <a:rPr sz="2400" spc="70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site:</a:t>
            </a:r>
            <a:endParaRPr sz="2400" dirty="0">
              <a:latin typeface="Palatino"/>
              <a:cs typeface="Palatino"/>
            </a:endParaRPr>
          </a:p>
          <a:p>
            <a:pPr marL="629920" marR="5033645" indent="-342900">
              <a:lnSpc>
                <a:spcPct val="122900"/>
              </a:lnSpc>
              <a:spcBef>
                <a:spcPts val="40"/>
              </a:spcBef>
              <a:buFont typeface="Arial"/>
              <a:buChar char="•"/>
            </a:pPr>
            <a:r>
              <a:rPr sz="2400" spc="10" dirty="0" smtClean="0">
                <a:latin typeface="Palatino"/>
                <a:cs typeface="Palatino"/>
              </a:rPr>
              <a:t>Drinking water</a:t>
            </a:r>
            <a:r>
              <a:rPr lang="en-US" sz="2400" spc="10" dirty="0" smtClean="0">
                <a:latin typeface="Palatino"/>
                <a:cs typeface="Palatino"/>
              </a:rPr>
              <a:t> </a:t>
            </a:r>
            <a:endParaRPr lang="en-US" sz="2400" spc="-535" dirty="0" smtClean="0">
              <a:latin typeface="Palatino"/>
              <a:cs typeface="Palatino"/>
            </a:endParaRPr>
          </a:p>
          <a:p>
            <a:pPr marL="629920" marR="5033645" indent="-342900">
              <a:lnSpc>
                <a:spcPct val="122900"/>
              </a:lnSpc>
              <a:spcBef>
                <a:spcPts val="40"/>
              </a:spcBef>
              <a:buFont typeface="Arial"/>
              <a:buChar char="•"/>
            </a:pPr>
            <a:r>
              <a:rPr sz="2400" spc="5" dirty="0" smtClean="0">
                <a:latin typeface="Palatino"/>
                <a:cs typeface="Palatino"/>
              </a:rPr>
              <a:t>Shade</a:t>
            </a:r>
            <a:endParaRPr sz="2400" dirty="0">
              <a:latin typeface="Palatino"/>
              <a:cs typeface="Palatino"/>
            </a:endParaRPr>
          </a:p>
          <a:p>
            <a:pPr marL="62992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</a:pPr>
            <a:r>
              <a:rPr sz="2400" spc="-5" dirty="0">
                <a:latin typeface="Palatino"/>
                <a:cs typeface="Palatino"/>
              </a:rPr>
              <a:t>Trained</a:t>
            </a:r>
            <a:r>
              <a:rPr sz="2400" spc="20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employees</a:t>
            </a:r>
            <a:r>
              <a:rPr sz="2400" spc="22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or</a:t>
            </a:r>
            <a:r>
              <a:rPr sz="2400" spc="7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supervisor</a:t>
            </a:r>
            <a:endParaRPr sz="2400" dirty="0">
              <a:latin typeface="Palatino"/>
              <a:cs typeface="Palatino"/>
            </a:endParaRPr>
          </a:p>
          <a:p>
            <a:pPr marL="62992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</a:pPr>
            <a:r>
              <a:rPr sz="2400" spc="10" dirty="0">
                <a:latin typeface="Palatino"/>
                <a:cs typeface="Palatino"/>
              </a:rPr>
              <a:t>Emergency</a:t>
            </a:r>
            <a:r>
              <a:rPr sz="2400" spc="145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response</a:t>
            </a:r>
            <a:r>
              <a:rPr sz="2400" spc="320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procedures</a:t>
            </a:r>
            <a:endParaRPr sz="24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5916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1">
            <a:extLst>
              <a:ext uri="{FF2B5EF4-FFF2-40B4-BE49-F238E27FC236}">
                <a16:creationId xmlns:a16="http://schemas.microsoft.com/office/drawing/2014/main" id="{EF9032EC-975F-442F-8D98-046957A093D4}"/>
              </a:ext>
            </a:extLst>
          </p:cNvPr>
          <p:cNvSpPr txBox="1"/>
          <p:nvPr/>
        </p:nvSpPr>
        <p:spPr>
          <a:xfrm>
            <a:off x="1230277" y="1679228"/>
            <a:ext cx="9157340" cy="4173387"/>
          </a:xfrm>
          <a:prstGeom prst="rect">
            <a:avLst/>
          </a:prstGeom>
        </p:spPr>
        <p:txBody>
          <a:bodyPr vert="horz" wrap="square" lIns="0" tIns="4508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93370">
              <a:lnSpc>
                <a:spcPct val="92000"/>
              </a:lnSpc>
              <a:spcBef>
                <a:spcPts val="355"/>
              </a:spcBef>
            </a:pPr>
            <a:r>
              <a:rPr sz="2400" spc="25" dirty="0">
                <a:latin typeface="Palatino"/>
                <a:cs typeface="Palatino"/>
              </a:rPr>
              <a:t>The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company</a:t>
            </a:r>
            <a:r>
              <a:rPr sz="2400" spc="32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may</a:t>
            </a:r>
            <a:r>
              <a:rPr sz="2400" spc="100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risk</a:t>
            </a:r>
            <a:r>
              <a:rPr sz="2400" spc="17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an</a:t>
            </a:r>
            <a:r>
              <a:rPr sz="2400" spc="4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Order</a:t>
            </a:r>
            <a:r>
              <a:rPr sz="2400" spc="130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Prohibiting</a:t>
            </a:r>
            <a:r>
              <a:rPr sz="2400" spc="31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Use</a:t>
            </a:r>
            <a:r>
              <a:rPr sz="2400" spc="70" dirty="0">
                <a:latin typeface="Palatino"/>
                <a:cs typeface="Palatino"/>
              </a:rPr>
              <a:t> </a:t>
            </a:r>
            <a:r>
              <a:rPr sz="2400" spc="20" dirty="0">
                <a:latin typeface="Palatino"/>
                <a:cs typeface="Palatino"/>
              </a:rPr>
              <a:t>(OPU</a:t>
            </a:r>
            <a:r>
              <a:rPr sz="2400" spc="20" dirty="0" smtClean="0">
                <a:latin typeface="Palatino"/>
                <a:cs typeface="Palatino"/>
              </a:rPr>
              <a:t>)</a:t>
            </a:r>
            <a:r>
              <a:rPr lang="en-US" sz="2400" spc="20" dirty="0" smtClean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and </a:t>
            </a:r>
            <a:r>
              <a:rPr sz="2400" spc="10" dirty="0">
                <a:latin typeface="Palatino"/>
                <a:cs typeface="Palatino"/>
              </a:rPr>
              <a:t>a </a:t>
            </a:r>
            <a:r>
              <a:rPr sz="2400" spc="-10" dirty="0">
                <a:latin typeface="Palatino"/>
                <a:cs typeface="Palatino"/>
              </a:rPr>
              <a:t>Serious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Citation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if </a:t>
            </a:r>
            <a:r>
              <a:rPr sz="2400" spc="5" dirty="0">
                <a:latin typeface="Palatino"/>
                <a:cs typeface="Palatino"/>
              </a:rPr>
              <a:t>the </a:t>
            </a:r>
            <a:r>
              <a:rPr sz="2400" spc="-5" dirty="0">
                <a:latin typeface="Palatino"/>
                <a:cs typeface="Palatino"/>
              </a:rPr>
              <a:t>heat and </a:t>
            </a:r>
            <a:r>
              <a:rPr sz="2400" spc="-25" dirty="0">
                <a:latin typeface="Palatino"/>
                <a:cs typeface="Palatino"/>
              </a:rPr>
              <a:t>lack</a:t>
            </a:r>
            <a:r>
              <a:rPr sz="2400" spc="-20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of </a:t>
            </a:r>
            <a:r>
              <a:rPr sz="2400" spc="-10" dirty="0" smtClean="0">
                <a:latin typeface="Palatino"/>
                <a:cs typeface="Palatino"/>
              </a:rPr>
              <a:t>facilities</a:t>
            </a:r>
            <a:r>
              <a:rPr lang="en-US" sz="2400" spc="-10" dirty="0" smtClean="0">
                <a:latin typeface="Palatino"/>
                <a:cs typeface="Palatino"/>
              </a:rPr>
              <a:t> </a:t>
            </a:r>
            <a:r>
              <a:rPr sz="2400" dirty="0" smtClean="0">
                <a:latin typeface="Palatino"/>
                <a:cs typeface="Palatino"/>
              </a:rPr>
              <a:t>create</a:t>
            </a:r>
            <a:r>
              <a:rPr sz="2400" spc="135" dirty="0" smtClean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an</a:t>
            </a:r>
            <a:r>
              <a:rPr sz="2400" spc="4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imminent</a:t>
            </a:r>
            <a:r>
              <a:rPr sz="2400" spc="280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hazard.</a:t>
            </a:r>
            <a:endParaRPr sz="2400" dirty="0">
              <a:latin typeface="Palatino"/>
              <a:cs typeface="Palatino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sz="2400" spc="25" dirty="0" smtClean="0">
                <a:latin typeface="Palatino"/>
                <a:cs typeface="Palatino"/>
              </a:rPr>
              <a:t>An</a:t>
            </a:r>
            <a:r>
              <a:rPr sz="2400" spc="30" dirty="0" smtClean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OPU</a:t>
            </a:r>
            <a:r>
              <a:rPr sz="2400" spc="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may</a:t>
            </a:r>
            <a:r>
              <a:rPr sz="2400" spc="9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be</a:t>
            </a:r>
            <a:r>
              <a:rPr sz="2400" spc="55" dirty="0">
                <a:latin typeface="Palatino"/>
                <a:cs typeface="Palatino"/>
              </a:rPr>
              <a:t> </a:t>
            </a:r>
            <a:r>
              <a:rPr sz="2400" spc="-35" dirty="0">
                <a:latin typeface="Palatino"/>
                <a:cs typeface="Palatino"/>
              </a:rPr>
              <a:t>issued</a:t>
            </a:r>
            <a:r>
              <a:rPr sz="2400" spc="32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if:</a:t>
            </a:r>
            <a:endParaRPr sz="2400" dirty="0">
              <a:latin typeface="Palatino"/>
              <a:cs typeface="Palatino"/>
            </a:endParaRPr>
          </a:p>
          <a:p>
            <a:pPr marL="629920" marR="207010" indent="-342900">
              <a:lnSpc>
                <a:spcPts val="2090"/>
              </a:lnSpc>
              <a:spcBef>
                <a:spcPts val="670"/>
              </a:spcBef>
              <a:buFont typeface="Arial"/>
              <a:buChar char="•"/>
            </a:pPr>
            <a:r>
              <a:rPr sz="2400" spc="-50" dirty="0">
                <a:latin typeface="Palatino"/>
                <a:cs typeface="Palatino"/>
              </a:rPr>
              <a:t>The </a:t>
            </a:r>
            <a:r>
              <a:rPr sz="2400" spc="-20" dirty="0">
                <a:latin typeface="Palatino"/>
                <a:cs typeface="Palatino"/>
              </a:rPr>
              <a:t>temperature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is </a:t>
            </a:r>
            <a:r>
              <a:rPr sz="2400" spc="-90" dirty="0">
                <a:latin typeface="Palatino"/>
                <a:cs typeface="Palatino"/>
              </a:rPr>
              <a:t>≥ </a:t>
            </a:r>
            <a:r>
              <a:rPr sz="2400" spc="-114" dirty="0">
                <a:latin typeface="Palatino"/>
                <a:cs typeface="Palatino"/>
              </a:rPr>
              <a:t>95</a:t>
            </a:r>
            <a:r>
              <a:rPr sz="2400" spc="-114" dirty="0">
                <a:latin typeface="Arial"/>
                <a:cs typeface="Arial"/>
              </a:rPr>
              <a:t>° </a:t>
            </a:r>
            <a:r>
              <a:rPr sz="2400" spc="-25" dirty="0">
                <a:latin typeface="Palatino"/>
                <a:cs typeface="Palatino"/>
              </a:rPr>
              <a:t>and </a:t>
            </a:r>
            <a:r>
              <a:rPr sz="2400" spc="-30" dirty="0">
                <a:latin typeface="Palatino"/>
                <a:cs typeface="Palatino"/>
              </a:rPr>
              <a:t>water, </a:t>
            </a:r>
            <a:r>
              <a:rPr sz="2400" spc="-15" dirty="0">
                <a:latin typeface="Palatino"/>
                <a:cs typeface="Palatino"/>
              </a:rPr>
              <a:t>shade, </a:t>
            </a:r>
            <a:r>
              <a:rPr sz="2400" spc="-20" dirty="0">
                <a:latin typeface="Palatino"/>
                <a:cs typeface="Palatino"/>
              </a:rPr>
              <a:t>training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or </a:t>
            </a:r>
            <a:r>
              <a:rPr sz="2400" spc="-10" dirty="0" smtClean="0">
                <a:latin typeface="Palatino"/>
                <a:cs typeface="Palatino"/>
              </a:rPr>
              <a:t>emergency</a:t>
            </a:r>
            <a:r>
              <a:rPr lang="en-US" sz="2400" spc="-10" dirty="0" smtClean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procedures</a:t>
            </a:r>
            <a:r>
              <a:rPr sz="2400" spc="70" dirty="0" smtClean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are</a:t>
            </a:r>
            <a:r>
              <a:rPr sz="2400" spc="-30" dirty="0">
                <a:latin typeface="Palatino"/>
                <a:cs typeface="Palatino"/>
              </a:rPr>
              <a:t> </a:t>
            </a:r>
            <a:r>
              <a:rPr sz="2400" spc="-35" dirty="0">
                <a:latin typeface="Palatino"/>
                <a:cs typeface="Palatino"/>
              </a:rPr>
              <a:t>not</a:t>
            </a:r>
            <a:r>
              <a:rPr sz="2400" spc="13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in</a:t>
            </a:r>
            <a:r>
              <a:rPr sz="2400" spc="-25" dirty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place</a:t>
            </a:r>
            <a:endParaRPr sz="2400" dirty="0">
              <a:latin typeface="Palatino"/>
              <a:cs typeface="Palatino"/>
            </a:endParaRPr>
          </a:p>
          <a:p>
            <a:pPr marL="629920" marR="5080" indent="-342900">
              <a:lnSpc>
                <a:spcPts val="2160"/>
              </a:lnSpc>
              <a:spcBef>
                <a:spcPts val="525"/>
              </a:spcBef>
              <a:buFont typeface="Arial"/>
              <a:buChar char="•"/>
            </a:pPr>
            <a:r>
              <a:rPr sz="2400" spc="-50" dirty="0">
                <a:latin typeface="Palatino"/>
                <a:cs typeface="Palatino"/>
              </a:rPr>
              <a:t>The</a:t>
            </a:r>
            <a:r>
              <a:rPr sz="2400" spc="-4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temperature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is </a:t>
            </a:r>
            <a:r>
              <a:rPr sz="2400" spc="-90" dirty="0">
                <a:latin typeface="Palatino"/>
                <a:cs typeface="Palatino"/>
              </a:rPr>
              <a:t>≥ 80</a:t>
            </a:r>
            <a:r>
              <a:rPr sz="2400" spc="-90" dirty="0">
                <a:latin typeface="Arial"/>
                <a:cs typeface="Arial"/>
              </a:rPr>
              <a:t>°</a:t>
            </a:r>
            <a:r>
              <a:rPr sz="2400" spc="-90" dirty="0">
                <a:latin typeface="Palatino"/>
                <a:cs typeface="Palatino"/>
              </a:rPr>
              <a:t>, </a:t>
            </a:r>
            <a:r>
              <a:rPr sz="2400" spc="-25" dirty="0">
                <a:latin typeface="Palatino"/>
                <a:cs typeface="Palatino"/>
              </a:rPr>
              <a:t>and </a:t>
            </a:r>
            <a:r>
              <a:rPr sz="2400" spc="-20" dirty="0">
                <a:latin typeface="Palatino"/>
                <a:cs typeface="Palatino"/>
              </a:rPr>
              <a:t>there </a:t>
            </a:r>
            <a:r>
              <a:rPr sz="2400" spc="-5" dirty="0">
                <a:latin typeface="Palatino"/>
                <a:cs typeface="Palatino"/>
              </a:rPr>
              <a:t>is </a:t>
            </a:r>
            <a:r>
              <a:rPr sz="2400" spc="5" dirty="0">
                <a:latin typeface="Palatino"/>
                <a:cs typeface="Palatino"/>
              </a:rPr>
              <a:t>a </a:t>
            </a:r>
            <a:r>
              <a:rPr sz="2400" spc="-25" dirty="0">
                <a:latin typeface="Palatino"/>
                <a:cs typeface="Palatino"/>
              </a:rPr>
              <a:t>heat</a:t>
            </a:r>
            <a:r>
              <a:rPr sz="2400" spc="-2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wave, heavy </a:t>
            </a:r>
            <a:r>
              <a:rPr sz="2400" spc="-10" dirty="0" smtClean="0">
                <a:latin typeface="Palatino"/>
                <a:cs typeface="Palatino"/>
              </a:rPr>
              <a:t>workload</a:t>
            </a:r>
            <a:r>
              <a:rPr lang="en-US" sz="2400" spc="-10" dirty="0" smtClean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or</a:t>
            </a:r>
            <a:r>
              <a:rPr sz="2400" dirty="0" smtClean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other</a:t>
            </a:r>
            <a:r>
              <a:rPr sz="2400" spc="135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critical</a:t>
            </a:r>
            <a:r>
              <a:rPr sz="2400" spc="-15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factor </a:t>
            </a:r>
            <a:r>
              <a:rPr sz="2400" spc="-35" dirty="0">
                <a:latin typeface="Palatino"/>
                <a:cs typeface="Palatino"/>
              </a:rPr>
              <a:t>putting</a:t>
            </a:r>
            <a:r>
              <a:rPr sz="2400" spc="17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employees</a:t>
            </a:r>
            <a:r>
              <a:rPr sz="2400" spc="7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in</a:t>
            </a:r>
            <a:r>
              <a:rPr sz="2400" spc="-25" dirty="0">
                <a:latin typeface="Palatino"/>
                <a:cs typeface="Palatino"/>
              </a:rPr>
              <a:t> </a:t>
            </a:r>
            <a:r>
              <a:rPr sz="2400" spc="-30" dirty="0" smtClean="0">
                <a:latin typeface="Palatino"/>
                <a:cs typeface="Palatino"/>
              </a:rPr>
              <a:t>danger</a:t>
            </a:r>
            <a:endParaRPr sz="2400" dirty="0">
              <a:latin typeface="Palatino"/>
              <a:cs typeface="Palatino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Arial" panose="020B0604020202020204" pitchFamily="34" charset="0"/>
              <a:buChar char="•"/>
            </a:pPr>
            <a:r>
              <a:rPr sz="2400" spc="25" dirty="0">
                <a:latin typeface="Palatino"/>
                <a:cs typeface="Palatino"/>
              </a:rPr>
              <a:t>An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20" dirty="0">
                <a:latin typeface="Palatino"/>
                <a:cs typeface="Palatino"/>
              </a:rPr>
              <a:t>OPU:</a:t>
            </a:r>
            <a:endParaRPr sz="2400" dirty="0">
              <a:latin typeface="Palatino"/>
              <a:cs typeface="Palatino"/>
            </a:endParaRPr>
          </a:p>
          <a:p>
            <a:pPr marL="831215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</a:pPr>
            <a:r>
              <a:rPr sz="2400" spc="-20" dirty="0">
                <a:latin typeface="Palatino"/>
                <a:cs typeface="Palatino"/>
              </a:rPr>
              <a:t>Will</a:t>
            </a:r>
            <a:r>
              <a:rPr sz="2400" spc="55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shut</a:t>
            </a:r>
            <a:r>
              <a:rPr sz="2400" spc="5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down</a:t>
            </a:r>
            <a:r>
              <a:rPr sz="2400" spc="-20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the</a:t>
            </a:r>
            <a:r>
              <a:rPr sz="2400" spc="110" dirty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operation</a:t>
            </a:r>
            <a:endParaRPr sz="2400" dirty="0">
              <a:latin typeface="Palatino"/>
              <a:cs typeface="Palatino"/>
            </a:endParaRPr>
          </a:p>
          <a:p>
            <a:pPr marL="831215" indent="-342900">
              <a:lnSpc>
                <a:spcPts val="2280"/>
              </a:lnSpc>
              <a:spcBef>
                <a:spcPts val="195"/>
              </a:spcBef>
              <a:buFont typeface="Arial"/>
              <a:buChar char="•"/>
            </a:pPr>
            <a:r>
              <a:rPr sz="2400" spc="-30" dirty="0">
                <a:latin typeface="Palatino"/>
                <a:cs typeface="Palatino"/>
              </a:rPr>
              <a:t>Work</a:t>
            </a:r>
            <a:r>
              <a:rPr sz="2400" spc="-4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will</a:t>
            </a:r>
            <a:r>
              <a:rPr sz="2400" spc="60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not</a:t>
            </a:r>
            <a:r>
              <a:rPr sz="2400" spc="60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be</a:t>
            </a:r>
            <a:r>
              <a:rPr sz="2400" spc="40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allowed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to</a:t>
            </a:r>
            <a:r>
              <a:rPr sz="2400" spc="-15" dirty="0">
                <a:latin typeface="Palatino"/>
                <a:cs typeface="Palatino"/>
              </a:rPr>
              <a:t> resume</a:t>
            </a:r>
            <a:r>
              <a:rPr sz="2400" spc="114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until</a:t>
            </a:r>
            <a:r>
              <a:rPr sz="2400" spc="130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the</a:t>
            </a:r>
            <a:r>
              <a:rPr sz="2400" spc="35" dirty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employer</a:t>
            </a:r>
            <a:r>
              <a:rPr lang="en-US" sz="2400" dirty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demonstrates</a:t>
            </a:r>
            <a:r>
              <a:rPr sz="2400" spc="145" dirty="0" smtClean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that</a:t>
            </a:r>
            <a:r>
              <a:rPr sz="2400" spc="60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the</a:t>
            </a:r>
            <a:r>
              <a:rPr sz="2400" spc="40" dirty="0">
                <a:latin typeface="Palatino"/>
                <a:cs typeface="Palatino"/>
              </a:rPr>
              <a:t> </a:t>
            </a:r>
            <a:r>
              <a:rPr sz="2400" spc="-35" dirty="0">
                <a:latin typeface="Palatino"/>
                <a:cs typeface="Palatino"/>
              </a:rPr>
              <a:t>imminent</a:t>
            </a:r>
            <a:r>
              <a:rPr sz="2400" spc="27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hazard</a:t>
            </a:r>
            <a:r>
              <a:rPr sz="2400" spc="6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has</a:t>
            </a:r>
            <a:r>
              <a:rPr sz="2400" spc="8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been</a:t>
            </a:r>
            <a:r>
              <a:rPr sz="2400" spc="45" dirty="0">
                <a:latin typeface="Palatino"/>
                <a:cs typeface="Palatino"/>
              </a:rPr>
              <a:t> </a:t>
            </a:r>
            <a:r>
              <a:rPr sz="2400" spc="5" dirty="0" smtClean="0">
                <a:latin typeface="Palatino"/>
                <a:cs typeface="Palatino"/>
              </a:rPr>
              <a:t>corrected</a:t>
            </a:r>
            <a:endParaRPr sz="2400" dirty="0">
              <a:latin typeface="Palatino"/>
              <a:cs typeface="Palatin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691CF-4446-48D8-986E-3C54F6258013}"/>
              </a:ext>
            </a:extLst>
          </p:cNvPr>
          <p:cNvSpPr txBox="1"/>
          <p:nvPr/>
        </p:nvSpPr>
        <p:spPr>
          <a:xfrm>
            <a:off x="1230277" y="953160"/>
            <a:ext cx="7223452" cy="55399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</a:rPr>
              <a:t>Imminent Hazard – Don't Risk an OPU!</a:t>
            </a:r>
            <a:endParaRPr lang="en-US" sz="3000" b="1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77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E35596A1-353E-4264-8A46-4525F6EA8C17}"/>
              </a:ext>
            </a:extLst>
          </p:cNvPr>
          <p:cNvSpPr txBox="1">
            <a:spLocks noGrp="1"/>
          </p:cNvSpPr>
          <p:nvPr/>
        </p:nvSpPr>
        <p:spPr>
          <a:xfrm>
            <a:off x="822037" y="1038057"/>
            <a:ext cx="8596352" cy="47833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lang="en-US" spc="90" dirty="0" smtClean="0"/>
              <a:t>Additional Considerations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38F8223-E471-4D29-9F21-FC69C4271F95}"/>
              </a:ext>
            </a:extLst>
          </p:cNvPr>
          <p:cNvSpPr txBox="1"/>
          <p:nvPr/>
        </p:nvSpPr>
        <p:spPr>
          <a:xfrm>
            <a:off x="450352" y="1744525"/>
            <a:ext cx="7677648" cy="4076116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" lvl="1"/>
            <a:r>
              <a:rPr lang="en-US" sz="2400" b="1" spc="90" dirty="0" smtClean="0"/>
              <a:t>COVID-19</a:t>
            </a:r>
            <a:r>
              <a:rPr lang="en-US" sz="2400" b="1" spc="-90" dirty="0" smtClean="0"/>
              <a:t> </a:t>
            </a:r>
            <a:r>
              <a:rPr lang="en-US" sz="2400" b="1" spc="55" dirty="0"/>
              <a:t>Emergency</a:t>
            </a:r>
            <a:r>
              <a:rPr lang="en-US" sz="2400" b="1" spc="-85" dirty="0"/>
              <a:t> </a:t>
            </a:r>
            <a:r>
              <a:rPr lang="en-US" sz="2400" b="1" spc="5" dirty="0"/>
              <a:t>Temporary</a:t>
            </a:r>
            <a:r>
              <a:rPr lang="en-US" sz="2400" b="1" spc="-90" dirty="0"/>
              <a:t> </a:t>
            </a:r>
            <a:r>
              <a:rPr lang="en-US" sz="2400" b="1" spc="15" dirty="0" smtClean="0"/>
              <a:t>Standards</a:t>
            </a:r>
            <a:endParaRPr lang="en-US" sz="2400" b="1" spc="100" dirty="0"/>
          </a:p>
          <a:p>
            <a:pPr marL="356616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Review the latest updates to the COVID-19 Prevention Emergency Temporary Standards at </a:t>
            </a:r>
            <a:r>
              <a:rPr lang="en-US" sz="2400" dirty="0"/>
              <a:t>Cal/OSHA’s </a:t>
            </a:r>
            <a:r>
              <a:rPr lang="en-US" sz="2400" dirty="0" smtClean="0"/>
              <a:t>coronavirus webpage: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www.dir.ca.gov/dosh/coronavirus/</a:t>
            </a:r>
            <a:r>
              <a:rPr lang="en-US" sz="2400" dirty="0" smtClean="0"/>
              <a:t>  </a:t>
            </a:r>
          </a:p>
          <a:p>
            <a:pPr marL="13716" lvl="1"/>
            <a:endParaRPr lang="en-US" sz="2400" dirty="0"/>
          </a:p>
          <a:p>
            <a:pPr marL="13716" lvl="1"/>
            <a:r>
              <a:rPr lang="en-US" sz="2400" b="1" dirty="0"/>
              <a:t>Protection from Wildfire </a:t>
            </a:r>
            <a:r>
              <a:rPr lang="en-US" sz="2400" b="1" dirty="0" smtClean="0"/>
              <a:t>Smoke</a:t>
            </a:r>
          </a:p>
          <a:p>
            <a:pPr marL="356616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Review Cal/OSHA’s webpage </a:t>
            </a:r>
            <a:r>
              <a:rPr lang="en-US" sz="2400" dirty="0"/>
              <a:t>on Worker Safety and Health in Wildfire </a:t>
            </a:r>
            <a:r>
              <a:rPr lang="en-US" sz="2400" dirty="0" smtClean="0"/>
              <a:t>Regions: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www.dir.ca.gov/dosh/worker-health-and-safety-in-wildfire-regions.html</a:t>
            </a:r>
            <a:r>
              <a:rPr lang="en-US" sz="2400" dirty="0"/>
              <a:t> 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1302294-9268-434F-8219-1FCF7685CFBA}"/>
              </a:ext>
            </a:extLst>
          </p:cNvPr>
          <p:cNvSpPr txBox="1"/>
          <p:nvPr/>
        </p:nvSpPr>
        <p:spPr>
          <a:xfrm>
            <a:off x="1313411" y="2304985"/>
            <a:ext cx="8362604" cy="271227"/>
          </a:xfrm>
          <a:prstGeom prst="rect">
            <a:avLst/>
          </a:prstGeom>
        </p:spPr>
        <p:txBody>
          <a:bodyPr vert="horz" wrap="square" lIns="0" tIns="14604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algn="just">
              <a:lnSpc>
                <a:spcPts val="1950"/>
              </a:lnSpc>
              <a:spcBef>
                <a:spcPts val="425"/>
              </a:spcBef>
              <a:tabLst>
                <a:tab pos="269240" algn="l"/>
              </a:tabLst>
            </a:pPr>
            <a:endParaRPr lang="en-US" sz="2000" spc="-20" dirty="0">
              <a:latin typeface="Palatino"/>
              <a:cs typeface="Palatin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5C1AE-ECEF-42D6-9561-CBC8E1B882C3}"/>
              </a:ext>
            </a:extLst>
          </p:cNvPr>
          <p:cNvSpPr txBox="1"/>
          <p:nvPr/>
        </p:nvSpPr>
        <p:spPr>
          <a:xfrm>
            <a:off x="6247501" y="3779388"/>
            <a:ext cx="381216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endParaRPr lang="en-US" sz="2000" dirty="0">
              <a:latin typeface="Palatino"/>
              <a:cs typeface="Arial"/>
            </a:endParaRPr>
          </a:p>
        </p:txBody>
      </p:sp>
      <p:pic>
        <p:nvPicPr>
          <p:cNvPr id="1026" name="Picture 2" descr="Firefighters fighting fires and cleaning up after a fire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18115" y="3779388"/>
            <a:ext cx="3244850" cy="235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115" y="942362"/>
            <a:ext cx="2715799" cy="24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0BF5E3C-353F-4ADB-9247-52C074EF0D5E}"/>
              </a:ext>
            </a:extLst>
          </p:cNvPr>
          <p:cNvSpPr txBox="1">
            <a:spLocks noGrp="1"/>
          </p:cNvSpPr>
          <p:nvPr/>
        </p:nvSpPr>
        <p:spPr>
          <a:xfrm>
            <a:off x="898323" y="1113182"/>
            <a:ext cx="4793615" cy="4870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65" dirty="0"/>
              <a:t>For</a:t>
            </a:r>
            <a:r>
              <a:rPr spc="-35" dirty="0"/>
              <a:t> </a:t>
            </a:r>
            <a:r>
              <a:rPr spc="35" dirty="0"/>
              <a:t>Additional</a:t>
            </a:r>
            <a:r>
              <a:rPr spc="-155" dirty="0"/>
              <a:t> </a:t>
            </a:r>
            <a:r>
              <a:rPr spc="5" dirty="0"/>
              <a:t>Information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FC78CAA-E0BA-43E0-844C-7C44BFA7E9B5}"/>
              </a:ext>
            </a:extLst>
          </p:cNvPr>
          <p:cNvSpPr txBox="1"/>
          <p:nvPr/>
        </p:nvSpPr>
        <p:spPr>
          <a:xfrm>
            <a:off x="898323" y="1814896"/>
            <a:ext cx="6657087" cy="893193"/>
          </a:xfrm>
          <a:prstGeom prst="rect">
            <a:avLst/>
          </a:prstGeom>
        </p:spPr>
        <p:txBody>
          <a:bodyPr vert="horz" wrap="square" lIns="0" tIns="7683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605"/>
              </a:spcBef>
            </a:pPr>
            <a:r>
              <a:rPr sz="2400" dirty="0" smtClean="0"/>
              <a:t>Visit </a:t>
            </a:r>
            <a:r>
              <a:rPr sz="2400" dirty="0"/>
              <a:t>the </a:t>
            </a:r>
            <a:r>
              <a:rPr sz="2400" dirty="0" smtClean="0"/>
              <a:t>Cal/</a:t>
            </a:r>
            <a:r>
              <a:rPr lang="en-US" sz="2400" dirty="0" smtClean="0"/>
              <a:t>OSHA</a:t>
            </a:r>
            <a:r>
              <a:rPr sz="2400" dirty="0" smtClean="0"/>
              <a:t> </a:t>
            </a:r>
            <a:r>
              <a:rPr sz="2400" dirty="0"/>
              <a:t>Heat Illness Webpage:</a:t>
            </a:r>
            <a:endParaRPr lang="en-US" sz="2400" dirty="0"/>
          </a:p>
          <a:p>
            <a:pPr marL="12700">
              <a:spcBef>
                <a:spcPts val="605"/>
              </a:spcBef>
            </a:pPr>
            <a:r>
              <a:rPr sz="2400" u="sng" spc="-5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Palatino"/>
                <a:cs typeface="Palatino"/>
                <a:hlinkClick r:id="rId2"/>
              </a:rPr>
              <a:t>http://www.dir.ca.gov/DOSH/HeatIllnessInfo.html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37BF3307-F0BA-4222-9660-B53CB998D07E}"/>
              </a:ext>
            </a:extLst>
          </p:cNvPr>
          <p:cNvSpPr txBox="1"/>
          <p:nvPr/>
        </p:nvSpPr>
        <p:spPr>
          <a:xfrm>
            <a:off x="898323" y="3133589"/>
            <a:ext cx="4001135" cy="75084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 smtClean="0"/>
              <a:t>Contact </a:t>
            </a:r>
            <a:r>
              <a:rPr sz="2400" dirty="0"/>
              <a:t>us by email: </a:t>
            </a:r>
            <a:r>
              <a:rPr sz="2400" u="heavy" spc="-40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Palatino"/>
                <a:cs typeface="Palatino"/>
                <a:hlinkClick r:id="rId3"/>
              </a:rPr>
              <a:t>heat@dir.ca.gov</a:t>
            </a:r>
            <a:endParaRPr lang="en-US" sz="2400" dirty="0">
              <a:latin typeface="Palatino"/>
              <a:cs typeface="Palatino"/>
            </a:endParaRPr>
          </a:p>
        </p:txBody>
      </p:sp>
      <p:grpSp>
        <p:nvGrpSpPr>
          <p:cNvPr id="7" name="object 8">
            <a:extLst>
              <a:ext uri="{FF2B5EF4-FFF2-40B4-BE49-F238E27FC236}">
                <a16:creationId xmlns:a16="http://schemas.microsoft.com/office/drawing/2014/main" id="{8B0C8429-42A9-4427-AC60-59E76F66ABE2}"/>
              </a:ext>
            </a:extLst>
          </p:cNvPr>
          <p:cNvGrpSpPr/>
          <p:nvPr/>
        </p:nvGrpSpPr>
        <p:grpSpPr>
          <a:xfrm>
            <a:off x="5422795" y="2922758"/>
            <a:ext cx="5676966" cy="3669893"/>
            <a:chOff x="1947647" y="2276818"/>
            <a:chExt cx="5061252" cy="3259911"/>
          </a:xfrm>
        </p:grpSpPr>
        <p:pic>
          <p:nvPicPr>
            <p:cNvPr id="8" name="object 9">
              <a:extLst>
                <a:ext uri="{FF2B5EF4-FFF2-40B4-BE49-F238E27FC236}">
                  <a16:creationId xmlns:a16="http://schemas.microsoft.com/office/drawing/2014/main" id="{98E5E42F-88AC-4909-A03F-DCA046E5113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7647" y="2276818"/>
              <a:ext cx="5061252" cy="3259911"/>
            </a:xfrm>
            <a:prstGeom prst="rect">
              <a:avLst/>
            </a:prstGeom>
          </p:spPr>
        </p:pic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183C9885-972C-4702-877C-4C348244F5F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4248" y="2276855"/>
              <a:ext cx="4992624" cy="3191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84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1480DFD4-151C-44D9-921D-0BCB7F67E47E}"/>
              </a:ext>
            </a:extLst>
          </p:cNvPr>
          <p:cNvSpPr txBox="1">
            <a:spLocks noGrp="1"/>
          </p:cNvSpPr>
          <p:nvPr/>
        </p:nvSpPr>
        <p:spPr>
          <a:xfrm>
            <a:off x="1729194" y="789061"/>
            <a:ext cx="3893185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90" dirty="0"/>
              <a:t>Heat</a:t>
            </a:r>
            <a:r>
              <a:rPr spc="-35" dirty="0"/>
              <a:t> </a:t>
            </a:r>
            <a:r>
              <a:rPr spc="-95" dirty="0"/>
              <a:t>Illness</a:t>
            </a:r>
            <a:r>
              <a:rPr spc="-30" dirty="0"/>
              <a:t> </a:t>
            </a:r>
            <a:r>
              <a:rPr spc="20" dirty="0"/>
              <a:t>Materials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0891D9A-D163-4145-84F8-430A91B51069}"/>
              </a:ext>
            </a:extLst>
          </p:cNvPr>
          <p:cNvSpPr txBox="1"/>
          <p:nvPr/>
        </p:nvSpPr>
        <p:spPr>
          <a:xfrm>
            <a:off x="1729194" y="1352592"/>
            <a:ext cx="7399655" cy="7550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spc="-5" dirty="0">
                <a:latin typeface="Palatino"/>
                <a:cs typeface="Palatino"/>
              </a:rPr>
              <a:t>Multilingual</a:t>
            </a:r>
            <a:r>
              <a:rPr sz="2350" spc="300" dirty="0">
                <a:latin typeface="Palatino"/>
                <a:cs typeface="Palatino"/>
              </a:rPr>
              <a:t> </a:t>
            </a:r>
            <a:r>
              <a:rPr sz="2350" spc="-5" dirty="0">
                <a:latin typeface="Palatino"/>
                <a:cs typeface="Palatino"/>
              </a:rPr>
              <a:t>educational</a:t>
            </a:r>
            <a:r>
              <a:rPr sz="2350" spc="300" dirty="0">
                <a:latin typeface="Palatino"/>
                <a:cs typeface="Palatino"/>
              </a:rPr>
              <a:t> </a:t>
            </a:r>
            <a:r>
              <a:rPr sz="2350" spc="-5" dirty="0">
                <a:latin typeface="Palatino"/>
                <a:cs typeface="Palatino"/>
              </a:rPr>
              <a:t>materials</a:t>
            </a:r>
            <a:r>
              <a:rPr sz="2350" spc="275" dirty="0">
                <a:latin typeface="Palatino"/>
                <a:cs typeface="Palatino"/>
              </a:rPr>
              <a:t> </a:t>
            </a:r>
            <a:r>
              <a:rPr sz="2350" spc="-15" dirty="0">
                <a:latin typeface="Palatino"/>
                <a:cs typeface="Palatino"/>
              </a:rPr>
              <a:t>can</a:t>
            </a:r>
            <a:r>
              <a:rPr sz="2350" spc="110" dirty="0">
                <a:latin typeface="Palatino"/>
                <a:cs typeface="Palatino"/>
              </a:rPr>
              <a:t> </a:t>
            </a:r>
            <a:r>
              <a:rPr sz="2350" spc="5" dirty="0">
                <a:latin typeface="Palatino"/>
                <a:cs typeface="Palatino"/>
              </a:rPr>
              <a:t>be</a:t>
            </a:r>
            <a:r>
              <a:rPr sz="2350" spc="70" dirty="0">
                <a:latin typeface="Palatino"/>
                <a:cs typeface="Palatino"/>
              </a:rPr>
              <a:t> </a:t>
            </a:r>
            <a:r>
              <a:rPr sz="2350" dirty="0">
                <a:latin typeface="Palatino"/>
                <a:cs typeface="Palatino"/>
              </a:rPr>
              <a:t>downloaded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350" spc="10" dirty="0">
                <a:latin typeface="Palatino"/>
                <a:cs typeface="Palatino"/>
              </a:rPr>
              <a:t>free</a:t>
            </a:r>
            <a:r>
              <a:rPr sz="2350" spc="70" dirty="0">
                <a:latin typeface="Palatino"/>
                <a:cs typeface="Palatino"/>
              </a:rPr>
              <a:t> </a:t>
            </a:r>
            <a:r>
              <a:rPr sz="2350" spc="15" dirty="0">
                <a:latin typeface="Palatino"/>
                <a:cs typeface="Palatino"/>
              </a:rPr>
              <a:t>from</a:t>
            </a:r>
            <a:r>
              <a:rPr sz="2350" spc="50" dirty="0">
                <a:latin typeface="Palatino"/>
                <a:cs typeface="Palatino"/>
              </a:rPr>
              <a:t> </a:t>
            </a:r>
            <a:r>
              <a:rPr sz="2350" spc="10" dirty="0">
                <a:latin typeface="Palatino"/>
                <a:cs typeface="Palatino"/>
              </a:rPr>
              <a:t>the</a:t>
            </a:r>
            <a:r>
              <a:rPr sz="2350" spc="80" dirty="0">
                <a:latin typeface="Palatino"/>
                <a:cs typeface="Palatino"/>
              </a:rPr>
              <a:t> </a:t>
            </a:r>
            <a:r>
              <a:rPr sz="2350" u="sng" spc="-2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Palatino"/>
                <a:cs typeface="Palatino"/>
                <a:hlinkClick r:id="rId2"/>
              </a:rPr>
              <a:t>www.99calor.org</a:t>
            </a:r>
            <a:r>
              <a:rPr sz="2350" spc="330" dirty="0">
                <a:solidFill>
                  <a:srgbClr val="9353C3"/>
                </a:solidFill>
                <a:latin typeface="Palatino"/>
                <a:cs typeface="Palatino"/>
              </a:rPr>
              <a:t> </a:t>
            </a:r>
            <a:r>
              <a:rPr sz="2350" spc="-35" dirty="0">
                <a:latin typeface="Palatino"/>
                <a:cs typeface="Palatino"/>
              </a:rPr>
              <a:t>website</a:t>
            </a:r>
            <a:endParaRPr sz="2350" dirty="0">
              <a:latin typeface="Palatino"/>
              <a:cs typeface="Palatino"/>
            </a:endParaRP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5D704EFA-DD87-4BB6-B9A3-AA6528A76EF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4492" y="2184093"/>
            <a:ext cx="5632704" cy="44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595402C-4C22-410A-93E4-B44E9F684594}"/>
              </a:ext>
            </a:extLst>
          </p:cNvPr>
          <p:cNvSpPr txBox="1">
            <a:spLocks noGrp="1"/>
          </p:cNvSpPr>
          <p:nvPr/>
        </p:nvSpPr>
        <p:spPr>
          <a:xfrm>
            <a:off x="1294712" y="828123"/>
            <a:ext cx="5959475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80" dirty="0"/>
              <a:t>Cal/OSHA</a:t>
            </a:r>
            <a:r>
              <a:rPr spc="-80" dirty="0"/>
              <a:t> </a:t>
            </a:r>
            <a:r>
              <a:rPr spc="-10" dirty="0"/>
              <a:t>Consultation</a:t>
            </a:r>
            <a:r>
              <a:rPr spc="-150" dirty="0"/>
              <a:t> </a:t>
            </a:r>
            <a:r>
              <a:rPr spc="-30" dirty="0"/>
              <a:t>Services</a:t>
            </a:r>
          </a:p>
        </p:txBody>
      </p:sp>
      <p:pic>
        <p:nvPicPr>
          <p:cNvPr id="2" name="Picture 2" descr="phone number graphic-01.png">
            <a:extLst>
              <a:ext uri="{FF2B5EF4-FFF2-40B4-BE49-F238E27FC236}">
                <a16:creationId xmlns:a16="http://schemas.microsoft.com/office/drawing/2014/main" id="{4CCBBC4F-598E-4CB6-8FEC-359B9CB27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039" y="1467568"/>
            <a:ext cx="3971424" cy="51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B21071ED-3978-4D93-B353-3716A0149C5A}"/>
              </a:ext>
            </a:extLst>
          </p:cNvPr>
          <p:cNvSpPr txBox="1">
            <a:spLocks noGrp="1"/>
          </p:cNvSpPr>
          <p:nvPr/>
        </p:nvSpPr>
        <p:spPr>
          <a:xfrm>
            <a:off x="1197232" y="1116546"/>
            <a:ext cx="3994785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30" dirty="0"/>
              <a:t>Access</a:t>
            </a:r>
            <a:r>
              <a:rPr spc="-20" dirty="0"/>
              <a:t> </a:t>
            </a:r>
            <a:r>
              <a:rPr spc="15" dirty="0"/>
              <a:t>to</a:t>
            </a:r>
            <a:r>
              <a:rPr spc="-114" dirty="0"/>
              <a:t> </a:t>
            </a:r>
            <a:r>
              <a:rPr spc="35" dirty="0"/>
              <a:t>Water</a:t>
            </a:r>
            <a:r>
              <a:rPr spc="-5" dirty="0"/>
              <a:t> </a:t>
            </a:r>
            <a:r>
              <a:rPr sz="2000" spc="70" dirty="0"/>
              <a:t>(1</a:t>
            </a:r>
            <a:r>
              <a:rPr sz="2000" spc="-40" dirty="0"/>
              <a:t> </a:t>
            </a:r>
            <a:r>
              <a:rPr sz="2000" spc="-20" dirty="0"/>
              <a:t>of</a:t>
            </a:r>
            <a:r>
              <a:rPr sz="2000" spc="-45" dirty="0"/>
              <a:t> </a:t>
            </a:r>
            <a:r>
              <a:rPr sz="2000" spc="65" dirty="0"/>
              <a:t>4)</a:t>
            </a:r>
            <a:endParaRPr sz="2000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425C52DB-73DE-443D-AA42-DC5BD68440DB}"/>
              </a:ext>
            </a:extLst>
          </p:cNvPr>
          <p:cNvSpPr txBox="1"/>
          <p:nvPr/>
        </p:nvSpPr>
        <p:spPr>
          <a:xfrm>
            <a:off x="1197232" y="1797135"/>
            <a:ext cx="5696790" cy="3098925"/>
          </a:xfrm>
          <a:prstGeom prst="rect">
            <a:avLst/>
          </a:prstGeom>
        </p:spPr>
        <p:txBody>
          <a:bodyPr vert="horz" wrap="square" lIns="0" tIns="825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433705" indent="-342900">
              <a:lnSpc>
                <a:spcPct val="102299"/>
              </a:lnSpc>
              <a:spcAft>
                <a:spcPts val="600"/>
              </a:spcAft>
              <a:buFont typeface="Arial"/>
              <a:buChar char="•"/>
              <a:tabLst>
                <a:tab pos="2125345" algn="l"/>
              </a:tabLst>
            </a:pPr>
            <a:r>
              <a:rPr sz="2400" spc="-10" dirty="0">
                <a:latin typeface="Palatino"/>
                <a:cs typeface="Palatino"/>
              </a:rPr>
              <a:t>Potable</a:t>
            </a:r>
            <a:r>
              <a:rPr sz="2400" spc="13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drinking</a:t>
            </a:r>
            <a:r>
              <a:rPr sz="2400" spc="380" dirty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water</a:t>
            </a:r>
            <a:r>
              <a:rPr sz="2400" spc="19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must</a:t>
            </a:r>
            <a:r>
              <a:rPr sz="2400" spc="204" dirty="0">
                <a:latin typeface="Palatino"/>
                <a:cs typeface="Palatino"/>
              </a:rPr>
              <a:t> </a:t>
            </a:r>
            <a:r>
              <a:rPr sz="2400" spc="5" dirty="0" smtClean="0">
                <a:latin typeface="Palatino"/>
                <a:cs typeface="Palatino"/>
              </a:rPr>
              <a:t>be</a:t>
            </a:r>
            <a:r>
              <a:rPr lang="en-US" sz="2400" spc="5" dirty="0" smtClean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made</a:t>
            </a:r>
            <a:r>
              <a:rPr sz="2400" spc="220" dirty="0" smtClean="0">
                <a:latin typeface="Palatino"/>
                <a:cs typeface="Palatino"/>
              </a:rPr>
              <a:t> </a:t>
            </a:r>
            <a:r>
              <a:rPr sz="2400" spc="-35" dirty="0" smtClean="0">
                <a:latin typeface="Palatino"/>
                <a:cs typeface="Palatino"/>
              </a:rPr>
              <a:t>available</a:t>
            </a:r>
            <a:r>
              <a:rPr lang="en-US" sz="2400" spc="-35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at </a:t>
            </a:r>
            <a:r>
              <a:rPr sz="2400" spc="5" dirty="0">
                <a:latin typeface="Palatino"/>
                <a:cs typeface="Palatino"/>
              </a:rPr>
              <a:t>no </a:t>
            </a:r>
            <a:r>
              <a:rPr sz="2400" spc="-20" dirty="0">
                <a:latin typeface="Palatino"/>
                <a:cs typeface="Palatino"/>
              </a:rPr>
              <a:t>cost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to </a:t>
            </a:r>
            <a:r>
              <a:rPr sz="2400" spc="-20" dirty="0">
                <a:latin typeface="Palatino"/>
                <a:cs typeface="Palatino"/>
              </a:rPr>
              <a:t>all </a:t>
            </a:r>
            <a:r>
              <a:rPr sz="2400" spc="-15" dirty="0" smtClean="0">
                <a:latin typeface="Palatino"/>
                <a:cs typeface="Palatino"/>
              </a:rPr>
              <a:t>employees</a:t>
            </a:r>
            <a:endParaRPr lang="en-US" sz="2400" dirty="0">
              <a:latin typeface="Palatino"/>
              <a:cs typeface="Palatino"/>
            </a:endParaRPr>
          </a:p>
          <a:p>
            <a:pPr marL="355600" marR="5080" indent="-342900">
              <a:lnSpc>
                <a:spcPct val="102299"/>
              </a:lnSpc>
              <a:spcAft>
                <a:spcPts val="600"/>
              </a:spcAft>
              <a:buFont typeface="Arial"/>
              <a:buChar char="•"/>
            </a:pPr>
            <a:r>
              <a:rPr sz="2400" spc="-10" dirty="0">
                <a:latin typeface="Palatino"/>
                <a:cs typeface="Palatino"/>
              </a:rPr>
              <a:t>Maintain,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at </a:t>
            </a:r>
            <a:r>
              <a:rPr sz="2400" spc="-20" dirty="0">
                <a:latin typeface="Palatino"/>
                <a:cs typeface="Palatino"/>
              </a:rPr>
              <a:t>all </a:t>
            </a:r>
            <a:r>
              <a:rPr sz="2400" spc="-10" dirty="0">
                <a:latin typeface="Palatino"/>
                <a:cs typeface="Palatino"/>
              </a:rPr>
              <a:t>times,</a:t>
            </a:r>
            <a:r>
              <a:rPr sz="2400" spc="-5" dirty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sufficient</a:t>
            </a:r>
            <a:r>
              <a:rPr lang="en-US" sz="2400" spc="-20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quantities</a:t>
            </a:r>
            <a:r>
              <a:rPr sz="2400" spc="330" dirty="0" smtClean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of</a:t>
            </a:r>
            <a:r>
              <a:rPr sz="2400" spc="-25" dirty="0">
                <a:latin typeface="Palatino"/>
                <a:cs typeface="Palatino"/>
              </a:rPr>
              <a:t> </a:t>
            </a:r>
            <a:r>
              <a:rPr sz="2400" spc="-20" dirty="0">
                <a:latin typeface="Palatino"/>
                <a:cs typeface="Palatino"/>
              </a:rPr>
              <a:t>pure</a:t>
            </a:r>
            <a:r>
              <a:rPr sz="2400" spc="19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and</a:t>
            </a:r>
            <a:r>
              <a:rPr sz="2400" spc="100" dirty="0">
                <a:latin typeface="Palatino"/>
                <a:cs typeface="Palatino"/>
              </a:rPr>
              <a:t> </a:t>
            </a:r>
            <a:r>
              <a:rPr sz="2400" dirty="0">
                <a:latin typeface="Palatino"/>
                <a:cs typeface="Palatino"/>
              </a:rPr>
              <a:t>cool</a:t>
            </a:r>
            <a:r>
              <a:rPr sz="2400" spc="75" dirty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potable</a:t>
            </a:r>
            <a:r>
              <a:rPr lang="en-US" sz="2400" spc="-10" dirty="0" smtClean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drinking</a:t>
            </a:r>
            <a:r>
              <a:rPr sz="2400" spc="-15" dirty="0" smtClean="0">
                <a:latin typeface="Palatino"/>
                <a:cs typeface="Palatino"/>
              </a:rPr>
              <a:t> </a:t>
            </a:r>
            <a:r>
              <a:rPr sz="2400" spc="-30" dirty="0">
                <a:latin typeface="Palatino"/>
                <a:cs typeface="Palatino"/>
              </a:rPr>
              <a:t>water</a:t>
            </a:r>
            <a:r>
              <a:rPr sz="2400" spc="-2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(i.e. enough </a:t>
            </a:r>
            <a:r>
              <a:rPr sz="2400" spc="15" dirty="0" smtClean="0">
                <a:latin typeface="Palatino"/>
                <a:cs typeface="Palatino"/>
              </a:rPr>
              <a:t>to</a:t>
            </a:r>
            <a:r>
              <a:rPr lang="en-US" sz="2400" spc="15" dirty="0" smtClean="0">
                <a:latin typeface="Palatino"/>
                <a:cs typeface="Palatino"/>
              </a:rPr>
              <a:t> </a:t>
            </a:r>
            <a:r>
              <a:rPr sz="2400" spc="-25" dirty="0" smtClean="0">
                <a:latin typeface="Palatino"/>
                <a:cs typeface="Palatino"/>
              </a:rPr>
              <a:t>provide</a:t>
            </a:r>
            <a:r>
              <a:rPr sz="2400" spc="-20" dirty="0" smtClean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at </a:t>
            </a:r>
            <a:r>
              <a:rPr sz="2400" spc="-20" dirty="0">
                <a:latin typeface="Palatino"/>
                <a:cs typeface="Palatino"/>
              </a:rPr>
              <a:t>least</a:t>
            </a:r>
            <a:r>
              <a:rPr sz="2400" spc="-15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one </a:t>
            </a:r>
            <a:r>
              <a:rPr sz="2400" spc="-15" dirty="0">
                <a:latin typeface="Palatino"/>
                <a:cs typeface="Palatino"/>
              </a:rPr>
              <a:t>quart</a:t>
            </a:r>
            <a:r>
              <a:rPr sz="2400" spc="-10" dirty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per</a:t>
            </a:r>
            <a:r>
              <a:rPr lang="en-US" sz="2400" spc="-5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employee</a:t>
            </a:r>
            <a:r>
              <a:rPr sz="2400" spc="-5" dirty="0" smtClean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per hour </a:t>
            </a:r>
            <a:r>
              <a:rPr sz="2400" spc="10" dirty="0">
                <a:latin typeface="Palatino"/>
                <a:cs typeface="Palatino"/>
              </a:rPr>
              <a:t>for the </a:t>
            </a:r>
            <a:r>
              <a:rPr sz="2400" dirty="0" smtClean="0">
                <a:latin typeface="Palatino"/>
                <a:cs typeface="Palatino"/>
              </a:rPr>
              <a:t>entire</a:t>
            </a:r>
            <a:r>
              <a:rPr lang="en-US" sz="2400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shift)</a:t>
            </a:r>
            <a:endParaRPr sz="2400" dirty="0">
              <a:latin typeface="Palatino"/>
              <a:cs typeface="Palatino"/>
            </a:endParaRPr>
          </a:p>
        </p:txBody>
      </p:sp>
      <p:pic>
        <p:nvPicPr>
          <p:cNvPr id="11" name="object 8">
            <a:extLst>
              <a:ext uri="{FF2B5EF4-FFF2-40B4-BE49-F238E27FC236}">
                <a16:creationId xmlns:a16="http://schemas.microsoft.com/office/drawing/2014/main" id="{3F5EA908-CA49-4FBB-AA13-35061564D5F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2162" y="1867425"/>
            <a:ext cx="3835806" cy="31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4079ED63-464E-4DB5-823E-6E118C6108BC}"/>
              </a:ext>
            </a:extLst>
          </p:cNvPr>
          <p:cNvSpPr txBox="1">
            <a:spLocks noGrp="1"/>
          </p:cNvSpPr>
          <p:nvPr/>
        </p:nvSpPr>
        <p:spPr>
          <a:xfrm>
            <a:off x="971986" y="1144786"/>
            <a:ext cx="3994785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30" dirty="0"/>
              <a:t>Access</a:t>
            </a:r>
            <a:r>
              <a:rPr spc="-20" dirty="0"/>
              <a:t> </a:t>
            </a:r>
            <a:r>
              <a:rPr spc="15" dirty="0"/>
              <a:t>to</a:t>
            </a:r>
            <a:r>
              <a:rPr spc="-114" dirty="0"/>
              <a:t> </a:t>
            </a:r>
            <a:r>
              <a:rPr spc="35" dirty="0"/>
              <a:t>Water</a:t>
            </a:r>
            <a:r>
              <a:rPr spc="-5" dirty="0"/>
              <a:t> </a:t>
            </a:r>
            <a:r>
              <a:rPr sz="2000" spc="70" dirty="0"/>
              <a:t>(2</a:t>
            </a:r>
            <a:r>
              <a:rPr sz="2000" spc="-40" dirty="0"/>
              <a:t> </a:t>
            </a:r>
            <a:r>
              <a:rPr sz="2000" spc="-20" dirty="0"/>
              <a:t>of</a:t>
            </a:r>
            <a:r>
              <a:rPr sz="2000" spc="-45" dirty="0"/>
              <a:t> </a:t>
            </a:r>
            <a:r>
              <a:rPr sz="2000" spc="65" dirty="0"/>
              <a:t>4)</a:t>
            </a:r>
            <a:endParaRPr sz="2000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48B9F46-462E-4CE1-BEBF-048CD393A99D}"/>
              </a:ext>
            </a:extLst>
          </p:cNvPr>
          <p:cNvSpPr txBox="1"/>
          <p:nvPr/>
        </p:nvSpPr>
        <p:spPr>
          <a:xfrm>
            <a:off x="6418771" y="2190748"/>
            <a:ext cx="4803391" cy="3265574"/>
          </a:xfrm>
          <a:prstGeom prst="rect">
            <a:avLst/>
          </a:prstGeom>
        </p:spPr>
        <p:txBody>
          <a:bodyPr vert="horz" wrap="square" lIns="0" tIns="825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5080" indent="-342900">
              <a:lnSpc>
                <a:spcPct val="102299"/>
              </a:lnSpc>
              <a:spcBef>
                <a:spcPts val="65"/>
              </a:spcBef>
              <a:buFont typeface="Arial"/>
              <a:buChar char="•"/>
            </a:pPr>
            <a:r>
              <a:rPr sz="2350" spc="-20" dirty="0">
                <a:latin typeface="Palatino"/>
                <a:cs typeface="Palatino"/>
              </a:rPr>
              <a:t>Water</a:t>
            </a:r>
            <a:r>
              <a:rPr sz="2350" spc="40" dirty="0">
                <a:latin typeface="Palatino"/>
                <a:cs typeface="Palatino"/>
              </a:rPr>
              <a:t> </a:t>
            </a:r>
            <a:r>
              <a:rPr sz="2350" spc="-25" dirty="0">
                <a:latin typeface="Palatino"/>
                <a:cs typeface="Palatino"/>
              </a:rPr>
              <a:t>must</a:t>
            </a:r>
            <a:r>
              <a:rPr sz="2350" spc="210" dirty="0">
                <a:latin typeface="Palatino"/>
                <a:cs typeface="Palatino"/>
              </a:rPr>
              <a:t> </a:t>
            </a:r>
            <a:r>
              <a:rPr sz="2350" dirty="0">
                <a:latin typeface="Palatino"/>
                <a:cs typeface="Palatino"/>
              </a:rPr>
              <a:t>be</a:t>
            </a:r>
            <a:r>
              <a:rPr sz="2350" spc="60" dirty="0">
                <a:latin typeface="Palatino"/>
                <a:cs typeface="Palatino"/>
              </a:rPr>
              <a:t> </a:t>
            </a:r>
            <a:r>
              <a:rPr sz="2350" spc="-10" dirty="0">
                <a:latin typeface="Palatino"/>
                <a:cs typeface="Palatino"/>
              </a:rPr>
              <a:t>fit</a:t>
            </a:r>
            <a:r>
              <a:rPr sz="2350" spc="65" dirty="0">
                <a:latin typeface="Palatino"/>
                <a:cs typeface="Palatino"/>
              </a:rPr>
              <a:t> </a:t>
            </a:r>
            <a:r>
              <a:rPr sz="2350" spc="15" dirty="0">
                <a:latin typeface="Palatino"/>
                <a:cs typeface="Palatino"/>
              </a:rPr>
              <a:t>to</a:t>
            </a:r>
            <a:r>
              <a:rPr sz="2350" spc="-25" dirty="0">
                <a:latin typeface="Palatino"/>
                <a:cs typeface="Palatino"/>
              </a:rPr>
              <a:t> </a:t>
            </a:r>
            <a:r>
              <a:rPr sz="2350" spc="-20" dirty="0">
                <a:latin typeface="Palatino"/>
                <a:cs typeface="Palatino"/>
              </a:rPr>
              <a:t>drink.</a:t>
            </a:r>
            <a:r>
              <a:rPr sz="2350" spc="245" dirty="0">
                <a:latin typeface="Palatino"/>
                <a:cs typeface="Palatino"/>
              </a:rPr>
              <a:t> </a:t>
            </a:r>
            <a:r>
              <a:rPr sz="2350" spc="-20" dirty="0" smtClean="0">
                <a:latin typeface="Palatino"/>
                <a:cs typeface="Palatino"/>
              </a:rPr>
              <a:t>Water</a:t>
            </a:r>
            <a:r>
              <a:rPr lang="en-US" sz="2350" spc="-20" dirty="0" smtClean="0">
                <a:latin typeface="Palatino"/>
                <a:cs typeface="Palatino"/>
              </a:rPr>
              <a:t> </a:t>
            </a:r>
            <a:r>
              <a:rPr sz="2350" spc="-5" dirty="0" smtClean="0">
                <a:latin typeface="Palatino"/>
                <a:cs typeface="Palatino"/>
              </a:rPr>
              <a:t>containers</a:t>
            </a:r>
            <a:r>
              <a:rPr sz="2350" dirty="0" smtClean="0">
                <a:latin typeface="Palatino"/>
                <a:cs typeface="Palatino"/>
              </a:rPr>
              <a:t> </a:t>
            </a:r>
            <a:r>
              <a:rPr sz="2350" spc="15" dirty="0">
                <a:latin typeface="Palatino"/>
                <a:cs typeface="Palatino"/>
              </a:rPr>
              <a:t>CAN </a:t>
            </a:r>
            <a:r>
              <a:rPr sz="2350" spc="5" dirty="0">
                <a:latin typeface="Palatino"/>
                <a:cs typeface="Palatino"/>
              </a:rPr>
              <a:t>NOT </a:t>
            </a:r>
            <a:r>
              <a:rPr sz="2350" dirty="0">
                <a:latin typeface="Palatino"/>
                <a:cs typeface="Palatino"/>
              </a:rPr>
              <a:t>be </a:t>
            </a:r>
            <a:r>
              <a:rPr sz="2350" spc="-10" dirty="0" smtClean="0">
                <a:latin typeface="Palatino"/>
                <a:cs typeface="Palatino"/>
              </a:rPr>
              <a:t>refilled</a:t>
            </a:r>
            <a:r>
              <a:rPr lang="en-US" sz="2350" spc="-10" dirty="0" smtClean="0">
                <a:latin typeface="Palatino"/>
                <a:cs typeface="Palatino"/>
              </a:rPr>
              <a:t> </a:t>
            </a:r>
            <a:r>
              <a:rPr sz="2350" spc="10" dirty="0" smtClean="0">
                <a:latin typeface="Palatino"/>
                <a:cs typeface="Palatino"/>
              </a:rPr>
              <a:t>from </a:t>
            </a:r>
            <a:r>
              <a:rPr sz="2350" spc="-5" dirty="0">
                <a:latin typeface="Palatino"/>
                <a:cs typeface="Palatino"/>
              </a:rPr>
              <a:t>non-potable</a:t>
            </a:r>
            <a:r>
              <a:rPr sz="2350" dirty="0">
                <a:latin typeface="Palatino"/>
                <a:cs typeface="Palatino"/>
              </a:rPr>
              <a:t> </a:t>
            </a:r>
            <a:r>
              <a:rPr sz="2350" spc="-30" dirty="0">
                <a:latin typeface="Palatino"/>
                <a:cs typeface="Palatino"/>
              </a:rPr>
              <a:t>water</a:t>
            </a:r>
            <a:r>
              <a:rPr sz="2350" spc="-25" dirty="0">
                <a:latin typeface="Palatino"/>
                <a:cs typeface="Palatino"/>
              </a:rPr>
              <a:t> </a:t>
            </a:r>
            <a:r>
              <a:rPr sz="2350" spc="-15" dirty="0" smtClean="0">
                <a:latin typeface="Palatino"/>
                <a:cs typeface="Palatino"/>
              </a:rPr>
              <a:t>sources</a:t>
            </a:r>
            <a:r>
              <a:rPr lang="en-US" sz="2350" spc="-15" dirty="0" smtClean="0">
                <a:latin typeface="Palatino"/>
                <a:cs typeface="Palatino"/>
              </a:rPr>
              <a:t> </a:t>
            </a:r>
            <a:r>
              <a:rPr sz="2350" dirty="0" smtClean="0">
                <a:latin typeface="Palatino"/>
                <a:cs typeface="Palatino"/>
              </a:rPr>
              <a:t>(</a:t>
            </a:r>
            <a:r>
              <a:rPr sz="2350" dirty="0">
                <a:latin typeface="Palatino"/>
                <a:cs typeface="Palatino"/>
              </a:rPr>
              <a:t>e.g.</a:t>
            </a:r>
            <a:r>
              <a:rPr sz="2350" spc="95" dirty="0">
                <a:latin typeface="Palatino"/>
                <a:cs typeface="Palatino"/>
              </a:rPr>
              <a:t> </a:t>
            </a:r>
            <a:r>
              <a:rPr sz="2350" spc="-10" dirty="0">
                <a:latin typeface="Palatino"/>
                <a:cs typeface="Palatino"/>
              </a:rPr>
              <a:t>irrigation</a:t>
            </a:r>
            <a:r>
              <a:rPr sz="2350" spc="240" dirty="0">
                <a:latin typeface="Palatino"/>
                <a:cs typeface="Palatino"/>
              </a:rPr>
              <a:t> </a:t>
            </a:r>
            <a:r>
              <a:rPr sz="2350" spc="-50" dirty="0">
                <a:latin typeface="Palatino"/>
                <a:cs typeface="Palatino"/>
              </a:rPr>
              <a:t>wells,</a:t>
            </a:r>
            <a:r>
              <a:rPr sz="2350" spc="380" dirty="0">
                <a:latin typeface="Palatino"/>
                <a:cs typeface="Palatino"/>
              </a:rPr>
              <a:t> </a:t>
            </a:r>
            <a:r>
              <a:rPr sz="2350" spc="-20" dirty="0">
                <a:latin typeface="Palatino"/>
                <a:cs typeface="Palatino"/>
              </a:rPr>
              <a:t>sprinkler</a:t>
            </a:r>
            <a:r>
              <a:rPr sz="2350" spc="325" dirty="0">
                <a:latin typeface="Palatino"/>
                <a:cs typeface="Palatino"/>
              </a:rPr>
              <a:t> </a:t>
            </a:r>
            <a:r>
              <a:rPr sz="2350" spc="10" dirty="0" smtClean="0">
                <a:latin typeface="Palatino"/>
                <a:cs typeface="Palatino"/>
              </a:rPr>
              <a:t>or</a:t>
            </a:r>
            <a:r>
              <a:rPr lang="en-US" sz="2350" spc="10" dirty="0" smtClean="0">
                <a:latin typeface="Palatino"/>
                <a:cs typeface="Palatino"/>
              </a:rPr>
              <a:t> </a:t>
            </a:r>
            <a:r>
              <a:rPr sz="2350" spc="-5" dirty="0" smtClean="0">
                <a:latin typeface="Palatino"/>
                <a:cs typeface="Palatino"/>
              </a:rPr>
              <a:t>firefighting</a:t>
            </a:r>
            <a:r>
              <a:rPr sz="2350" spc="305" dirty="0" smtClean="0">
                <a:latin typeface="Palatino"/>
                <a:cs typeface="Palatino"/>
              </a:rPr>
              <a:t> </a:t>
            </a:r>
            <a:r>
              <a:rPr sz="2350" spc="-15" dirty="0">
                <a:latin typeface="Palatino"/>
                <a:cs typeface="Palatino"/>
              </a:rPr>
              <a:t>systems</a:t>
            </a:r>
            <a:r>
              <a:rPr sz="2350" spc="-15" dirty="0" smtClean="0">
                <a:latin typeface="Palatino"/>
                <a:cs typeface="Palatino"/>
              </a:rPr>
              <a:t>)</a:t>
            </a:r>
            <a:endParaRPr lang="en-US" sz="2350" dirty="0">
              <a:latin typeface="Palatino"/>
              <a:cs typeface="Palatin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00" dirty="0">
              <a:latin typeface="Palatino"/>
              <a:cs typeface="Palatino"/>
            </a:endParaRPr>
          </a:p>
          <a:p>
            <a:pPr marL="355600" marR="399415" indent="-342900">
              <a:lnSpc>
                <a:spcPct val="95000"/>
              </a:lnSpc>
              <a:buFont typeface="Arial"/>
              <a:buChar char="•"/>
            </a:pPr>
            <a:r>
              <a:rPr sz="2350" spc="-5" dirty="0">
                <a:latin typeface="Palatino"/>
                <a:cs typeface="Palatino"/>
              </a:rPr>
              <a:t>Care </a:t>
            </a:r>
            <a:r>
              <a:rPr sz="2350" spc="-25" dirty="0">
                <a:latin typeface="Palatino"/>
                <a:cs typeface="Palatino"/>
              </a:rPr>
              <a:t>must </a:t>
            </a:r>
            <a:r>
              <a:rPr sz="2350" dirty="0">
                <a:latin typeface="Palatino"/>
                <a:cs typeface="Palatino"/>
              </a:rPr>
              <a:t>be taken </a:t>
            </a:r>
            <a:r>
              <a:rPr sz="2350" spc="15" dirty="0">
                <a:latin typeface="Palatino"/>
                <a:cs typeface="Palatino"/>
              </a:rPr>
              <a:t>to </a:t>
            </a:r>
            <a:r>
              <a:rPr sz="2350" spc="-15" dirty="0" smtClean="0">
                <a:latin typeface="Palatino"/>
                <a:cs typeface="Palatino"/>
              </a:rPr>
              <a:t>prevent</a:t>
            </a:r>
            <a:r>
              <a:rPr lang="en-US" sz="2350" spc="-15" dirty="0" smtClean="0">
                <a:latin typeface="Palatino"/>
                <a:cs typeface="Palatino"/>
              </a:rPr>
              <a:t> </a:t>
            </a:r>
            <a:r>
              <a:rPr sz="2350" spc="-5" dirty="0" smtClean="0">
                <a:latin typeface="Palatino"/>
                <a:cs typeface="Palatino"/>
              </a:rPr>
              <a:t>contamination </a:t>
            </a:r>
            <a:r>
              <a:rPr lang="en-US" sz="2350" spc="10" dirty="0">
                <a:latin typeface="Palatino"/>
                <a:cs typeface="Palatino"/>
              </a:rPr>
              <a:t>of </a:t>
            </a:r>
            <a:r>
              <a:rPr lang="en-US" sz="2350" spc="5" dirty="0">
                <a:latin typeface="Palatino"/>
                <a:cs typeface="Palatino"/>
              </a:rPr>
              <a:t>the </a:t>
            </a:r>
            <a:r>
              <a:rPr sz="2350" spc="-20" dirty="0" smtClean="0">
                <a:latin typeface="Palatino"/>
                <a:cs typeface="Palatino"/>
              </a:rPr>
              <a:t>drinking</a:t>
            </a:r>
            <a:r>
              <a:rPr lang="en-US" sz="2350" spc="-20" dirty="0" smtClean="0">
                <a:latin typeface="Palatino"/>
                <a:cs typeface="Palatino"/>
              </a:rPr>
              <a:t> </a:t>
            </a:r>
            <a:r>
              <a:rPr sz="2350" spc="-30" dirty="0" smtClean="0">
                <a:latin typeface="Palatino"/>
                <a:cs typeface="Palatino"/>
              </a:rPr>
              <a:t>water</a:t>
            </a:r>
            <a:r>
              <a:rPr sz="2350" spc="180" dirty="0" smtClean="0">
                <a:latin typeface="Palatino"/>
                <a:cs typeface="Palatino"/>
              </a:rPr>
              <a:t> </a:t>
            </a:r>
            <a:r>
              <a:rPr sz="2350" spc="-15" dirty="0">
                <a:latin typeface="Palatino"/>
                <a:cs typeface="Palatino"/>
              </a:rPr>
              <a:t>supplied</a:t>
            </a:r>
            <a:r>
              <a:rPr sz="2350" spc="250" dirty="0">
                <a:latin typeface="Palatino"/>
                <a:cs typeface="Palatino"/>
              </a:rPr>
              <a:t> </a:t>
            </a:r>
            <a:r>
              <a:rPr sz="2350" spc="15" dirty="0">
                <a:latin typeface="Palatino"/>
                <a:cs typeface="Palatino"/>
              </a:rPr>
              <a:t>to</a:t>
            </a:r>
            <a:r>
              <a:rPr sz="2350" spc="40" dirty="0">
                <a:latin typeface="Palatino"/>
                <a:cs typeface="Palatino"/>
              </a:rPr>
              <a:t> </a:t>
            </a:r>
            <a:r>
              <a:rPr sz="2350" spc="-15" dirty="0" smtClean="0">
                <a:latin typeface="Palatino"/>
                <a:cs typeface="Palatino"/>
              </a:rPr>
              <a:t>employees</a:t>
            </a:r>
            <a:endParaRPr sz="2350" dirty="0">
              <a:latin typeface="Palatino"/>
              <a:cs typeface="Palatino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CDDC035-CB8B-445E-942F-321FE95D1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70" y="2067881"/>
            <a:ext cx="5168181" cy="3877219"/>
          </a:xfrm>
          <a:prstGeom prst="rect">
            <a:avLst/>
          </a:prstGeom>
        </p:spPr>
      </p:pic>
      <p:pic>
        <p:nvPicPr>
          <p:cNvPr id="6" name="Graphic 6" descr="Close outline">
            <a:extLst>
              <a:ext uri="{FF2B5EF4-FFF2-40B4-BE49-F238E27FC236}">
                <a16:creationId xmlns:a16="http://schemas.microsoft.com/office/drawing/2014/main" id="{BCF964CF-C8E4-4F5B-BFA6-64F9A892E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9480" y="1538857"/>
            <a:ext cx="4748361" cy="479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935E735B-4430-459E-8AC4-2EE14C6B85B3}"/>
              </a:ext>
            </a:extLst>
          </p:cNvPr>
          <p:cNvSpPr txBox="1">
            <a:spLocks noGrp="1"/>
          </p:cNvSpPr>
          <p:nvPr/>
        </p:nvSpPr>
        <p:spPr>
          <a:xfrm>
            <a:off x="1403308" y="1143702"/>
            <a:ext cx="3994785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30" dirty="0"/>
              <a:t>Access</a:t>
            </a:r>
            <a:r>
              <a:rPr spc="-20" dirty="0"/>
              <a:t> </a:t>
            </a:r>
            <a:r>
              <a:rPr spc="15" dirty="0"/>
              <a:t>to</a:t>
            </a:r>
            <a:r>
              <a:rPr spc="-114" dirty="0"/>
              <a:t> </a:t>
            </a:r>
            <a:r>
              <a:rPr spc="35" dirty="0"/>
              <a:t>Water</a:t>
            </a:r>
            <a:r>
              <a:rPr spc="-5" dirty="0"/>
              <a:t> </a:t>
            </a:r>
            <a:r>
              <a:rPr sz="2000" spc="70" dirty="0"/>
              <a:t>(3</a:t>
            </a:r>
            <a:r>
              <a:rPr sz="2000" spc="-40" dirty="0"/>
              <a:t> </a:t>
            </a:r>
            <a:r>
              <a:rPr sz="2000" spc="-20" dirty="0"/>
              <a:t>of</a:t>
            </a:r>
            <a:r>
              <a:rPr sz="2000" spc="-45" dirty="0"/>
              <a:t> </a:t>
            </a:r>
            <a:r>
              <a:rPr sz="2000" spc="65" dirty="0"/>
              <a:t>4)</a:t>
            </a:r>
            <a:endParaRPr sz="200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87AF427-AE11-408B-BFD3-631E33C88655}"/>
              </a:ext>
            </a:extLst>
          </p:cNvPr>
          <p:cNvSpPr txBox="1"/>
          <p:nvPr/>
        </p:nvSpPr>
        <p:spPr>
          <a:xfrm>
            <a:off x="1403308" y="2036088"/>
            <a:ext cx="4833760" cy="1490408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2299"/>
              </a:lnSpc>
              <a:spcBef>
                <a:spcPts val="60"/>
              </a:spcBef>
            </a:pPr>
            <a:r>
              <a:rPr sz="2400" spc="-5" dirty="0">
                <a:latin typeface="Palatino"/>
                <a:cs typeface="Palatino"/>
              </a:rPr>
              <a:t>Implement</a:t>
            </a:r>
            <a:r>
              <a:rPr sz="2400" spc="265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and</a:t>
            </a:r>
            <a:r>
              <a:rPr sz="2400" spc="30" dirty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maintain</a:t>
            </a:r>
            <a:r>
              <a:rPr lang="en-US" sz="2400" spc="-15" dirty="0" smtClean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effective</a:t>
            </a:r>
            <a:r>
              <a:rPr sz="2400" spc="-10" dirty="0" smtClean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replenishment</a:t>
            </a:r>
            <a:r>
              <a:rPr lang="en-US" sz="2400" spc="-5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procedures</a:t>
            </a:r>
            <a:r>
              <a:rPr sz="2400" spc="-5" dirty="0" smtClean="0">
                <a:latin typeface="Palatino"/>
                <a:cs typeface="Palatino"/>
              </a:rPr>
              <a:t> </a:t>
            </a:r>
            <a:r>
              <a:rPr sz="2400" spc="-15" dirty="0" smtClean="0">
                <a:latin typeface="Palatino"/>
                <a:cs typeface="Palatino"/>
              </a:rPr>
              <a:t>when</a:t>
            </a:r>
            <a:r>
              <a:rPr lang="en-US" sz="2400" spc="-15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beginning</a:t>
            </a:r>
            <a:r>
              <a:rPr sz="2400" spc="-5" dirty="0" smtClean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the </a:t>
            </a:r>
            <a:r>
              <a:rPr sz="2400" spc="-20" dirty="0">
                <a:latin typeface="Palatino"/>
                <a:cs typeface="Palatino"/>
              </a:rPr>
              <a:t>shift </a:t>
            </a:r>
            <a:r>
              <a:rPr sz="2400" spc="-25" dirty="0" smtClean="0">
                <a:latin typeface="Palatino"/>
                <a:cs typeface="Palatino"/>
              </a:rPr>
              <a:t>with</a:t>
            </a:r>
            <a:r>
              <a:rPr lang="en-US" sz="2400" spc="-25" dirty="0" smtClean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smaller</a:t>
            </a:r>
            <a:r>
              <a:rPr sz="2400" spc="254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quantities</a:t>
            </a:r>
            <a:endParaRPr lang="en-US" sz="2400" dirty="0">
              <a:latin typeface="Palatino"/>
              <a:cs typeface="Palatino"/>
            </a:endParaRPr>
          </a:p>
        </p:txBody>
      </p:sp>
      <p:pic>
        <p:nvPicPr>
          <p:cNvPr id="3" name="object 8">
            <a:extLst>
              <a:ext uri="{FF2B5EF4-FFF2-40B4-BE49-F238E27FC236}">
                <a16:creationId xmlns:a16="http://schemas.microsoft.com/office/drawing/2014/main" id="{24A571A4-F658-4BBF-A3A7-620D285B6E5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8833" y="2036088"/>
            <a:ext cx="4587602" cy="31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9A1EA3FF-6017-41CD-B967-F0920B7ACB07}"/>
              </a:ext>
            </a:extLst>
          </p:cNvPr>
          <p:cNvSpPr txBox="1">
            <a:spLocks noGrp="1"/>
          </p:cNvSpPr>
          <p:nvPr/>
        </p:nvSpPr>
        <p:spPr>
          <a:xfrm>
            <a:off x="1403307" y="1047854"/>
            <a:ext cx="3994785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30" dirty="0"/>
              <a:t>Access</a:t>
            </a:r>
            <a:r>
              <a:rPr spc="-20" dirty="0"/>
              <a:t> </a:t>
            </a:r>
            <a:r>
              <a:rPr spc="15" dirty="0"/>
              <a:t>to</a:t>
            </a:r>
            <a:r>
              <a:rPr spc="-114" dirty="0"/>
              <a:t> </a:t>
            </a:r>
            <a:r>
              <a:rPr spc="35" dirty="0"/>
              <a:t>Water</a:t>
            </a:r>
            <a:r>
              <a:rPr spc="-5" dirty="0"/>
              <a:t> </a:t>
            </a:r>
            <a:r>
              <a:rPr sz="2000" spc="70" dirty="0"/>
              <a:t>(4</a:t>
            </a:r>
            <a:r>
              <a:rPr sz="2000" spc="-40" dirty="0"/>
              <a:t> </a:t>
            </a:r>
            <a:r>
              <a:rPr sz="2000" spc="-20" dirty="0"/>
              <a:t>of</a:t>
            </a:r>
            <a:r>
              <a:rPr sz="2000" spc="-45" dirty="0"/>
              <a:t> </a:t>
            </a:r>
            <a:r>
              <a:rPr sz="2000" spc="65" dirty="0"/>
              <a:t>4)</a:t>
            </a:r>
            <a:endParaRPr sz="200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67C4EA32-C051-4529-825A-E21704259067}"/>
              </a:ext>
            </a:extLst>
          </p:cNvPr>
          <p:cNvSpPr txBox="1"/>
          <p:nvPr/>
        </p:nvSpPr>
        <p:spPr>
          <a:xfrm>
            <a:off x="1240193" y="1802050"/>
            <a:ext cx="5831317" cy="3154005"/>
          </a:xfrm>
          <a:prstGeom prst="rect">
            <a:avLst/>
          </a:prstGeom>
        </p:spPr>
        <p:txBody>
          <a:bodyPr vert="horz" wrap="square" lIns="0" tIns="825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269875" indent="-342900">
              <a:lnSpc>
                <a:spcPct val="102299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r>
              <a:rPr sz="2350" spc="-5" dirty="0">
                <a:latin typeface="Palatino"/>
                <a:cs typeface="Palatino"/>
              </a:rPr>
              <a:t>Locate </a:t>
            </a:r>
            <a:r>
              <a:rPr sz="2350" spc="10" dirty="0">
                <a:latin typeface="Palatino"/>
                <a:cs typeface="Palatino"/>
              </a:rPr>
              <a:t>the </a:t>
            </a:r>
            <a:r>
              <a:rPr sz="2350" spc="-30" dirty="0">
                <a:latin typeface="Palatino"/>
                <a:cs typeface="Palatino"/>
              </a:rPr>
              <a:t>water</a:t>
            </a:r>
            <a:r>
              <a:rPr sz="2350" spc="-25" dirty="0">
                <a:latin typeface="Palatino"/>
                <a:cs typeface="Palatino"/>
              </a:rPr>
              <a:t> </a:t>
            </a:r>
            <a:r>
              <a:rPr sz="2350" spc="-5" dirty="0">
                <a:latin typeface="Palatino"/>
                <a:cs typeface="Palatino"/>
              </a:rPr>
              <a:t>containers</a:t>
            </a:r>
            <a:r>
              <a:rPr sz="2350" dirty="0">
                <a:latin typeface="Palatino"/>
                <a:cs typeface="Palatino"/>
              </a:rPr>
              <a:t> </a:t>
            </a:r>
            <a:r>
              <a:rPr sz="2350" spc="-10" dirty="0" smtClean="0">
                <a:latin typeface="Palatino"/>
                <a:cs typeface="Palatino"/>
              </a:rPr>
              <a:t>as</a:t>
            </a:r>
            <a:r>
              <a:rPr lang="en-US" sz="2350" spc="-10" dirty="0" smtClean="0">
                <a:latin typeface="Palatino"/>
                <a:cs typeface="Palatino"/>
              </a:rPr>
              <a:t> </a:t>
            </a:r>
            <a:r>
              <a:rPr sz="2350" spc="-25" dirty="0" smtClean="0">
                <a:latin typeface="Palatino"/>
                <a:cs typeface="Palatino"/>
              </a:rPr>
              <a:t>close</a:t>
            </a:r>
            <a:r>
              <a:rPr sz="2350" spc="-20" dirty="0" smtClean="0">
                <a:latin typeface="Palatino"/>
                <a:cs typeface="Palatino"/>
              </a:rPr>
              <a:t> </a:t>
            </a:r>
            <a:r>
              <a:rPr sz="2350" spc="-10" dirty="0">
                <a:latin typeface="Palatino"/>
                <a:cs typeface="Palatino"/>
              </a:rPr>
              <a:t>as </a:t>
            </a:r>
            <a:r>
              <a:rPr sz="2350" spc="-15" dirty="0">
                <a:latin typeface="Palatino"/>
                <a:cs typeface="Palatino"/>
              </a:rPr>
              <a:t>practicable</a:t>
            </a:r>
            <a:r>
              <a:rPr sz="2350" spc="-10" dirty="0">
                <a:latin typeface="Palatino"/>
                <a:cs typeface="Palatino"/>
              </a:rPr>
              <a:t> </a:t>
            </a:r>
            <a:r>
              <a:rPr sz="2350" spc="-25" dirty="0">
                <a:latin typeface="Palatino"/>
                <a:cs typeface="Palatino"/>
              </a:rPr>
              <a:t>given </a:t>
            </a:r>
            <a:r>
              <a:rPr sz="2350" spc="5" dirty="0">
                <a:latin typeface="Palatino"/>
                <a:cs typeface="Palatino"/>
              </a:rPr>
              <a:t>the</a:t>
            </a:r>
            <a:r>
              <a:rPr lang="en-US" sz="2350" spc="5" dirty="0">
                <a:latin typeface="Palatino"/>
                <a:cs typeface="Palatino"/>
              </a:rPr>
              <a:t> </a:t>
            </a:r>
            <a:r>
              <a:rPr sz="2350" spc="-30" dirty="0" smtClean="0">
                <a:latin typeface="Palatino"/>
                <a:cs typeface="Palatino"/>
              </a:rPr>
              <a:t>working</a:t>
            </a:r>
            <a:r>
              <a:rPr sz="2350" spc="-25" dirty="0" smtClean="0">
                <a:latin typeface="Palatino"/>
                <a:cs typeface="Palatino"/>
              </a:rPr>
              <a:t> </a:t>
            </a:r>
            <a:r>
              <a:rPr sz="2350" spc="-10" dirty="0">
                <a:latin typeface="Palatino"/>
                <a:cs typeface="Palatino"/>
              </a:rPr>
              <a:t>conditions </a:t>
            </a:r>
            <a:r>
              <a:rPr sz="2350" spc="-5" dirty="0">
                <a:latin typeface="Palatino"/>
                <a:cs typeface="Palatino"/>
              </a:rPr>
              <a:t>and </a:t>
            </a:r>
            <a:r>
              <a:rPr sz="2350" spc="-35" dirty="0">
                <a:latin typeface="Palatino"/>
                <a:cs typeface="Palatino"/>
              </a:rPr>
              <a:t>layout</a:t>
            </a:r>
            <a:r>
              <a:rPr sz="2350" spc="-30" dirty="0">
                <a:latin typeface="Palatino"/>
                <a:cs typeface="Palatino"/>
              </a:rPr>
              <a:t> </a:t>
            </a:r>
            <a:r>
              <a:rPr sz="2350" spc="10" dirty="0" smtClean="0">
                <a:latin typeface="Palatino"/>
                <a:cs typeface="Palatino"/>
              </a:rPr>
              <a:t>of</a:t>
            </a:r>
            <a:r>
              <a:rPr lang="en-US" sz="2350" spc="10" dirty="0" smtClean="0">
                <a:latin typeface="Palatino"/>
                <a:cs typeface="Palatino"/>
              </a:rPr>
              <a:t> </a:t>
            </a:r>
            <a:r>
              <a:rPr sz="2350" spc="5" dirty="0" smtClean="0">
                <a:latin typeface="Palatino"/>
                <a:cs typeface="Palatino"/>
              </a:rPr>
              <a:t>the</a:t>
            </a:r>
            <a:r>
              <a:rPr sz="2350" spc="60" dirty="0" smtClean="0">
                <a:latin typeface="Palatino"/>
                <a:cs typeface="Palatino"/>
              </a:rPr>
              <a:t> </a:t>
            </a:r>
            <a:r>
              <a:rPr sz="2350" spc="-25" dirty="0" smtClean="0">
                <a:latin typeface="Palatino"/>
                <a:cs typeface="Palatino"/>
              </a:rPr>
              <a:t>worksite</a:t>
            </a:r>
            <a:endParaRPr lang="en-US" sz="2350" dirty="0">
              <a:latin typeface="Palatino"/>
              <a:cs typeface="Palatino"/>
            </a:endParaRPr>
          </a:p>
          <a:p>
            <a:pPr marL="355600" indent="-342900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sz="2350" spc="15" dirty="0">
                <a:latin typeface="Palatino"/>
                <a:cs typeface="Palatino"/>
              </a:rPr>
              <a:t>Keep</a:t>
            </a:r>
            <a:r>
              <a:rPr sz="2350" spc="-10" dirty="0">
                <a:latin typeface="Palatino"/>
                <a:cs typeface="Palatino"/>
              </a:rPr>
              <a:t> </a:t>
            </a:r>
            <a:r>
              <a:rPr sz="2350" spc="-20" dirty="0">
                <a:latin typeface="Palatino"/>
                <a:cs typeface="Palatino"/>
              </a:rPr>
              <a:t>it</a:t>
            </a:r>
            <a:r>
              <a:rPr sz="2350" spc="65" dirty="0">
                <a:latin typeface="Palatino"/>
                <a:cs typeface="Palatino"/>
              </a:rPr>
              <a:t> </a:t>
            </a:r>
            <a:r>
              <a:rPr sz="2350" spc="-20" dirty="0">
                <a:latin typeface="Palatino"/>
                <a:cs typeface="Palatino"/>
              </a:rPr>
              <a:t>readily</a:t>
            </a:r>
            <a:r>
              <a:rPr sz="2350" spc="310" dirty="0">
                <a:latin typeface="Palatino"/>
                <a:cs typeface="Palatino"/>
              </a:rPr>
              <a:t> </a:t>
            </a:r>
            <a:r>
              <a:rPr sz="2350" spc="-20" dirty="0">
                <a:latin typeface="Palatino"/>
                <a:cs typeface="Palatino"/>
              </a:rPr>
              <a:t>accessible,</a:t>
            </a:r>
            <a:r>
              <a:rPr sz="2350" spc="390" dirty="0">
                <a:latin typeface="Palatino"/>
                <a:cs typeface="Palatino"/>
              </a:rPr>
              <a:t> </a:t>
            </a:r>
            <a:r>
              <a:rPr sz="2350" b="1" spc="-20" dirty="0">
                <a:latin typeface="Palatino"/>
                <a:cs typeface="Palatino"/>
              </a:rPr>
              <a:t>move</a:t>
            </a:r>
            <a:r>
              <a:rPr sz="2350" b="1" spc="135" dirty="0">
                <a:latin typeface="Palatino"/>
                <a:cs typeface="Palatino"/>
              </a:rPr>
              <a:t> </a:t>
            </a:r>
            <a:r>
              <a:rPr lang="en-US" sz="2350" b="1" spc="-20" dirty="0">
                <a:latin typeface="Palatino"/>
                <a:cs typeface="Palatino"/>
              </a:rPr>
              <a:t>it </a:t>
            </a:r>
            <a:r>
              <a:rPr lang="en-US" sz="2350" b="1" spc="-25" dirty="0">
                <a:latin typeface="Palatino"/>
                <a:cs typeface="Palatino"/>
              </a:rPr>
              <a:t>with</a:t>
            </a:r>
            <a:r>
              <a:rPr sz="2350" b="1" spc="155" dirty="0">
                <a:latin typeface="Palatino"/>
                <a:cs typeface="Palatino"/>
              </a:rPr>
              <a:t> </a:t>
            </a:r>
            <a:r>
              <a:rPr sz="2350" b="1" spc="10" dirty="0">
                <a:latin typeface="Palatino"/>
                <a:cs typeface="Palatino"/>
              </a:rPr>
              <a:t>the</a:t>
            </a:r>
            <a:r>
              <a:rPr sz="2350" b="1" spc="40" dirty="0">
                <a:latin typeface="Palatino"/>
                <a:cs typeface="Palatino"/>
              </a:rPr>
              <a:t> </a:t>
            </a:r>
            <a:r>
              <a:rPr sz="2350" b="1" spc="-15" dirty="0" smtClean="0">
                <a:latin typeface="Palatino"/>
                <a:cs typeface="Palatino"/>
              </a:rPr>
              <a:t>employees</a:t>
            </a:r>
            <a:endParaRPr sz="2350" b="1" dirty="0">
              <a:latin typeface="Palatino"/>
              <a:cs typeface="Palatino"/>
            </a:endParaRPr>
          </a:p>
          <a:p>
            <a:pPr marL="355600" indent="-342900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sz="2350" spc="-10" dirty="0" smtClean="0">
                <a:latin typeface="Palatino"/>
                <a:cs typeface="Palatino"/>
              </a:rPr>
              <a:t>Encourage</a:t>
            </a:r>
            <a:r>
              <a:rPr lang="en-US" sz="2350" spc="340" dirty="0">
                <a:latin typeface="Palatino"/>
                <a:cs typeface="Palatino"/>
              </a:rPr>
              <a:t> </a:t>
            </a:r>
            <a:r>
              <a:rPr sz="2350" spc="10" dirty="0" smtClean="0">
                <a:latin typeface="Palatino"/>
                <a:cs typeface="Palatino"/>
              </a:rPr>
              <a:t>the</a:t>
            </a:r>
            <a:r>
              <a:rPr sz="2350" spc="-10" dirty="0" smtClean="0">
                <a:latin typeface="Palatino"/>
                <a:cs typeface="Palatino"/>
              </a:rPr>
              <a:t> </a:t>
            </a:r>
            <a:r>
              <a:rPr sz="2350" spc="-5" dirty="0">
                <a:latin typeface="Palatino"/>
                <a:cs typeface="Palatino"/>
              </a:rPr>
              <a:t>frequent</a:t>
            </a:r>
            <a:r>
              <a:rPr sz="2350" spc="204" dirty="0">
                <a:latin typeface="Palatino"/>
                <a:cs typeface="Palatino"/>
              </a:rPr>
              <a:t> </a:t>
            </a:r>
            <a:r>
              <a:rPr sz="2350" spc="-20" dirty="0">
                <a:latin typeface="Palatino"/>
                <a:cs typeface="Palatino"/>
              </a:rPr>
              <a:t>drinking</a:t>
            </a:r>
            <a:r>
              <a:rPr sz="2350" spc="375" dirty="0">
                <a:latin typeface="Palatino"/>
                <a:cs typeface="Palatino"/>
              </a:rPr>
              <a:t> </a:t>
            </a:r>
            <a:r>
              <a:rPr lang="en-US" sz="2350" spc="10" dirty="0">
                <a:latin typeface="Palatino"/>
                <a:cs typeface="Palatino"/>
              </a:rPr>
              <a:t>of </a:t>
            </a:r>
            <a:r>
              <a:rPr lang="en-US" sz="2350" spc="-50" dirty="0" smtClean="0">
                <a:latin typeface="Palatino"/>
                <a:cs typeface="Palatino"/>
              </a:rPr>
              <a:t>water</a:t>
            </a:r>
            <a:endParaRPr sz="2350" dirty="0">
              <a:latin typeface="Palatino"/>
              <a:cs typeface="Palatino"/>
            </a:endParaRPr>
          </a:p>
          <a:p>
            <a:pPr marL="355600" indent="-342900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sz="2350" dirty="0">
                <a:latin typeface="Palatino"/>
                <a:cs typeface="Palatino"/>
              </a:rPr>
              <a:t>Remind</a:t>
            </a:r>
            <a:r>
              <a:rPr sz="2350" spc="190" dirty="0">
                <a:latin typeface="Palatino"/>
                <a:cs typeface="Palatino"/>
              </a:rPr>
              <a:t> </a:t>
            </a:r>
            <a:r>
              <a:rPr sz="2350" spc="-10" dirty="0">
                <a:latin typeface="Palatino"/>
                <a:cs typeface="Palatino"/>
              </a:rPr>
              <a:t>employees</a:t>
            </a:r>
            <a:r>
              <a:rPr sz="2350" spc="190" dirty="0">
                <a:latin typeface="Palatino"/>
                <a:cs typeface="Palatino"/>
              </a:rPr>
              <a:t> </a:t>
            </a:r>
            <a:r>
              <a:rPr sz="2350" spc="15" dirty="0">
                <a:latin typeface="Palatino"/>
                <a:cs typeface="Palatino"/>
              </a:rPr>
              <a:t>to</a:t>
            </a:r>
            <a:r>
              <a:rPr sz="2350" spc="80" dirty="0">
                <a:latin typeface="Palatino"/>
                <a:cs typeface="Palatino"/>
              </a:rPr>
              <a:t> </a:t>
            </a:r>
            <a:r>
              <a:rPr sz="2350" b="1" spc="5" dirty="0">
                <a:latin typeface="Palatino"/>
                <a:cs typeface="Palatino"/>
              </a:rPr>
              <a:t>not</a:t>
            </a:r>
            <a:r>
              <a:rPr sz="2350" b="1" spc="65" dirty="0">
                <a:latin typeface="Palatino"/>
                <a:cs typeface="Palatino"/>
              </a:rPr>
              <a:t> </a:t>
            </a:r>
            <a:r>
              <a:rPr lang="en-US" sz="2350" b="1" spc="65" dirty="0" smtClean="0">
                <a:latin typeface="Palatino"/>
                <a:cs typeface="Palatino"/>
              </a:rPr>
              <a:t>wait </a:t>
            </a:r>
            <a:r>
              <a:rPr lang="en-US" sz="2350" spc="65" dirty="0" smtClean="0">
                <a:latin typeface="Palatino"/>
                <a:cs typeface="Palatino"/>
              </a:rPr>
              <a:t>to hydrate </a:t>
            </a:r>
            <a:r>
              <a:rPr lang="en-US" sz="2350" b="1" spc="-15" dirty="0" smtClean="0">
                <a:latin typeface="Palatino"/>
                <a:cs typeface="Palatino"/>
              </a:rPr>
              <a:t>until</a:t>
            </a:r>
            <a:r>
              <a:rPr lang="en-US" sz="2350" b="1" spc="-15" dirty="0">
                <a:latin typeface="Palatino"/>
                <a:cs typeface="Palatino"/>
              </a:rPr>
              <a:t> </a:t>
            </a:r>
            <a:r>
              <a:rPr lang="en-US" sz="2350" b="1" spc="10" dirty="0">
                <a:latin typeface="Palatino"/>
                <a:cs typeface="Palatino"/>
              </a:rPr>
              <a:t>they</a:t>
            </a:r>
            <a:r>
              <a:rPr sz="2350" b="1" spc="5" dirty="0">
                <a:latin typeface="Palatino"/>
                <a:cs typeface="Palatino"/>
              </a:rPr>
              <a:t> </a:t>
            </a:r>
            <a:r>
              <a:rPr sz="2350" b="1" spc="-5" dirty="0">
                <a:latin typeface="Palatino"/>
                <a:cs typeface="Palatino"/>
              </a:rPr>
              <a:t>are</a:t>
            </a:r>
            <a:r>
              <a:rPr sz="2350" b="1" spc="45" dirty="0">
                <a:latin typeface="Palatino"/>
                <a:cs typeface="Palatino"/>
              </a:rPr>
              <a:t> </a:t>
            </a:r>
            <a:r>
              <a:rPr sz="2350" b="1" spc="-10" dirty="0" smtClean="0">
                <a:latin typeface="Palatino"/>
                <a:cs typeface="Palatino"/>
              </a:rPr>
              <a:t>thirsty</a:t>
            </a:r>
            <a:endParaRPr sz="2350" b="1" dirty="0">
              <a:latin typeface="Palatino"/>
              <a:cs typeface="Palatino"/>
            </a:endParaRPr>
          </a:p>
        </p:txBody>
      </p:sp>
      <p:pic>
        <p:nvPicPr>
          <p:cNvPr id="7" name="object 9">
            <a:extLst>
              <a:ext uri="{FF2B5EF4-FFF2-40B4-BE49-F238E27FC236}">
                <a16:creationId xmlns:a16="http://schemas.microsoft.com/office/drawing/2014/main" id="{7B54B10B-4CBD-41B0-9F7C-5C518BC2D17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647" y="1531895"/>
            <a:ext cx="3270998" cy="44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F3412F05-CD01-42BB-B55C-5E9A21C6845A}"/>
              </a:ext>
            </a:extLst>
          </p:cNvPr>
          <p:cNvSpPr txBox="1">
            <a:spLocks noGrp="1"/>
          </p:cNvSpPr>
          <p:nvPr/>
        </p:nvSpPr>
        <p:spPr>
          <a:xfrm>
            <a:off x="1499720" y="1060257"/>
            <a:ext cx="7985125" cy="952184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0" dirty="0"/>
              <a:t>Shade</a:t>
            </a:r>
            <a:r>
              <a:rPr spc="-65" dirty="0"/>
              <a:t> </a:t>
            </a:r>
            <a:r>
              <a:rPr spc="-70" dirty="0"/>
              <a:t>Up: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dirty="0"/>
              <a:t>When the temperature </a:t>
            </a:r>
            <a:r>
              <a:rPr sz="2800" dirty="0" smtClean="0"/>
              <a:t>exceeds</a:t>
            </a:r>
            <a:r>
              <a:rPr lang="en-US" sz="2800" dirty="0"/>
              <a:t> </a:t>
            </a:r>
            <a:r>
              <a:rPr sz="2800" dirty="0" smtClean="0"/>
              <a:t>80</a:t>
            </a:r>
            <a:r>
              <a:rPr sz="2800" dirty="0"/>
              <a:t>° F </a:t>
            </a:r>
            <a:r>
              <a:rPr sz="2350" spc="150" dirty="0"/>
              <a:t>(</a:t>
            </a:r>
            <a:r>
              <a:rPr sz="2350" spc="25" dirty="0"/>
              <a:t>1</a:t>
            </a:r>
            <a:r>
              <a:rPr sz="2350" spc="-40" dirty="0"/>
              <a:t> </a:t>
            </a:r>
            <a:r>
              <a:rPr sz="2350" spc="75" dirty="0"/>
              <a:t>o</a:t>
            </a:r>
            <a:r>
              <a:rPr sz="2350" spc="-120" dirty="0"/>
              <a:t>f</a:t>
            </a:r>
            <a:r>
              <a:rPr sz="2350" spc="50" dirty="0"/>
              <a:t> </a:t>
            </a:r>
            <a:r>
              <a:rPr sz="2350" spc="-15" dirty="0"/>
              <a:t>2</a:t>
            </a:r>
            <a:r>
              <a:rPr sz="2350" spc="120" dirty="0"/>
              <a:t>)</a:t>
            </a:r>
            <a:endParaRPr sz="2350" dirty="0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0E6BF788-318E-4BC4-BCAE-EE9BA7E3EF11}"/>
              </a:ext>
            </a:extLst>
          </p:cNvPr>
          <p:cNvSpPr txBox="1"/>
          <p:nvPr/>
        </p:nvSpPr>
        <p:spPr>
          <a:xfrm>
            <a:off x="1499719" y="2354033"/>
            <a:ext cx="5228047" cy="2320764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59055" indent="-342900">
              <a:lnSpc>
                <a:spcPct val="1022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2400" spc="-15" dirty="0">
                <a:latin typeface="Palatino"/>
                <a:cs typeface="Palatino"/>
              </a:rPr>
              <a:t>Have</a:t>
            </a:r>
            <a:r>
              <a:rPr sz="2400" spc="130" dirty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and</a:t>
            </a:r>
            <a:r>
              <a:rPr sz="2400" spc="105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maintain</a:t>
            </a:r>
            <a:r>
              <a:rPr sz="2400" spc="250" dirty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one</a:t>
            </a:r>
            <a:r>
              <a:rPr sz="2400" spc="55" dirty="0">
                <a:latin typeface="Palatino"/>
                <a:cs typeface="Palatino"/>
              </a:rPr>
              <a:t> </a:t>
            </a:r>
            <a:r>
              <a:rPr sz="2400" spc="10" dirty="0" smtClean="0">
                <a:latin typeface="Palatino"/>
                <a:cs typeface="Palatino"/>
              </a:rPr>
              <a:t>or</a:t>
            </a:r>
            <a:r>
              <a:rPr lang="en-US" sz="2400" spc="10" dirty="0" smtClean="0">
                <a:latin typeface="Palatino"/>
                <a:cs typeface="Palatino"/>
              </a:rPr>
              <a:t> </a:t>
            </a:r>
            <a:r>
              <a:rPr sz="2400" spc="10" dirty="0" smtClean="0">
                <a:latin typeface="Palatino"/>
                <a:cs typeface="Palatino"/>
              </a:rPr>
              <a:t>more</a:t>
            </a:r>
            <a:r>
              <a:rPr sz="2400" spc="55" dirty="0" smtClean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areas</a:t>
            </a:r>
            <a:r>
              <a:rPr sz="2400" spc="125" dirty="0">
                <a:latin typeface="Palatino"/>
                <a:cs typeface="Palatino"/>
              </a:rPr>
              <a:t> </a:t>
            </a:r>
            <a:r>
              <a:rPr sz="2400" spc="10" dirty="0">
                <a:latin typeface="Palatino"/>
                <a:cs typeface="Palatino"/>
              </a:rPr>
              <a:t>of</a:t>
            </a:r>
            <a:r>
              <a:rPr sz="2400" spc="50" dirty="0">
                <a:latin typeface="Palatino"/>
                <a:cs typeface="Palatino"/>
              </a:rPr>
              <a:t> </a:t>
            </a:r>
            <a:r>
              <a:rPr sz="2400" spc="-35" dirty="0">
                <a:latin typeface="Palatino"/>
                <a:cs typeface="Palatino"/>
              </a:rPr>
              <a:t>shade</a:t>
            </a:r>
            <a:r>
              <a:rPr sz="2400" spc="27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at</a:t>
            </a:r>
            <a:r>
              <a:rPr sz="2400" spc="65" dirty="0">
                <a:latin typeface="Palatino"/>
                <a:cs typeface="Palatino"/>
              </a:rPr>
              <a:t> </a:t>
            </a:r>
            <a:r>
              <a:rPr sz="2400" spc="-20" dirty="0" smtClean="0">
                <a:latin typeface="Palatino"/>
                <a:cs typeface="Palatino"/>
              </a:rPr>
              <a:t>all</a:t>
            </a:r>
            <a:r>
              <a:rPr lang="en-US" sz="2400" spc="-20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times</a:t>
            </a:r>
            <a:r>
              <a:rPr sz="2400" spc="-10" dirty="0">
                <a:latin typeface="Palatino"/>
                <a:cs typeface="Palatino"/>
              </a:rPr>
              <a:t>,</a:t>
            </a:r>
            <a:r>
              <a:rPr sz="2400" spc="160" dirty="0">
                <a:latin typeface="Palatino"/>
                <a:cs typeface="Palatino"/>
              </a:rPr>
              <a:t> </a:t>
            </a:r>
            <a:r>
              <a:rPr sz="2400" spc="-15" dirty="0">
                <a:latin typeface="Palatino"/>
                <a:cs typeface="Palatino"/>
              </a:rPr>
              <a:t>when</a:t>
            </a:r>
            <a:r>
              <a:rPr sz="2400" spc="170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employees</a:t>
            </a:r>
            <a:r>
              <a:rPr sz="2400" spc="254" dirty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are</a:t>
            </a:r>
            <a:r>
              <a:rPr lang="en-US" sz="2400" spc="-5" dirty="0" smtClean="0">
                <a:latin typeface="Palatino"/>
                <a:cs typeface="Palatino"/>
              </a:rPr>
              <a:t> </a:t>
            </a:r>
            <a:r>
              <a:rPr sz="2400" spc="-5" dirty="0" smtClean="0">
                <a:latin typeface="Palatino"/>
                <a:cs typeface="Palatino"/>
              </a:rPr>
              <a:t>present</a:t>
            </a:r>
            <a:endParaRPr lang="en-US" sz="2400" dirty="0">
              <a:latin typeface="Palatino"/>
              <a:cs typeface="Palatino"/>
            </a:endParaRPr>
          </a:p>
          <a:p>
            <a:pPr marL="355600" marR="5080" indent="-342900">
              <a:lnSpc>
                <a:spcPct val="1022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2400" spc="-5" dirty="0" smtClean="0">
                <a:latin typeface="Palatino"/>
                <a:cs typeface="Palatino"/>
              </a:rPr>
              <a:t>Locate</a:t>
            </a:r>
            <a:r>
              <a:rPr sz="2400" spc="135" dirty="0" smtClean="0">
                <a:latin typeface="Palatino"/>
                <a:cs typeface="Palatino"/>
              </a:rPr>
              <a:t> </a:t>
            </a:r>
            <a:r>
              <a:rPr sz="2400" spc="5" dirty="0">
                <a:latin typeface="Palatino"/>
                <a:cs typeface="Palatino"/>
              </a:rPr>
              <a:t>the</a:t>
            </a:r>
            <a:r>
              <a:rPr sz="2400" spc="60" dirty="0">
                <a:latin typeface="Palatino"/>
                <a:cs typeface="Palatino"/>
              </a:rPr>
              <a:t> </a:t>
            </a:r>
            <a:r>
              <a:rPr sz="2400" spc="-35" dirty="0">
                <a:latin typeface="Palatino"/>
                <a:cs typeface="Palatino"/>
              </a:rPr>
              <a:t>shade</a:t>
            </a:r>
            <a:r>
              <a:rPr sz="2400" spc="275" dirty="0">
                <a:latin typeface="Palatino"/>
                <a:cs typeface="Palatino"/>
              </a:rPr>
              <a:t> </a:t>
            </a:r>
            <a:r>
              <a:rPr sz="2400" spc="-10" dirty="0">
                <a:latin typeface="Palatino"/>
                <a:cs typeface="Palatino"/>
              </a:rPr>
              <a:t>as</a:t>
            </a:r>
            <a:r>
              <a:rPr sz="2400" spc="50" dirty="0">
                <a:latin typeface="Palatino"/>
                <a:cs typeface="Palatino"/>
              </a:rPr>
              <a:t> </a:t>
            </a:r>
            <a:r>
              <a:rPr sz="2400" spc="-25" dirty="0">
                <a:latin typeface="Palatino"/>
                <a:cs typeface="Palatino"/>
              </a:rPr>
              <a:t>close</a:t>
            </a:r>
            <a:r>
              <a:rPr sz="2400" spc="204" dirty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as</a:t>
            </a:r>
            <a:r>
              <a:rPr lang="en-US" sz="2400" spc="-10" dirty="0" smtClean="0">
                <a:latin typeface="Palatino"/>
                <a:cs typeface="Palatino"/>
              </a:rPr>
              <a:t> </a:t>
            </a:r>
            <a:r>
              <a:rPr sz="2400" spc="-25" dirty="0" smtClean="0">
                <a:latin typeface="Palatino"/>
                <a:cs typeface="Palatino"/>
              </a:rPr>
              <a:t>practical</a:t>
            </a:r>
            <a:r>
              <a:rPr sz="2400" spc="-20" dirty="0" smtClean="0">
                <a:latin typeface="Palatino"/>
                <a:cs typeface="Palatino"/>
              </a:rPr>
              <a:t> </a:t>
            </a:r>
            <a:r>
              <a:rPr sz="2400" spc="15" dirty="0">
                <a:latin typeface="Palatino"/>
                <a:cs typeface="Palatino"/>
              </a:rPr>
              <a:t>to </a:t>
            </a:r>
            <a:r>
              <a:rPr sz="2400" spc="5" dirty="0">
                <a:latin typeface="Palatino"/>
                <a:cs typeface="Palatino"/>
              </a:rPr>
              <a:t>the </a:t>
            </a:r>
            <a:r>
              <a:rPr sz="2400" dirty="0">
                <a:latin typeface="Palatino"/>
                <a:cs typeface="Palatino"/>
              </a:rPr>
              <a:t>area </a:t>
            </a:r>
            <a:r>
              <a:rPr sz="2400" spc="-10" dirty="0" smtClean="0">
                <a:latin typeface="Palatino"/>
                <a:cs typeface="Palatino"/>
              </a:rPr>
              <a:t>where</a:t>
            </a:r>
            <a:r>
              <a:rPr lang="en-US" sz="2400" spc="-10" dirty="0" smtClean="0">
                <a:latin typeface="Palatino"/>
                <a:cs typeface="Palatino"/>
              </a:rPr>
              <a:t> </a:t>
            </a:r>
            <a:r>
              <a:rPr sz="2400" spc="-10" dirty="0" smtClean="0">
                <a:latin typeface="Palatino"/>
                <a:cs typeface="Palatino"/>
              </a:rPr>
              <a:t>employees</a:t>
            </a:r>
            <a:r>
              <a:rPr sz="2400" spc="265" dirty="0" smtClean="0">
                <a:latin typeface="Palatino"/>
                <a:cs typeface="Palatino"/>
              </a:rPr>
              <a:t> </a:t>
            </a:r>
            <a:r>
              <a:rPr sz="2400" spc="-5" dirty="0">
                <a:latin typeface="Palatino"/>
                <a:cs typeface="Palatino"/>
              </a:rPr>
              <a:t>are</a:t>
            </a:r>
            <a:r>
              <a:rPr sz="2400" spc="55" dirty="0">
                <a:latin typeface="Palatino"/>
                <a:cs typeface="Palatino"/>
              </a:rPr>
              <a:t> </a:t>
            </a:r>
            <a:r>
              <a:rPr sz="2400" spc="-30" dirty="0" smtClean="0">
                <a:latin typeface="Palatino"/>
                <a:cs typeface="Palatino"/>
              </a:rPr>
              <a:t>working</a:t>
            </a:r>
            <a:endParaRPr sz="2400" dirty="0">
              <a:latin typeface="Palatino"/>
              <a:cs typeface="Palatino"/>
            </a:endParaRPr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02BDF14C-144E-4D28-A230-808B0D1AFC2E}"/>
              </a:ext>
            </a:extLst>
          </p:cNvPr>
          <p:cNvPicPr/>
          <p:nvPr/>
        </p:nvPicPr>
        <p:blipFill rotWithShape="1">
          <a:blip r:embed="rId2" cstate="print"/>
          <a:srcRect l="2011" t="482"/>
          <a:stretch/>
        </p:blipFill>
        <p:spPr>
          <a:xfrm>
            <a:off x="6727766" y="2354033"/>
            <a:ext cx="4612491" cy="29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FDD3BD8A-ED42-4608-BC37-1498790363E2}"/>
              </a:ext>
            </a:extLst>
          </p:cNvPr>
          <p:cNvSpPr txBox="1">
            <a:spLocks noGrp="1"/>
          </p:cNvSpPr>
          <p:nvPr/>
        </p:nvSpPr>
        <p:spPr>
          <a:xfrm>
            <a:off x="1154100" y="971175"/>
            <a:ext cx="7882255" cy="908582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>
            <a:lvl1pPr>
              <a:defRPr sz="3000" b="1" i="0">
                <a:solidFill>
                  <a:srgbClr val="2328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0" dirty="0"/>
              <a:t>Shade</a:t>
            </a:r>
            <a:r>
              <a:rPr spc="-65" dirty="0"/>
              <a:t> </a:t>
            </a:r>
            <a:r>
              <a:rPr spc="-70" dirty="0"/>
              <a:t>Up:</a:t>
            </a:r>
          </a:p>
          <a:p>
            <a:pPr marL="12700">
              <a:spcBef>
                <a:spcPts val="5"/>
              </a:spcBef>
            </a:pPr>
            <a:r>
              <a:rPr sz="2800" dirty="0"/>
              <a:t>When the temperature exceeds 80°</a:t>
            </a:r>
            <a:r>
              <a:rPr lang="en-US" sz="2800" dirty="0"/>
              <a:t> </a:t>
            </a:r>
            <a:r>
              <a:rPr sz="2800" dirty="0"/>
              <a:t>F </a:t>
            </a:r>
            <a:r>
              <a:rPr sz="2350" spc="145" dirty="0"/>
              <a:t>(</a:t>
            </a:r>
            <a:r>
              <a:rPr sz="2350" spc="25" dirty="0"/>
              <a:t>2 </a:t>
            </a:r>
            <a:r>
              <a:rPr sz="2350" spc="75" dirty="0"/>
              <a:t>o</a:t>
            </a:r>
            <a:r>
              <a:rPr sz="2350" spc="-120" dirty="0"/>
              <a:t>f</a:t>
            </a:r>
            <a:r>
              <a:rPr sz="2350" spc="45" dirty="0"/>
              <a:t> </a:t>
            </a:r>
            <a:r>
              <a:rPr sz="2350" spc="-15" dirty="0"/>
              <a:t>2</a:t>
            </a:r>
            <a:r>
              <a:rPr sz="2350" spc="120" dirty="0"/>
              <a:t>)</a:t>
            </a:r>
            <a:endParaRPr sz="2350"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0D33F74-8B05-4241-924D-921FBFFC5651}"/>
              </a:ext>
            </a:extLst>
          </p:cNvPr>
          <p:cNvSpPr txBox="1"/>
          <p:nvPr/>
        </p:nvSpPr>
        <p:spPr>
          <a:xfrm>
            <a:off x="1242167" y="2106301"/>
            <a:ext cx="4942827" cy="3838423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203835" indent="-342900">
              <a:lnSpc>
                <a:spcPct val="102299"/>
              </a:lnSpc>
              <a:spcBef>
                <a:spcPts val="60"/>
              </a:spcBef>
              <a:buFont typeface="Arial"/>
              <a:buChar char="•"/>
            </a:pPr>
            <a:r>
              <a:rPr sz="2350" spc="-15" dirty="0">
                <a:latin typeface="Palatino"/>
                <a:cs typeface="Palatino"/>
              </a:rPr>
              <a:t>Provide</a:t>
            </a:r>
            <a:r>
              <a:rPr sz="2350" spc="-10" dirty="0">
                <a:latin typeface="Palatino"/>
                <a:cs typeface="Palatino"/>
              </a:rPr>
              <a:t> </a:t>
            </a:r>
            <a:r>
              <a:rPr sz="2350" spc="-5" dirty="0">
                <a:latin typeface="Palatino"/>
                <a:cs typeface="Palatino"/>
              </a:rPr>
              <a:t>enough </a:t>
            </a:r>
            <a:r>
              <a:rPr sz="2350" spc="-35" dirty="0">
                <a:latin typeface="Palatino"/>
                <a:cs typeface="Palatino"/>
              </a:rPr>
              <a:t>shade</a:t>
            </a:r>
            <a:r>
              <a:rPr sz="2350" spc="-30" dirty="0">
                <a:latin typeface="Palatino"/>
                <a:cs typeface="Palatino"/>
              </a:rPr>
              <a:t> </a:t>
            </a:r>
            <a:r>
              <a:rPr sz="2350" spc="15" dirty="0" smtClean="0">
                <a:latin typeface="Palatino"/>
                <a:cs typeface="Palatino"/>
              </a:rPr>
              <a:t>to</a:t>
            </a:r>
            <a:r>
              <a:rPr lang="en-US" sz="2350" spc="15" dirty="0" smtClean="0">
                <a:latin typeface="Palatino"/>
                <a:cs typeface="Palatino"/>
              </a:rPr>
              <a:t> </a:t>
            </a:r>
            <a:r>
              <a:rPr sz="2350" spc="-5" dirty="0" smtClean="0">
                <a:latin typeface="Palatino"/>
                <a:cs typeface="Palatino"/>
              </a:rPr>
              <a:t>accommodate</a:t>
            </a:r>
            <a:r>
              <a:rPr sz="2350" spc="320" dirty="0" smtClean="0">
                <a:latin typeface="Palatino"/>
                <a:cs typeface="Palatino"/>
              </a:rPr>
              <a:t> </a:t>
            </a:r>
            <a:r>
              <a:rPr sz="2350" spc="5" dirty="0">
                <a:latin typeface="Palatino"/>
                <a:cs typeface="Palatino"/>
              </a:rPr>
              <a:t>the</a:t>
            </a:r>
            <a:r>
              <a:rPr sz="2350" spc="40" dirty="0">
                <a:latin typeface="Palatino"/>
                <a:cs typeface="Palatino"/>
              </a:rPr>
              <a:t> </a:t>
            </a:r>
            <a:r>
              <a:rPr sz="2350" spc="-5" dirty="0" smtClean="0">
                <a:latin typeface="Palatino"/>
                <a:cs typeface="Palatino"/>
              </a:rPr>
              <a:t>number</a:t>
            </a:r>
            <a:r>
              <a:rPr lang="en-US" sz="2350" spc="-5" dirty="0" smtClean="0">
                <a:latin typeface="Palatino"/>
                <a:cs typeface="Palatino"/>
              </a:rPr>
              <a:t> </a:t>
            </a:r>
            <a:r>
              <a:rPr sz="2350" spc="10" dirty="0" smtClean="0">
                <a:latin typeface="Palatino"/>
                <a:cs typeface="Palatino"/>
              </a:rPr>
              <a:t>of </a:t>
            </a:r>
            <a:r>
              <a:rPr sz="2350" spc="-10" dirty="0">
                <a:latin typeface="Palatino"/>
                <a:cs typeface="Palatino"/>
              </a:rPr>
              <a:t>employees</a:t>
            </a:r>
            <a:r>
              <a:rPr sz="2350" spc="-5" dirty="0">
                <a:latin typeface="Palatino"/>
                <a:cs typeface="Palatino"/>
              </a:rPr>
              <a:t> </a:t>
            </a:r>
            <a:r>
              <a:rPr sz="2350" spc="15" dirty="0">
                <a:latin typeface="Palatino"/>
                <a:cs typeface="Palatino"/>
              </a:rPr>
              <a:t>on </a:t>
            </a:r>
            <a:r>
              <a:rPr sz="2350" spc="-10" dirty="0" smtClean="0">
                <a:latin typeface="Palatino"/>
                <a:cs typeface="Palatino"/>
              </a:rPr>
              <a:t>recovery</a:t>
            </a:r>
            <a:r>
              <a:rPr lang="en-US" sz="2350" spc="-10" dirty="0" smtClean="0">
                <a:latin typeface="Palatino"/>
                <a:cs typeface="Palatino"/>
              </a:rPr>
              <a:t> </a:t>
            </a:r>
            <a:r>
              <a:rPr sz="2350" spc="10" dirty="0" smtClean="0">
                <a:latin typeface="Palatino"/>
                <a:cs typeface="Palatino"/>
              </a:rPr>
              <a:t>or</a:t>
            </a:r>
            <a:r>
              <a:rPr sz="2350" spc="45" dirty="0" smtClean="0">
                <a:latin typeface="Palatino"/>
                <a:cs typeface="Palatino"/>
              </a:rPr>
              <a:t> </a:t>
            </a:r>
            <a:r>
              <a:rPr sz="2350" spc="-10" dirty="0">
                <a:latin typeface="Palatino"/>
                <a:cs typeface="Palatino"/>
              </a:rPr>
              <a:t>rest</a:t>
            </a:r>
            <a:r>
              <a:rPr sz="2350" spc="70" dirty="0">
                <a:latin typeface="Palatino"/>
                <a:cs typeface="Palatino"/>
              </a:rPr>
              <a:t> </a:t>
            </a:r>
            <a:r>
              <a:rPr sz="2350" spc="-25" dirty="0" smtClean="0">
                <a:latin typeface="Palatino"/>
                <a:cs typeface="Palatino"/>
              </a:rPr>
              <a:t>periods</a:t>
            </a:r>
            <a:endParaRPr lang="en-US" sz="2350" dirty="0">
              <a:latin typeface="Palatino"/>
              <a:cs typeface="Palatino"/>
            </a:endParaRPr>
          </a:p>
          <a:p>
            <a:pPr marL="355600" marR="91440" indent="-342900">
              <a:lnSpc>
                <a:spcPct val="102200"/>
              </a:lnSpc>
              <a:spcBef>
                <a:spcPts val="580"/>
              </a:spcBef>
              <a:buFont typeface="Arial"/>
              <a:buChar char="•"/>
            </a:pPr>
            <a:r>
              <a:rPr sz="2350" spc="-15" dirty="0">
                <a:latin typeface="Palatino"/>
                <a:cs typeface="Palatino"/>
              </a:rPr>
              <a:t>Provide</a:t>
            </a:r>
            <a:r>
              <a:rPr sz="2350" spc="-10" dirty="0">
                <a:latin typeface="Palatino"/>
                <a:cs typeface="Palatino"/>
              </a:rPr>
              <a:t> </a:t>
            </a:r>
            <a:r>
              <a:rPr sz="2350" spc="-5" dirty="0">
                <a:latin typeface="Palatino"/>
                <a:cs typeface="Palatino"/>
              </a:rPr>
              <a:t>enough </a:t>
            </a:r>
            <a:r>
              <a:rPr sz="2350" spc="-35" dirty="0">
                <a:latin typeface="Palatino"/>
                <a:cs typeface="Palatino"/>
              </a:rPr>
              <a:t>shade</a:t>
            </a:r>
            <a:r>
              <a:rPr sz="2350" spc="-30" dirty="0">
                <a:latin typeface="Palatino"/>
                <a:cs typeface="Palatino"/>
              </a:rPr>
              <a:t> </a:t>
            </a:r>
            <a:r>
              <a:rPr sz="2350" spc="15" dirty="0" smtClean="0">
                <a:latin typeface="Palatino"/>
                <a:cs typeface="Palatino"/>
              </a:rPr>
              <a:t>to</a:t>
            </a:r>
            <a:r>
              <a:rPr lang="en-US" sz="2350" spc="15" dirty="0" smtClean="0">
                <a:latin typeface="Palatino"/>
                <a:cs typeface="Palatino"/>
              </a:rPr>
              <a:t> </a:t>
            </a:r>
            <a:r>
              <a:rPr sz="2350" spc="-5" dirty="0" smtClean="0">
                <a:latin typeface="Palatino"/>
                <a:cs typeface="Palatino"/>
              </a:rPr>
              <a:t>accommodate</a:t>
            </a:r>
            <a:r>
              <a:rPr sz="2350" dirty="0" smtClean="0">
                <a:latin typeface="Palatino"/>
                <a:cs typeface="Palatino"/>
              </a:rPr>
              <a:t> </a:t>
            </a:r>
            <a:r>
              <a:rPr sz="2350" spc="5" dirty="0">
                <a:latin typeface="Palatino"/>
                <a:cs typeface="Palatino"/>
              </a:rPr>
              <a:t>the </a:t>
            </a:r>
            <a:r>
              <a:rPr sz="2350" spc="-5" dirty="0" smtClean="0">
                <a:latin typeface="Palatino"/>
                <a:cs typeface="Palatino"/>
              </a:rPr>
              <a:t>number</a:t>
            </a:r>
            <a:r>
              <a:rPr lang="en-US" sz="2350" spc="-5" dirty="0" smtClean="0">
                <a:latin typeface="Palatino"/>
                <a:cs typeface="Palatino"/>
              </a:rPr>
              <a:t> </a:t>
            </a:r>
            <a:r>
              <a:rPr sz="2350" spc="10" dirty="0" smtClean="0">
                <a:latin typeface="Palatino"/>
                <a:cs typeface="Palatino"/>
              </a:rPr>
              <a:t>of </a:t>
            </a:r>
            <a:r>
              <a:rPr sz="2350" spc="-10" dirty="0">
                <a:latin typeface="Palatino"/>
                <a:cs typeface="Palatino"/>
              </a:rPr>
              <a:t>employees</a:t>
            </a:r>
            <a:r>
              <a:rPr sz="2350" spc="-5" dirty="0">
                <a:latin typeface="Palatino"/>
                <a:cs typeface="Palatino"/>
              </a:rPr>
              <a:t> </a:t>
            </a:r>
            <a:r>
              <a:rPr sz="2350" spc="15" dirty="0">
                <a:latin typeface="Palatino"/>
                <a:cs typeface="Palatino"/>
              </a:rPr>
              <a:t>on </a:t>
            </a:r>
            <a:r>
              <a:rPr sz="2350" dirty="0">
                <a:latin typeface="Palatino"/>
                <a:cs typeface="Palatino"/>
              </a:rPr>
              <a:t>meal </a:t>
            </a:r>
            <a:r>
              <a:rPr sz="2350" spc="-5" dirty="0" smtClean="0">
                <a:latin typeface="Palatino"/>
                <a:cs typeface="Palatino"/>
              </a:rPr>
              <a:t>period</a:t>
            </a:r>
            <a:r>
              <a:rPr lang="en-US" sz="2350" spc="-5" dirty="0" smtClean="0">
                <a:latin typeface="Palatino"/>
                <a:cs typeface="Palatino"/>
              </a:rPr>
              <a:t>s</a:t>
            </a:r>
            <a:r>
              <a:rPr sz="2350" spc="160" dirty="0" smtClean="0">
                <a:latin typeface="Palatino"/>
                <a:cs typeface="Palatino"/>
              </a:rPr>
              <a:t> </a:t>
            </a:r>
            <a:r>
              <a:rPr sz="2350" spc="-25" dirty="0">
                <a:latin typeface="Palatino"/>
                <a:cs typeface="Palatino"/>
              </a:rPr>
              <a:t>who</a:t>
            </a:r>
            <a:r>
              <a:rPr sz="2350" spc="180" dirty="0">
                <a:latin typeface="Palatino"/>
                <a:cs typeface="Palatino"/>
              </a:rPr>
              <a:t> </a:t>
            </a:r>
            <a:r>
              <a:rPr sz="2350" dirty="0">
                <a:latin typeface="Palatino"/>
                <a:cs typeface="Palatino"/>
              </a:rPr>
              <a:t>remain</a:t>
            </a:r>
            <a:r>
              <a:rPr sz="2350" spc="95" dirty="0">
                <a:latin typeface="Palatino"/>
                <a:cs typeface="Palatino"/>
              </a:rPr>
              <a:t> </a:t>
            </a:r>
            <a:r>
              <a:rPr sz="2350" spc="15" dirty="0">
                <a:latin typeface="Palatino"/>
                <a:cs typeface="Palatino"/>
              </a:rPr>
              <a:t>on</a:t>
            </a:r>
            <a:r>
              <a:rPr sz="2350" spc="20" dirty="0">
                <a:latin typeface="Palatino"/>
                <a:cs typeface="Palatino"/>
              </a:rPr>
              <a:t> </a:t>
            </a:r>
            <a:r>
              <a:rPr sz="2350" spc="-15" dirty="0" smtClean="0">
                <a:latin typeface="Palatino"/>
                <a:cs typeface="Palatino"/>
              </a:rPr>
              <a:t>site</a:t>
            </a:r>
            <a:endParaRPr sz="2350" dirty="0">
              <a:latin typeface="Palatino"/>
              <a:cs typeface="Palatino"/>
            </a:endParaRPr>
          </a:p>
          <a:p>
            <a:pPr marL="355600" marR="5080" indent="-342900">
              <a:lnSpc>
                <a:spcPct val="102299"/>
              </a:lnSpc>
              <a:spcBef>
                <a:spcPts val="575"/>
              </a:spcBef>
              <a:buFont typeface="Arial"/>
              <a:buChar char="•"/>
            </a:pPr>
            <a:r>
              <a:rPr sz="2350" spc="10" dirty="0">
                <a:latin typeface="Palatino"/>
                <a:cs typeface="Palatino"/>
              </a:rPr>
              <a:t>Remember:</a:t>
            </a:r>
            <a:r>
              <a:rPr sz="2350" spc="30" dirty="0">
                <a:latin typeface="Palatino"/>
                <a:cs typeface="Palatino"/>
              </a:rPr>
              <a:t> </a:t>
            </a:r>
            <a:r>
              <a:rPr sz="2350" spc="-15" dirty="0">
                <a:latin typeface="Palatino"/>
                <a:cs typeface="Palatino"/>
              </a:rPr>
              <a:t>Access</a:t>
            </a:r>
            <a:r>
              <a:rPr sz="2350" spc="190" dirty="0">
                <a:latin typeface="Palatino"/>
                <a:cs typeface="Palatino"/>
              </a:rPr>
              <a:t> </a:t>
            </a:r>
            <a:r>
              <a:rPr sz="2350" spc="15" dirty="0">
                <a:latin typeface="Palatino"/>
                <a:cs typeface="Palatino"/>
              </a:rPr>
              <a:t>to</a:t>
            </a:r>
            <a:r>
              <a:rPr sz="2350" spc="50" dirty="0">
                <a:latin typeface="Palatino"/>
                <a:cs typeface="Palatino"/>
              </a:rPr>
              <a:t> </a:t>
            </a:r>
            <a:r>
              <a:rPr sz="2350" spc="-35" dirty="0" smtClean="0">
                <a:latin typeface="Palatino"/>
                <a:cs typeface="Palatino"/>
              </a:rPr>
              <a:t>shade</a:t>
            </a:r>
            <a:r>
              <a:rPr lang="en-US" sz="2350" spc="-35" dirty="0" smtClean="0">
                <a:latin typeface="Palatino"/>
                <a:cs typeface="Palatino"/>
              </a:rPr>
              <a:t> </a:t>
            </a:r>
            <a:r>
              <a:rPr sz="2350" spc="-25" dirty="0" smtClean="0">
                <a:latin typeface="Palatino"/>
                <a:cs typeface="Palatino"/>
              </a:rPr>
              <a:t>must</a:t>
            </a:r>
            <a:r>
              <a:rPr sz="2350" spc="-20" dirty="0" smtClean="0">
                <a:latin typeface="Palatino"/>
                <a:cs typeface="Palatino"/>
              </a:rPr>
              <a:t> </a:t>
            </a:r>
            <a:r>
              <a:rPr sz="2350" dirty="0">
                <a:latin typeface="Palatino"/>
                <a:cs typeface="Palatino"/>
              </a:rPr>
              <a:t>be permitted </a:t>
            </a:r>
            <a:r>
              <a:rPr sz="2350" spc="-10" dirty="0">
                <a:latin typeface="Palatino"/>
                <a:cs typeface="Palatino"/>
              </a:rPr>
              <a:t>at </a:t>
            </a:r>
            <a:r>
              <a:rPr sz="2350" spc="-20" dirty="0" smtClean="0">
                <a:latin typeface="Palatino"/>
                <a:cs typeface="Palatino"/>
              </a:rPr>
              <a:t>all</a:t>
            </a:r>
            <a:r>
              <a:rPr lang="en-US" sz="2350" spc="-20" dirty="0" smtClean="0">
                <a:latin typeface="Palatino"/>
                <a:cs typeface="Palatino"/>
              </a:rPr>
              <a:t> </a:t>
            </a:r>
            <a:r>
              <a:rPr sz="2350" spc="-10" dirty="0" smtClean="0">
                <a:latin typeface="Palatino"/>
                <a:cs typeface="Palatino"/>
              </a:rPr>
              <a:t>times</a:t>
            </a:r>
            <a:endParaRPr sz="2350" dirty="0">
              <a:latin typeface="Palatino"/>
              <a:cs typeface="Palatino"/>
            </a:endParaRPr>
          </a:p>
        </p:txBody>
      </p:sp>
      <p:pic>
        <p:nvPicPr>
          <p:cNvPr id="7" name="object 6">
            <a:extLst>
              <a:ext uri="{FF2B5EF4-FFF2-40B4-BE49-F238E27FC236}">
                <a16:creationId xmlns:a16="http://schemas.microsoft.com/office/drawing/2014/main" id="{8A2CEEC3-5F79-434A-A11B-17EF7F847E0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0140" y="2354033"/>
            <a:ext cx="4111807" cy="396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1863</Words>
  <Application>Microsoft Office PowerPoint</Application>
  <PresentationFormat>Widescreen</PresentationFormat>
  <Paragraphs>186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Courier New</vt:lpstr>
      <vt:lpstr>Palatino</vt:lpstr>
      <vt:lpstr>Verdana</vt:lpstr>
      <vt:lpstr>Wingdings 2</vt:lpstr>
      <vt:lpstr>Presentation on brainstorming</vt:lpstr>
      <vt:lpstr>Heat Illness Prevention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2021-07-19T19:57:44Z</dcterms:created>
  <dcterms:modified xsi:type="dcterms:W3CDTF">2021-07-19T19:58:14Z</dcterms:modified>
</cp:coreProperties>
</file>