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786" r:id="rId1"/>
    <p:sldMasterId id="2147483682" r:id="rId2"/>
    <p:sldMasterId id="2147483672" r:id="rId3"/>
  </p:sldMasterIdLst>
  <p:notesMasterIdLst>
    <p:notesMasterId r:id="rId12"/>
  </p:notesMasterIdLst>
  <p:handoutMasterIdLst>
    <p:handoutMasterId r:id="rId13"/>
  </p:handoutMasterIdLst>
  <p:sldIdLst>
    <p:sldId id="256" r:id="rId4"/>
    <p:sldId id="272" r:id="rId5"/>
    <p:sldId id="275" r:id="rId6"/>
    <p:sldId id="273" r:id="rId7"/>
    <p:sldId id="282" r:id="rId8"/>
    <p:sldId id="276" r:id="rId9"/>
    <p:sldId id="283" r:id="rId10"/>
    <p:sldId id="271" r:id="rId11"/>
  </p:sldIdLst>
  <p:sldSz cx="12192000" cy="6858000"/>
  <p:notesSz cx="6858000" cy="9144000"/>
  <p:embeddedFontLst>
    <p:embeddedFont>
      <p:font typeface="Source Sans Pro" panose="020B0503030403020204" pitchFamily="34" charset="0"/>
      <p:regular r:id="rId14"/>
      <p:bold r:id="rId15"/>
      <p:italic r:id="rId16"/>
      <p:boldItalic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4" userDrawn="1">
          <p15:clr>
            <a:srgbClr val="A4A3A4"/>
          </p15:clr>
        </p15:guide>
        <p15:guide id="2" pos="6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575A"/>
    <a:srgbClr val="002F6D"/>
    <a:srgbClr val="E3E5E5"/>
    <a:srgbClr val="EAEAEA"/>
    <a:srgbClr val="F5F5F5"/>
    <a:srgbClr val="E7E7E7"/>
    <a:srgbClr val="C4C4C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E05FD4-0D06-414C-B0CC-371A0C3027A6}" v="3" dt="2025-08-01T19:05:57.9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96"/>
      </p:cViewPr>
      <p:guideLst>
        <p:guide orient="horz" pos="624"/>
        <p:guide pos="6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4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3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font" Target="fonts/font2.fntdata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font" Target="fonts/font1.fntdata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3B019FB-593D-4275-A3B5-1DB4D2B355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764C7F-BDC6-4D64-8395-004DA5AB16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A46059-6C88-4AA4-A97C-579F1A0DEB00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6ADE41-A083-4BA5-849F-E236975496B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3173AA-1E36-4444-B047-839691ABC4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EA9F6-6142-4242-851B-79E9B1DDD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435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A2C80-5EFD-481C-A353-80B44931313E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7968D-5969-4CC4-A63D-C90CD4C34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8573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10" descr="&quot;&quot;">
            <a:extLst>
              <a:ext uri="{FF2B5EF4-FFF2-40B4-BE49-F238E27FC236}">
                <a16:creationId xmlns:a16="http://schemas.microsoft.com/office/drawing/2014/main" id="{889376D1-4608-4787-BE58-B2E914F26C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12879" b="7360"/>
          <a:stretch/>
        </p:blipFill>
        <p:spPr>
          <a:xfrm>
            <a:off x="7810500" y="1041748"/>
            <a:ext cx="4381500" cy="4659045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E769B0BE-86DF-4F6D-9695-42F8739220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64465"/>
            <a:ext cx="9144000" cy="786809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236EB438-DCC4-4947-A9DA-38DDD07A07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35754"/>
            <a:ext cx="9144000" cy="48086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4E7AA-586C-4B13-A389-1429762DA2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3575A"/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53575A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34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C2909F9-20DD-4BD6-99A8-0BFC1ED669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64465"/>
            <a:ext cx="9144000" cy="786809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3D382415-6ABB-4402-9BED-B558968269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35754"/>
            <a:ext cx="9144000" cy="48086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91005AC-AACC-432D-B1F1-04545C6744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C6A05-D8D1-44C9-878E-EDE3FC43A0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50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DFAF8D16-D80A-4CB6-B9F9-B6F5D66BF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3552B30-7A45-4576-934E-9AE654092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00155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263B3F2-D259-4B2D-B1A2-380B31158D1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C6A05-D8D1-44C9-878E-EDE3FC43A0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127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C44B8D1-9F6F-4014-8445-0B4C49009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0918B54-B165-4755-BE7A-A085C769E1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5066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B1392F9-35D6-4CD5-AEA0-91273D3F4A3C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172202" y="1825625"/>
            <a:ext cx="5181600" cy="35066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B0654F-0269-494C-98F0-3283A29ACA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2C6A05-D8D1-44C9-878E-EDE3FC43A0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2198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12698555-9940-4EB7-A686-C22E91CD5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524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8E60D12-30DB-446D-BF31-F167948B87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2DDF733E-E00C-437A-AE0A-8E8E5BA592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28590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3F948005-17BB-46D3-9677-3766F07861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0B581D24-290F-4074-9A3E-B9BCD09620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8590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F9D9922-A659-469D-B4D9-A7EA985539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C6A05-D8D1-44C9-878E-EDE3FC43A0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110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58E34A77-37BB-4BF3-9D7A-79AB5E751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35BDC6FA-B1CD-4FC6-9888-E66EDED929D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1849438"/>
            <a:ext cx="4578350" cy="330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7EE699DF-587B-4810-B56E-EA154F0E8B8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608638" y="1849438"/>
            <a:ext cx="6583362" cy="33020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7B03234-8F25-429B-82D9-DECDB3540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6A05-D8D1-44C9-878E-EDE3FC43A0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672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DA60F77-6D5A-45B4-90B8-214D7BA66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7BDAC51-C64A-4C06-9E86-38C7AC565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43201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167B2790-AA41-4571-A12E-1364A4BF8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662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F8FCDCD-F128-49F2-8AEC-E85E674329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C6A05-D8D1-44C9-878E-EDE3FC43A0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7646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2019883-9167-4C57-A1E0-36FFCB97F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3A94749B-B34F-42CE-A1B2-905A20F19C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7008812" cy="471162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5855D150-BFCA-4FE7-A79C-2CA3A61C24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36520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1912D31-7980-43CE-B6C6-D027AE727DA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C6A05-D8D1-44C9-878E-EDE3FC43A0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078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Logo" descr="California Community College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2080" y="696196"/>
            <a:ext cx="5599154" cy="73152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769B0BE-86DF-4F6D-9695-42F8739220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39748" y="1739900"/>
            <a:ext cx="6641949" cy="2573570"/>
          </a:xfrm>
        </p:spPr>
        <p:txBody>
          <a:bodyPr tIns="0" anchor="t">
            <a:normAutofit/>
          </a:bodyPr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6EB438-DCC4-4947-A9DA-38DDD07A07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39749" y="4325765"/>
            <a:ext cx="6655352" cy="876808"/>
          </a:xfrm>
        </p:spPr>
        <p:txBody>
          <a:bodyPr lIns="457200" rIns="457200"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body" sz="quarter" idx="12" hasCustomPrompt="1"/>
          </p:nvPr>
        </p:nvSpPr>
        <p:spPr>
          <a:xfrm>
            <a:off x="4939748" y="5202573"/>
            <a:ext cx="6642652" cy="460375"/>
          </a:xfrm>
        </p:spPr>
        <p:txBody>
          <a:bodyPr lIns="457200" rIns="45720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Date</a:t>
            </a:r>
          </a:p>
        </p:txBody>
      </p:sp>
      <p:grpSp>
        <p:nvGrpSpPr>
          <p:cNvPr id="10" name="Group 9" descr="&quot;&quot;"/>
          <p:cNvGrpSpPr/>
          <p:nvPr userDrawn="1"/>
        </p:nvGrpSpPr>
        <p:grpSpPr>
          <a:xfrm>
            <a:off x="0" y="0"/>
            <a:ext cx="4939748" cy="6927574"/>
            <a:chOff x="0" y="0"/>
            <a:chExt cx="4939748" cy="6927574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0"/>
              <a:ext cx="4084983" cy="6927574"/>
            </a:xfrm>
            <a:prstGeom prst="rect">
              <a:avLst/>
            </a:prstGeom>
            <a:solidFill>
              <a:srgbClr val="002F6D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1093304" y="1828800"/>
              <a:ext cx="3846444" cy="3846443"/>
            </a:xfrm>
            <a:prstGeom prst="rect">
              <a:avLst/>
            </a:prstGeom>
            <a:solidFill>
              <a:srgbClr val="FFB6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EF952D-624F-419B-B843-811A9B9E0E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4E7AA-586C-4B13-A389-1429762DA2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0" y="914400"/>
            <a:ext cx="4681538" cy="45021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0502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&quot;&quot;"/>
          <p:cNvSpPr/>
          <p:nvPr userDrawn="1"/>
        </p:nvSpPr>
        <p:spPr>
          <a:xfrm>
            <a:off x="0" y="691117"/>
            <a:ext cx="4939748" cy="5092996"/>
          </a:xfrm>
          <a:prstGeom prst="rect">
            <a:avLst/>
          </a:prstGeom>
          <a:solidFill>
            <a:srgbClr val="002F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4102"/>
            <a:ext cx="4939748" cy="1165963"/>
          </a:xfrm>
        </p:spPr>
        <p:txBody>
          <a:bodyPr lIns="457200" tIns="457200" rIns="457200" anchor="t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Table of Contents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0" y="1849438"/>
            <a:ext cx="4940300" cy="3935412"/>
          </a:xfrm>
        </p:spPr>
        <p:txBody>
          <a:bodyPr lIns="457200" tIns="228600" rIns="228600" bIns="228600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6092825" y="0"/>
            <a:ext cx="6099175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solidFill>
            <a:schemeClr val="bg1"/>
          </a:solidFill>
        </p:spPr>
        <p:txBody>
          <a:bodyPr/>
          <a:lstStyle>
            <a:lvl1pPr algn="ctr">
              <a:defRPr/>
            </a:lvl1pPr>
          </a:lstStyle>
          <a:p>
            <a:fld id="{7934E7AA-586C-4B13-A389-1429762DA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9188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&quot;&quot;"/>
          <p:cNvSpPr/>
          <p:nvPr userDrawn="1"/>
        </p:nvSpPr>
        <p:spPr>
          <a:xfrm>
            <a:off x="0" y="0"/>
            <a:ext cx="12192000" cy="6927574"/>
          </a:xfrm>
          <a:prstGeom prst="rect">
            <a:avLst/>
          </a:prstGeom>
          <a:solidFill>
            <a:srgbClr val="002F6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 descr="&quot;&quot;"/>
          <p:cNvSpPr/>
          <p:nvPr userDrawn="1"/>
        </p:nvSpPr>
        <p:spPr>
          <a:xfrm>
            <a:off x="1093304" y="1828800"/>
            <a:ext cx="3846444" cy="3846443"/>
          </a:xfrm>
          <a:prstGeom prst="rect">
            <a:avLst/>
          </a:prstGeom>
          <a:solidFill>
            <a:srgbClr val="FFB6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Section #">
            <a:extLst>
              <a:ext uri="{FF2B5EF4-FFF2-40B4-BE49-F238E27FC236}">
                <a16:creationId xmlns:a16="http://schemas.microsoft.com/office/drawing/2014/main" id="{E769B0BE-86DF-4F6D-9695-42F8739220C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39748" y="1739901"/>
            <a:ext cx="7252252" cy="1143000"/>
          </a:xfrm>
        </p:spPr>
        <p:txBody>
          <a:bodyPr tIns="228600" anchor="t">
            <a:normAutofit/>
          </a:bodyPr>
          <a:lstStyle>
            <a:lvl1pPr algn="l">
              <a:defRPr sz="6000" u="sng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defRPr>
            </a:lvl1pPr>
          </a:lstStyle>
          <a:p>
            <a:r>
              <a:rPr lang="en-US"/>
              <a:t>Section #</a:t>
            </a:r>
          </a:p>
        </p:txBody>
      </p:sp>
      <p:sp>
        <p:nvSpPr>
          <p:cNvPr id="3" name="Section Title">
            <a:extLst>
              <a:ext uri="{FF2B5EF4-FFF2-40B4-BE49-F238E27FC236}">
                <a16:creationId xmlns:a16="http://schemas.microsoft.com/office/drawing/2014/main" id="{236EB438-DCC4-4947-A9DA-38DDD07A07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39748" y="2882901"/>
            <a:ext cx="7252252" cy="2108200"/>
          </a:xfrm>
        </p:spPr>
        <p:txBody>
          <a:bodyPr lIns="457200" rIns="457200">
            <a:noAutofit/>
          </a:bodyPr>
          <a:lstStyle>
            <a:lvl1pPr marL="0" indent="0" algn="l">
              <a:buNone/>
              <a:defRPr sz="4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Section Title</a:t>
            </a:r>
          </a:p>
        </p:txBody>
      </p:sp>
      <p:sp>
        <p:nvSpPr>
          <p:cNvPr id="20" name="Subtitle"/>
          <p:cNvSpPr>
            <a:spLocks noGrp="1"/>
          </p:cNvSpPr>
          <p:nvPr>
            <p:ph type="body" sz="quarter" idx="12" hasCustomPrompt="1"/>
          </p:nvPr>
        </p:nvSpPr>
        <p:spPr>
          <a:xfrm>
            <a:off x="4939748" y="4991100"/>
            <a:ext cx="7252252" cy="684143"/>
          </a:xfrm>
        </p:spPr>
        <p:txBody>
          <a:bodyPr lIns="457200" rIns="457200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0" y="914400"/>
            <a:ext cx="4681538" cy="45021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EF952D-624F-419B-B843-811A9B9E0E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4E7AA-586C-4B13-A389-1429762DA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5529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10" descr="&quot;&quot;">
            <a:extLst>
              <a:ext uri="{FF2B5EF4-FFF2-40B4-BE49-F238E27FC236}">
                <a16:creationId xmlns:a16="http://schemas.microsoft.com/office/drawing/2014/main" id="{889376D1-4608-4787-BE58-B2E914F26C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12879" b="7360"/>
          <a:stretch/>
        </p:blipFill>
        <p:spPr>
          <a:xfrm>
            <a:off x="7810500" y="1041748"/>
            <a:ext cx="4381500" cy="4659045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5D06E9A-B34F-4B71-A6B8-D8968C12E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CF4C9AC-4235-4209-A24C-8BA29A66F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545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4E7AA-586C-4B13-A389-1429762DA2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3575A"/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53575A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30809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 One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10" descr="&quot;&quot;">
            <a:extLst>
              <a:ext uri="{FF2B5EF4-FFF2-40B4-BE49-F238E27FC236}">
                <a16:creationId xmlns:a16="http://schemas.microsoft.com/office/drawing/2014/main" id="{889376D1-4608-4787-BE58-B2E914F26C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" r="12879" b="-1364"/>
          <a:stretch/>
        </p:blipFill>
        <p:spPr>
          <a:xfrm>
            <a:off x="7810500" y="1041748"/>
            <a:ext cx="4381500" cy="509779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5D06E9A-B34F-4B71-A6B8-D8968C12E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FC7671-28B7-4084-B2EE-71698325CD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4E7AA-586C-4B13-A389-1429762DA2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1828800"/>
            <a:ext cx="12192000" cy="40703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445959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 Two Ar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10" descr="&quot;&quot;">
            <a:extLst>
              <a:ext uri="{FF2B5EF4-FFF2-40B4-BE49-F238E27FC236}">
                <a16:creationId xmlns:a16="http://schemas.microsoft.com/office/drawing/2014/main" id="{889376D1-4608-4787-BE58-B2E914F26C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" r="12879" b="-1364"/>
          <a:stretch/>
        </p:blipFill>
        <p:spPr>
          <a:xfrm>
            <a:off x="7810500" y="1041748"/>
            <a:ext cx="4381500" cy="509779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95EA91A-8332-4C79-8136-7F08F76C4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Left"/>
          <p:cNvSpPr>
            <a:spLocks noGrp="1"/>
          </p:cNvSpPr>
          <p:nvPr>
            <p:ph type="body" sz="quarter" idx="12"/>
          </p:nvPr>
        </p:nvSpPr>
        <p:spPr>
          <a:xfrm>
            <a:off x="0" y="1828800"/>
            <a:ext cx="6065838" cy="40195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Right"/>
          <p:cNvSpPr>
            <a:spLocks noGrp="1"/>
          </p:cNvSpPr>
          <p:nvPr>
            <p:ph type="body" sz="quarter" idx="13"/>
          </p:nvPr>
        </p:nvSpPr>
        <p:spPr>
          <a:xfrm>
            <a:off x="6096000" y="1828800"/>
            <a:ext cx="6096000" cy="40195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FA2D49-EDF3-45E1-AF22-9C956F3347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34E7AA-586C-4B13-A389-1429762DA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46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 One Over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10" descr="&quot;&quot;">
            <a:extLst>
              <a:ext uri="{FF2B5EF4-FFF2-40B4-BE49-F238E27FC236}">
                <a16:creationId xmlns:a16="http://schemas.microsoft.com/office/drawing/2014/main" id="{889376D1-4608-4787-BE58-B2E914F26C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" r="12879" b="-1364"/>
          <a:stretch/>
        </p:blipFill>
        <p:spPr>
          <a:xfrm>
            <a:off x="7810500" y="1041748"/>
            <a:ext cx="4381500" cy="5097795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195EA91A-8332-4C79-8136-7F08F76C4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Full"/>
          <p:cNvSpPr>
            <a:spLocks noGrp="1"/>
          </p:cNvSpPr>
          <p:nvPr>
            <p:ph type="body" sz="quarter" idx="12"/>
          </p:nvPr>
        </p:nvSpPr>
        <p:spPr>
          <a:xfrm>
            <a:off x="0" y="1371600"/>
            <a:ext cx="12192000" cy="10064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Left"/>
          <p:cNvSpPr>
            <a:spLocks noGrp="1"/>
          </p:cNvSpPr>
          <p:nvPr>
            <p:ph type="body" sz="quarter" idx="13"/>
          </p:nvPr>
        </p:nvSpPr>
        <p:spPr>
          <a:xfrm>
            <a:off x="0" y="2378075"/>
            <a:ext cx="6065838" cy="34734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ext Placeholder Right"/>
          <p:cNvSpPr>
            <a:spLocks noGrp="1"/>
          </p:cNvSpPr>
          <p:nvPr>
            <p:ph type="body" sz="quarter" idx="14"/>
          </p:nvPr>
        </p:nvSpPr>
        <p:spPr>
          <a:xfrm>
            <a:off x="6065838" y="2378075"/>
            <a:ext cx="6126162" cy="34734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FA2D49-EDF3-45E1-AF22-9C956F3347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34E7AA-586C-4B13-A389-1429762DA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7684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06E9A-B34F-4B71-A6B8-D8968C12E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0" y="1371600"/>
            <a:ext cx="12192000" cy="8969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 hasCustomPrompt="1"/>
          </p:nvPr>
        </p:nvSpPr>
        <p:spPr>
          <a:xfrm>
            <a:off x="609600" y="2269120"/>
            <a:ext cx="10972800" cy="370146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Insert Photo, Graph or Chart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FC7671-28B7-4084-B2EE-71698325CD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4E7AA-586C-4B13-A389-1429762DA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399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/ Small 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06D77-332E-4483-AAB5-DD9F9EF0C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0" y="1832610"/>
            <a:ext cx="6035675" cy="40195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 hasCustomPrompt="1"/>
          </p:nvPr>
        </p:nvSpPr>
        <p:spPr>
          <a:xfrm>
            <a:off x="6035675" y="1828800"/>
            <a:ext cx="5486400" cy="4023360"/>
          </a:xfrm>
        </p:spPr>
        <p:txBody>
          <a:bodyPr rIns="0"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Insert Photo, Graph, or Chart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C9FC73-1847-4979-9B5D-D9E59F62D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E7AA-586C-4B13-A389-1429762DA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9313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/ Large 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5D06E9A-B34F-4B71-A6B8-D8968C12E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6126480" cy="1825625"/>
          </a:xfrm>
        </p:spPr>
        <p:txBody>
          <a:bodyPr lIns="457200" tIns="457200" rIns="228600" bIns="228600" anchor="t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0" y="1825625"/>
            <a:ext cx="6126163" cy="41560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6126163" y="495300"/>
            <a:ext cx="5486400" cy="5486400"/>
          </a:xfrm>
        </p:spPr>
        <p:txBody>
          <a:bodyPr/>
          <a:lstStyle>
            <a:lvl1pPr marL="0" indent="0">
              <a:buNone/>
              <a:defRPr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Insert Photo, Graph or Chart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solidFill>
            <a:schemeClr val="bg1"/>
          </a:solidFill>
        </p:spPr>
        <p:txBody>
          <a:bodyPr/>
          <a:lstStyle>
            <a:lvl1pPr algn="ctr">
              <a:defRPr/>
            </a:lvl1pPr>
          </a:lstStyle>
          <a:p>
            <a:fld id="{7934E7AA-586C-4B13-A389-1429762DA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067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/ Large Conten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55D06E9A-B34F-4B71-A6B8-D8968C12E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5520" y="-1"/>
            <a:ext cx="6126480" cy="1825625"/>
          </a:xfrm>
        </p:spPr>
        <p:txBody>
          <a:bodyPr lIns="457200" tIns="457200" rIns="228600" bIns="228600" anchor="t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065838" y="1825625"/>
            <a:ext cx="6126162" cy="41560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558800" y="495300"/>
            <a:ext cx="5486400" cy="5486400"/>
          </a:xfrm>
        </p:spPr>
        <p:txBody>
          <a:bodyPr/>
          <a:lstStyle>
            <a:lvl1pPr marL="0" indent="0">
              <a:buNone/>
              <a:defRPr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Insert Photo, Graph or Chart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solidFill>
            <a:schemeClr val="bg1"/>
          </a:solidFill>
        </p:spPr>
        <p:txBody>
          <a:bodyPr/>
          <a:lstStyle>
            <a:lvl1pPr algn="ctr">
              <a:defRPr/>
            </a:lvl1pPr>
          </a:lstStyle>
          <a:p>
            <a:fld id="{7934E7AA-586C-4B13-A389-1429762DA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018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/ Full Length 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5D06E9A-B34F-4B71-A6B8-D8968C12E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6092825" cy="1825625"/>
          </a:xfrm>
        </p:spPr>
        <p:txBody>
          <a:bodyPr lIns="457200" tIns="457200" rIns="228600" bIns="228600" anchor="t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0" y="1825625"/>
            <a:ext cx="6092825" cy="40544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 hasCustomPrompt="1"/>
          </p:nvPr>
        </p:nvSpPr>
        <p:spPr>
          <a:xfrm>
            <a:off x="6092825" y="0"/>
            <a:ext cx="6099175" cy="6858000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Insert Photo, Graph or Chart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solidFill>
            <a:schemeClr val="bg1"/>
          </a:solidFill>
        </p:spPr>
        <p:txBody>
          <a:bodyPr/>
          <a:lstStyle>
            <a:lvl1pPr algn="ctr">
              <a:defRPr/>
            </a:lvl1pPr>
          </a:lstStyle>
          <a:p>
            <a:fld id="{7934E7AA-586C-4B13-A389-1429762DA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26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ver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195EA91A-8332-4C79-8136-7F08F76C4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0" y="1371600"/>
            <a:ext cx="12192000" cy="10064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3D75CB0-1620-4CBC-ADDE-31A28A930E4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60400" y="2377440"/>
            <a:ext cx="5394960" cy="3474720"/>
          </a:xfrm>
        </p:spPr>
        <p:txBody>
          <a:bodyPr lIns="0" rIns="685800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Insert Photo, Graph or Chart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2AF324E-1F35-4923-847A-B73AFBC314E5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065520" y="2377440"/>
            <a:ext cx="5486400" cy="3474720"/>
          </a:xfrm>
        </p:spPr>
        <p:txBody>
          <a:bodyPr lIns="0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Insert Photo, Graph or Chart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FA2D49-EDF3-45E1-AF22-9C956F3347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34E7AA-586C-4B13-A389-1429762DA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8016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195EA91A-8332-4C79-8136-7F08F76C4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828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Left">
            <a:extLst>
              <a:ext uri="{FF2B5EF4-FFF2-40B4-BE49-F238E27FC236}">
                <a16:creationId xmlns:a16="http://schemas.microsoft.com/office/drawing/2014/main" id="{7EED4226-5D1B-4021-88D2-27DD3BCF68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1" y="1828800"/>
            <a:ext cx="60350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Content Placeholder Left">
            <a:extLst>
              <a:ext uri="{FF2B5EF4-FFF2-40B4-BE49-F238E27FC236}">
                <a16:creationId xmlns:a16="http://schemas.microsoft.com/office/drawing/2014/main" id="{73D75CB0-1620-4CBC-ADDE-31A28A930E41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0" y="2663825"/>
            <a:ext cx="6035040" cy="3200400"/>
          </a:xfrm>
        </p:spPr>
        <p:txBody>
          <a:bodyPr rIns="685800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Insert Photo, Graph or Chart</a:t>
            </a:r>
          </a:p>
          <a:p>
            <a:pPr lvl="0"/>
            <a:endParaRPr lang="en-US"/>
          </a:p>
        </p:txBody>
      </p:sp>
      <p:sp>
        <p:nvSpPr>
          <p:cNvPr id="5" name="Text Placeholder Right">
            <a:extLst>
              <a:ext uri="{FF2B5EF4-FFF2-40B4-BE49-F238E27FC236}">
                <a16:creationId xmlns:a16="http://schemas.microsoft.com/office/drawing/2014/main" id="{71CF2BD4-3099-4413-AE67-38243C7DB4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65520" y="1828800"/>
            <a:ext cx="612648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Content Placeholder Right">
            <a:extLst>
              <a:ext uri="{FF2B5EF4-FFF2-40B4-BE49-F238E27FC236}">
                <a16:creationId xmlns:a16="http://schemas.microsoft.com/office/drawing/2014/main" id="{22AF324E-1F35-4923-847A-B73AFBC314E5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6065520" y="2663825"/>
            <a:ext cx="6126480" cy="3200400"/>
          </a:xfrm>
        </p:spPr>
        <p:txBody>
          <a:bodyPr lIns="0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Insert Photo, Graph or Chart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316F23-07ED-43F0-9BD5-8F6398670B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4E7AA-586C-4B13-A389-1429762DA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587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No Symbo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5D06E9A-B34F-4B71-A6B8-D8968C12E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CF4C9AC-4235-4209-A24C-8BA29A66F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545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4E7AA-586C-4B13-A389-1429762DA2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3575A"/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53575A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981746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CAE7F-6533-4069-8AAA-35DFBF4C3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solidFill>
            <a:srgbClr val="002F6D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ED617E-D9DE-4CE8-B65E-87959D358F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66214"/>
          </a:xfrm>
          <a:solidFill>
            <a:srgbClr val="002F6D"/>
          </a:solidFill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6ADA4-64EA-49CF-8707-2F0B6D4F17C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1091596"/>
            <a:ext cx="6172200" cy="443201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Insert Photo, Graph or Chart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87E0CC-1A1C-4861-BDAF-EF4CC28760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4E7AA-586C-4B13-A389-1429762DA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0625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G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FACAE7F-6533-4069-8AAA-35DFBF4C3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solidFill>
            <a:srgbClr val="002F6D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B1ED617E-D9DE-4CE8-B65E-87959D358F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66214"/>
          </a:xfrm>
          <a:solidFill>
            <a:srgbClr val="002F6D"/>
          </a:solidFill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1A80E8-B6F0-436C-8626-D07C6FB452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0"/>
            <a:ext cx="6400800" cy="506641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E8ED20-8062-40E1-950F-CBE3819940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4E7AA-586C-4B13-A389-1429762DA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3276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&quot;&quot;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 descr="&quot;&quot;"/>
          <p:cNvSpPr/>
          <p:nvPr userDrawn="1"/>
        </p:nvSpPr>
        <p:spPr>
          <a:xfrm>
            <a:off x="467139" y="1003852"/>
            <a:ext cx="5267739" cy="5257800"/>
          </a:xfrm>
          <a:prstGeom prst="rect">
            <a:avLst/>
          </a:prstGeom>
          <a:solidFill>
            <a:srgbClr val="FFB6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0" y="560388"/>
            <a:ext cx="5267325" cy="52784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pic>
        <p:nvPicPr>
          <p:cNvPr id="9" name="Logo" descr="California Community College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396" y="1219752"/>
            <a:ext cx="3146086" cy="1188720"/>
          </a:xfrm>
          <a:prstGeom prst="rect">
            <a:avLst/>
          </a:prstGeom>
        </p:spPr>
      </p:pic>
      <p:sp>
        <p:nvSpPr>
          <p:cNvPr id="10" name="Thank You"/>
          <p:cNvSpPr txBox="1"/>
          <p:nvPr userDrawn="1"/>
        </p:nvSpPr>
        <p:spPr>
          <a:xfrm>
            <a:off x="5734878" y="2805043"/>
            <a:ext cx="64571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0">
                <a:solidFill>
                  <a:schemeClr val="bg1"/>
                </a:solidFill>
              </a:rPr>
              <a:t>Thank you!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5735638" y="3956392"/>
            <a:ext cx="6456362" cy="14278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Web Address"/>
          <p:cNvSpPr txBox="1"/>
          <p:nvPr userDrawn="1"/>
        </p:nvSpPr>
        <p:spPr>
          <a:xfrm>
            <a:off x="5735638" y="5765800"/>
            <a:ext cx="6557962" cy="368300"/>
          </a:xfrm>
          <a:prstGeom prst="rect">
            <a:avLst/>
          </a:prstGeom>
          <a:noFill/>
        </p:spPr>
        <p:txBody>
          <a:bodyPr wrap="square" lIns="685800" rIns="685800" rtlCol="0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www.cccco.edu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4E7AA-586C-4B13-A389-1429762DA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495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&quot;&quot;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Logo" descr="California Community College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775" y="1379163"/>
            <a:ext cx="9696450" cy="1266825"/>
          </a:xfrm>
          <a:prstGeom prst="rect">
            <a:avLst/>
          </a:prstGeom>
        </p:spPr>
      </p:pic>
      <p:sp>
        <p:nvSpPr>
          <p:cNvPr id="10" name="Thank You"/>
          <p:cNvSpPr txBox="1"/>
          <p:nvPr userDrawn="1"/>
        </p:nvSpPr>
        <p:spPr>
          <a:xfrm>
            <a:off x="0" y="2805043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0">
                <a:solidFill>
                  <a:schemeClr val="bg1"/>
                </a:solidFill>
              </a:rPr>
              <a:t>Thank you!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0" y="3956392"/>
            <a:ext cx="12191999" cy="14278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Web Address"/>
          <p:cNvSpPr txBox="1"/>
          <p:nvPr userDrawn="1"/>
        </p:nvSpPr>
        <p:spPr>
          <a:xfrm>
            <a:off x="0" y="5765800"/>
            <a:ext cx="12191999" cy="368300"/>
          </a:xfrm>
          <a:prstGeom prst="rect">
            <a:avLst/>
          </a:prstGeom>
          <a:noFill/>
        </p:spPr>
        <p:txBody>
          <a:bodyPr wrap="square" lIns="685800" rIns="685800" rtlCol="0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www.cccco.edu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4E7AA-586C-4B13-A389-1429762DA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44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10" descr="&quot;&quot;">
            <a:extLst>
              <a:ext uri="{FF2B5EF4-FFF2-40B4-BE49-F238E27FC236}">
                <a16:creationId xmlns:a16="http://schemas.microsoft.com/office/drawing/2014/main" id="{889376D1-4608-4787-BE58-B2E914F26C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12879" b="7360"/>
          <a:stretch/>
        </p:blipFill>
        <p:spPr>
          <a:xfrm>
            <a:off x="7810500" y="1041748"/>
            <a:ext cx="4381500" cy="4659045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95EA91A-8332-4C79-8136-7F08F76C4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3D75CB0-1620-4CBC-ADDE-31A28A930E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38596" cy="350660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2AF324E-1F35-4923-847A-B73AFBC314E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315205" y="1825625"/>
            <a:ext cx="5038596" cy="350660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4E7AA-586C-4B13-A389-1429762DA2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3575A"/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53575A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7448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(No Symbo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95EA91A-8332-4C79-8136-7F08F76C4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3D75CB0-1620-4CBC-ADDE-31A28A930E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38596" cy="350660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2AF324E-1F35-4923-847A-B73AFBC314E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315205" y="1825625"/>
            <a:ext cx="5038596" cy="350660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4E7AA-586C-4B13-A389-1429762DA2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3575A"/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53575A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466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10" descr="&quot;&quot;">
            <a:extLst>
              <a:ext uri="{FF2B5EF4-FFF2-40B4-BE49-F238E27FC236}">
                <a16:creationId xmlns:a16="http://schemas.microsoft.com/office/drawing/2014/main" id="{889376D1-4608-4787-BE58-B2E914F26C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12879" b="7360"/>
          <a:stretch/>
        </p:blipFill>
        <p:spPr>
          <a:xfrm>
            <a:off x="7810500" y="1041748"/>
            <a:ext cx="4381500" cy="4659045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5DB2B592-1A17-417A-8CFF-BB522123F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EED4226-5D1B-4021-88D2-27DD3BCF68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A2ED2C9C-F314-4CCB-AAB0-F0B7CEDB96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4395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71CF2BD4-3099-4413-AE67-38243C7DB4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9DC5FBB6-FB89-486F-9BF8-8F14C4D1EC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4395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4E7AA-586C-4B13-A389-1429762DA2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3575A"/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53575A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4989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10" descr="&quot;&quot;">
            <a:extLst>
              <a:ext uri="{FF2B5EF4-FFF2-40B4-BE49-F238E27FC236}">
                <a16:creationId xmlns:a16="http://schemas.microsoft.com/office/drawing/2014/main" id="{889376D1-4608-4787-BE58-B2E914F26C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12879" b="7360"/>
          <a:stretch/>
        </p:blipFill>
        <p:spPr>
          <a:xfrm>
            <a:off x="7810500" y="1041748"/>
            <a:ext cx="4381500" cy="4659045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3FA06D77-332E-4483-AAB5-DD9F9EF0C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048DB3A6-CCA2-4870-A323-033306F8F3D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1849438"/>
            <a:ext cx="4578350" cy="330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Picture Placeholder 6">
            <a:extLst>
              <a:ext uri="{FF2B5EF4-FFF2-40B4-BE49-F238E27FC236}">
                <a16:creationId xmlns:a16="http://schemas.microsoft.com/office/drawing/2014/main" id="{10D8B378-6192-43BF-B31B-4835045A6C2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608638" y="1849438"/>
            <a:ext cx="6583362" cy="3302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4E7AA-586C-4B13-A389-1429762DA2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3575A"/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53575A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786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10" descr="&quot;&quot;">
            <a:extLst>
              <a:ext uri="{FF2B5EF4-FFF2-40B4-BE49-F238E27FC236}">
                <a16:creationId xmlns:a16="http://schemas.microsoft.com/office/drawing/2014/main" id="{889376D1-4608-4787-BE58-B2E914F26C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12879" b="7360"/>
          <a:stretch/>
        </p:blipFill>
        <p:spPr>
          <a:xfrm>
            <a:off x="7810500" y="1041748"/>
            <a:ext cx="4381500" cy="4659045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6FACAE7F-6533-4069-8AAA-35DFBF4C3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B1ED617E-D9DE-4CE8-B65E-87959D358F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662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E76ADA4-64EA-49CF-8707-2F0B6D4F1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5361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4E7AA-586C-4B13-A389-1429762DA2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3575A"/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53575A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5432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10" descr="&quot;&quot;">
            <a:extLst>
              <a:ext uri="{FF2B5EF4-FFF2-40B4-BE49-F238E27FC236}">
                <a16:creationId xmlns:a16="http://schemas.microsoft.com/office/drawing/2014/main" id="{889376D1-4608-4787-BE58-B2E914F26C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12879" b="7360"/>
          <a:stretch/>
        </p:blipFill>
        <p:spPr>
          <a:xfrm>
            <a:off x="7810500" y="1041748"/>
            <a:ext cx="4381500" cy="4659045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2716B795-4551-4892-BDA9-BB5EF646C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C31CB76-B78C-4A20-84A9-69D867BB6E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36520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8A1A80E8-B6F0-436C-8626-D07C6FB452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7008812" cy="44351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4E7AA-586C-4B13-A389-1429762DA2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3575A"/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53575A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7959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3.svg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alifornia Community Colleges logo">
            <a:extLst>
              <a:ext uri="{FF2B5EF4-FFF2-40B4-BE49-F238E27FC236}">
                <a16:creationId xmlns:a16="http://schemas.microsoft.com/office/drawing/2014/main" id="{F4BB0571-4F9D-46DF-8EFE-445155A934C1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320140" y="6001350"/>
            <a:ext cx="1579813" cy="596918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170D472-E2B6-4FB4-807D-3388763161BF}"/>
              </a:ext>
            </a:extLst>
          </p:cNvPr>
          <p:cNvCxnSpPr/>
          <p:nvPr userDrawn="1"/>
        </p:nvCxnSpPr>
        <p:spPr>
          <a:xfrm>
            <a:off x="0" y="5699720"/>
            <a:ext cx="12192000" cy="0"/>
          </a:xfrm>
          <a:prstGeom prst="line">
            <a:avLst/>
          </a:prstGeom>
          <a:ln w="12700">
            <a:solidFill>
              <a:srgbClr val="E3E5E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5E797C6-3A1E-4029-A027-67C28BED6C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11724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53575A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4E7AA-586C-4B13-A389-1429762DA2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3575A"/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53575A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485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ln>
            <a:noFill/>
          </a:ln>
          <a:solidFill>
            <a:srgbClr val="002F6D"/>
          </a:solidFill>
          <a:latin typeface="Source Sans Pro" panose="020B0503030403020204" pitchFamily="34" charset="0"/>
          <a:ea typeface="Source Sans Pro" panose="020B050303040302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53575A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53575A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3575A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3575A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3575A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12" descr="&quot;&quot;">
            <a:extLst>
              <a:ext uri="{FF2B5EF4-FFF2-40B4-BE49-F238E27FC236}">
                <a16:creationId xmlns:a16="http://schemas.microsoft.com/office/drawing/2014/main" id="{A488A3D8-CF47-4546-940D-5B749F980CD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 r="12879" b="7360"/>
          <a:stretch/>
        </p:blipFill>
        <p:spPr>
          <a:xfrm>
            <a:off x="7810500" y="1041748"/>
            <a:ext cx="4381500" cy="4659045"/>
          </a:xfrm>
          <a:prstGeom prst="rect">
            <a:avLst/>
          </a:prstGeom>
        </p:spPr>
      </p:pic>
      <p:sp>
        <p:nvSpPr>
          <p:cNvPr id="7" name="Rectangle 6" descr="&quot;&quot;">
            <a:extLst>
              <a:ext uri="{FF2B5EF4-FFF2-40B4-BE49-F238E27FC236}">
                <a16:creationId xmlns:a16="http://schemas.microsoft.com/office/drawing/2014/main" id="{D6735E12-E053-470D-BD72-30D4D84AC7CB}"/>
              </a:ext>
            </a:extLst>
          </p:cNvPr>
          <p:cNvSpPr/>
          <p:nvPr userDrawn="1"/>
        </p:nvSpPr>
        <p:spPr>
          <a:xfrm>
            <a:off x="0" y="5700793"/>
            <a:ext cx="12192000" cy="1157207"/>
          </a:xfrm>
          <a:prstGeom prst="rect">
            <a:avLst/>
          </a:prstGeom>
          <a:solidFill>
            <a:srgbClr val="002F6D"/>
          </a:solidFill>
          <a:ln>
            <a:noFill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2F755134-ED20-4A2D-810F-7E5FA4795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7B8663F-59C3-4047-89AF-08F90FB32F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0015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5" name="Picture 14" descr="California Community Colleges logo">
            <a:extLst>
              <a:ext uri="{FF2B5EF4-FFF2-40B4-BE49-F238E27FC236}">
                <a16:creationId xmlns:a16="http://schemas.microsoft.com/office/drawing/2014/main" id="{4D1F41B8-A97E-4305-AE95-D2889CE83444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320140" y="6001350"/>
            <a:ext cx="1579813" cy="596917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584A05-C9BB-4E27-8BD0-58F6EE1314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1023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8F2C6A05-D8D1-44C9-878E-EDE3FC43A0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617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2F6D"/>
          </a:solidFill>
          <a:latin typeface="Source Sans Pro" panose="020B0503030403020204" pitchFamily="34" charset="0"/>
          <a:ea typeface="Source Sans Pro" panose="020B050303040302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53575A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53575A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3575A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3575A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3575A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2E5279-6BB5-4200-B623-E50AF74A5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828800"/>
          </a:xfrm>
          <a:prstGeom prst="rect">
            <a:avLst/>
          </a:prstGeom>
        </p:spPr>
        <p:txBody>
          <a:bodyPr vert="horz" lIns="457200" tIns="457200" rIns="45720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705A94-6AAA-4E19-916C-A4F16D9F3F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825624"/>
            <a:ext cx="12192000" cy="4175725"/>
          </a:xfrm>
          <a:prstGeom prst="rect">
            <a:avLst/>
          </a:prstGeom>
        </p:spPr>
        <p:txBody>
          <a:bodyPr vert="horz" lIns="685800" tIns="45720" rIns="685800" bIns="22860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 descr="California Community Colleges logo">
            <a:extLst>
              <a:ext uri="{FF2B5EF4-FFF2-40B4-BE49-F238E27FC236}">
                <a16:creationId xmlns:a16="http://schemas.microsoft.com/office/drawing/2014/main" id="{F4BB0571-4F9D-46DF-8EFE-445155A934C1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320140" y="6001350"/>
            <a:ext cx="1579813" cy="59691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E797C6-3A1E-4029-A027-67C28BED6C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30940" y="6155346"/>
            <a:ext cx="36576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53575A"/>
                </a:solidFill>
              </a:defRPr>
            </a:lvl1pPr>
          </a:lstStyle>
          <a:p>
            <a:fld id="{7934E7AA-586C-4B13-A389-1429762DA2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14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755" r:id="rId2"/>
    <p:sldLayoutId id="2147483760" r:id="rId3"/>
    <p:sldLayoutId id="2147483674" r:id="rId4"/>
    <p:sldLayoutId id="2147483676" r:id="rId5"/>
    <p:sldLayoutId id="2147483798" r:id="rId6"/>
    <p:sldLayoutId id="2147483797" r:id="rId7"/>
    <p:sldLayoutId id="2147483678" r:id="rId8"/>
    <p:sldLayoutId id="2147483758" r:id="rId9"/>
    <p:sldLayoutId id="2147483757" r:id="rId10"/>
    <p:sldLayoutId id="2147483756" r:id="rId11"/>
    <p:sldLayoutId id="2147483796" r:id="rId12"/>
    <p:sldLayoutId id="2147483677" r:id="rId13"/>
    <p:sldLayoutId id="2147483680" r:id="rId14"/>
    <p:sldLayoutId id="2147483681" r:id="rId15"/>
    <p:sldLayoutId id="2147483759" r:id="rId16"/>
    <p:sldLayoutId id="2147483761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ln>
            <a:noFill/>
          </a:ln>
          <a:solidFill>
            <a:srgbClr val="002F6D"/>
          </a:solidFill>
          <a:latin typeface="Source Sans Pro" panose="020B0503030403020204" pitchFamily="34" charset="0"/>
          <a:ea typeface="Source Sans Pro" panose="020B050303040302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53575A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53575A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3575A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3575A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3575A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eginfo.legislature.ca.gov/faces/billTextClient.xhtml?bill_id=202520260AB102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apprenticeshipsupportnetwork@foundationccc.org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pprenticeship@cccco.edu" TargetMode="External"/><Relationship Id="rId2" Type="http://schemas.openxmlformats.org/officeDocument/2006/relationships/hyperlink" Target="https://cccco.zoom.us/j/83752577222?pwd=W2DLzPlSbAxWfQGan7vPgWZ1SsJQ0x.1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hyperlink" Target="https://listserv.cccnext.net/scripts/wa-CCCNEXT.exe?SUBED1=WEDD_AL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9749" y="1969093"/>
            <a:ext cx="6250335" cy="1661835"/>
          </a:xfrm>
        </p:spPr>
        <p:txBody>
          <a:bodyPr>
            <a:normAutofit/>
          </a:bodyPr>
          <a:lstStyle/>
          <a:p>
            <a:pPr algn="ctr"/>
            <a:br>
              <a:rPr lang="en-US"/>
            </a:br>
            <a:r>
              <a:rPr lang="en-US">
                <a:latin typeface="Source Sans Pro"/>
                <a:ea typeface="Source Sans Pro"/>
              </a:rPr>
              <a:t>Educational Report</a:t>
            </a:r>
            <a:endParaRPr lang="en-US" sz="40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9749" y="3855388"/>
            <a:ext cx="6621526" cy="1865014"/>
          </a:xfrm>
        </p:spPr>
        <p:txBody>
          <a:bodyPr vert="horz" lIns="457200" tIns="45720" rIns="457200" bIns="228600" rtlCol="0" anchor="t">
            <a:normAutofit/>
          </a:bodyPr>
          <a:lstStyle/>
          <a:p>
            <a:r>
              <a:rPr lang="en-US" sz="1700">
                <a:latin typeface="Source Sans Pro"/>
                <a:ea typeface="Source Sans Pro"/>
              </a:rPr>
              <a:t>Gary Adams, Dean of Apprenticeship and Adult Education</a:t>
            </a:r>
          </a:p>
          <a:p>
            <a:r>
              <a:rPr lang="en-US" sz="1700">
                <a:latin typeface="Source Sans Pro"/>
                <a:ea typeface="Source Sans Pro"/>
              </a:rPr>
              <a:t>Dr. Sabrina Lopez, Apprenticeship Program Lead</a:t>
            </a:r>
          </a:p>
          <a:p>
            <a:r>
              <a:rPr lang="en-US" sz="1700">
                <a:latin typeface="Source Sans Pro"/>
                <a:ea typeface="Source Sans Pro"/>
              </a:rPr>
              <a:t>Dalbir Singh, Community College Program Assistant II</a:t>
            </a:r>
            <a:endParaRPr lang="en-US" sz="17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4E7AA-586C-4B13-A389-1429762DA24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233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9B3EB-A467-0F63-F7D4-306164AD5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ctr"/>
          <a:lstStyle/>
          <a:p>
            <a:pPr algn="ctr"/>
            <a:r>
              <a:rPr lang="en-US" dirty="0">
                <a:latin typeface="Source Sans Pro"/>
                <a:ea typeface="Source Sans Pro"/>
              </a:rPr>
              <a:t>Reporting Updates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97B54139-BDFC-427F-928A-731A6DFC4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4145"/>
            <a:ext cx="10506419" cy="3654512"/>
          </a:xfrm>
        </p:spPr>
        <p:txBody>
          <a:bodyPr lIns="91440" tIns="45720" rIns="91440" bIns="45720" anchor="t"/>
          <a:lstStyle/>
          <a:p>
            <a:r>
              <a:rPr lang="en-US" sz="2400" dirty="0">
                <a:latin typeface="Source Sans Pro"/>
                <a:ea typeface="Source Sans Pro"/>
              </a:rPr>
              <a:t>Projection Due 10/1/24</a:t>
            </a:r>
          </a:p>
          <a:p>
            <a:pPr lvl="1"/>
            <a:r>
              <a:rPr lang="en-US" sz="2000" dirty="0">
                <a:latin typeface="Source Sans Pro"/>
                <a:ea typeface="Source Sans Pro"/>
              </a:rPr>
              <a:t>9 reports were submitted past the submission deadline or are still outstanding</a:t>
            </a:r>
          </a:p>
          <a:p>
            <a:r>
              <a:rPr lang="en-US" sz="2400" dirty="0">
                <a:latin typeface="Source Sans Pro"/>
                <a:ea typeface="Source Sans Pro"/>
              </a:rPr>
              <a:t>P1 Due 1/15/25</a:t>
            </a:r>
          </a:p>
          <a:p>
            <a:pPr lvl="1"/>
            <a:r>
              <a:rPr lang="en-US" sz="2000" dirty="0">
                <a:latin typeface="Source Sans Pro"/>
                <a:ea typeface="Source Sans Pro"/>
              </a:rPr>
              <a:t>7 reports were submitted past the submission deadline or are still outstanding</a:t>
            </a:r>
          </a:p>
          <a:p>
            <a:r>
              <a:rPr lang="en-US" sz="2400" dirty="0">
                <a:latin typeface="Source Sans Pro"/>
                <a:ea typeface="Source Sans Pro"/>
              </a:rPr>
              <a:t>P2 Due 5/15/25</a:t>
            </a:r>
          </a:p>
          <a:p>
            <a:pPr lvl="1"/>
            <a:r>
              <a:rPr lang="en-US" sz="2000" dirty="0">
                <a:latin typeface="Source Sans Pro"/>
                <a:ea typeface="Source Sans Pro"/>
              </a:rPr>
              <a:t>11 reports were submitted past the submission deadline or are still outstanding</a:t>
            </a:r>
          </a:p>
          <a:p>
            <a:r>
              <a:rPr lang="en-US" sz="2400" dirty="0">
                <a:latin typeface="Source Sans Pro"/>
                <a:ea typeface="Source Sans Pro"/>
              </a:rPr>
              <a:t>Projection Due 10/1/25</a:t>
            </a:r>
          </a:p>
          <a:p>
            <a:r>
              <a:rPr lang="en-US" sz="2400" dirty="0">
                <a:latin typeface="Source Sans Pro"/>
                <a:ea typeface="Source Sans Pro"/>
              </a:rPr>
              <a:t>Recalculation Due 11/1/25</a:t>
            </a:r>
            <a:endParaRPr lang="en-US" dirty="0">
              <a:highlight>
                <a:srgbClr val="FFFF00"/>
              </a:highlight>
              <a:latin typeface="Source Sans Pro"/>
              <a:ea typeface="Source Sans Pro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9A9BECD-527A-9F60-5C36-AD55E15AA2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4E7AA-586C-4B13-A389-1429762DA24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654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86356-36EC-CD72-92AC-DCC3C5B6F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Fiscal Year 2024-25 RSI Outcomes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7D60F5-933B-5420-7560-D99C9FBC20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2800"/>
              <a:t>RSI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3CFA13-685F-EA21-995F-88F82E6AB57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lIns="91440" tIns="45720" rIns="91440" bIns="45720" anchor="t"/>
          <a:lstStyle/>
          <a:p>
            <a:r>
              <a:rPr lang="en-US" dirty="0">
                <a:latin typeface="Source Sans Pro"/>
                <a:ea typeface="Source Sans Pro"/>
              </a:rPr>
              <a:t>Hours of Instruction Funded Until P2: 7,094,109</a:t>
            </a:r>
            <a:endParaRPr lang="en-US"/>
          </a:p>
          <a:p>
            <a:r>
              <a:rPr lang="en-US" dirty="0">
                <a:latin typeface="Source Sans Pro"/>
                <a:ea typeface="Source Sans Pro"/>
              </a:rPr>
              <a:t>Number of Apprentices Instructed Until P2: 107,693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1D0D1CC-66DF-E835-B692-D1D2AE2B04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sz="2800"/>
              <a:t>FTES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A48972A-7A91-2B88-3941-696E1CB15C2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lIns="91440" tIns="45720" rIns="91440" bIns="45720" anchor="t"/>
          <a:lstStyle/>
          <a:p>
            <a:r>
              <a:rPr lang="en-US" dirty="0">
                <a:latin typeface="Source Sans Pro"/>
                <a:ea typeface="Source Sans Pro"/>
              </a:rPr>
              <a:t>Hours of Instruction Funded Until P2: 42,724</a:t>
            </a:r>
            <a:endParaRPr lang="en-US"/>
          </a:p>
          <a:p>
            <a:r>
              <a:rPr lang="en-US" dirty="0">
                <a:latin typeface="Source Sans Pro"/>
                <a:ea typeface="Source Sans Pro"/>
              </a:rPr>
              <a:t>Number of Apprentices Instructed Until P2: 2,098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DB3182-8448-E537-305A-74AA87AE98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4E7AA-586C-4B13-A389-1429762DA2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3575A"/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53575A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5646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622EA-13F1-7ED8-50E7-27A028456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lIns="91440" tIns="45720" rIns="91440" bIns="45720" anchor="ctr"/>
          <a:lstStyle/>
          <a:p>
            <a:pPr algn="ctr"/>
            <a:r>
              <a:rPr lang="en-US">
                <a:latin typeface="Source Sans Pro"/>
                <a:ea typeface="Source Sans Pro"/>
              </a:rPr>
              <a:t>Fiscal Year 2025-26 Allocations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4C67AF-8E54-1829-2440-157198C61D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8874" y="1825625"/>
            <a:ext cx="4597922" cy="3506603"/>
          </a:xfrm>
        </p:spPr>
        <p:txBody>
          <a:bodyPr lIns="91440" tIns="45720" rIns="91440" bIns="45720" anchor="t"/>
          <a:lstStyle/>
          <a:p>
            <a:r>
              <a:rPr lang="en-US">
                <a:latin typeface="Source Sans Pro"/>
                <a:ea typeface="Source Sans Pro"/>
              </a:rPr>
              <a:t>Schedule 2 (CCDs)</a:t>
            </a:r>
            <a:endParaRPr lang="en-US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latin typeface="Source Sans Pro"/>
                <a:ea typeface="Source Sans Pro"/>
              </a:rPr>
              <a:t>$35,622,000</a:t>
            </a:r>
          </a:p>
          <a:p>
            <a:r>
              <a:rPr lang="en-US" dirty="0">
                <a:latin typeface="Source Sans Pro"/>
                <a:ea typeface="Source Sans Pro"/>
              </a:rPr>
              <a:t>Schedule 3 (K-12 LEAs)</a:t>
            </a:r>
            <a:endParaRPr lang="en-US" dirty="0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latin typeface="Source Sans Pro"/>
                <a:ea typeface="Source Sans Pro"/>
              </a:rPr>
              <a:t>$62,485,000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17FA050-2CFD-54BE-2293-B2D02A47EBEE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315205" y="1825625"/>
            <a:ext cx="4524476" cy="3506603"/>
          </a:xfrm>
        </p:spPr>
        <p:txBody>
          <a:bodyPr lIns="91440" tIns="45720" rIns="91440" bIns="45720" anchor="t"/>
          <a:lstStyle/>
          <a:p>
            <a:r>
              <a:rPr lang="en-US" sz="2400" dirty="0">
                <a:latin typeface="Source Sans Pro"/>
                <a:ea typeface="Source Sans Pro"/>
              </a:rPr>
              <a:t>One-Time Shortfall for FY 2022-23 and 2023-24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>
                <a:latin typeface="Source Sans Pro"/>
                <a:ea typeface="Source Sans Pro"/>
              </a:rPr>
              <a:t>$6,333,000</a:t>
            </a:r>
          </a:p>
          <a:p>
            <a:r>
              <a:rPr lang="en-US" sz="2400" dirty="0">
                <a:latin typeface="Source Sans Pro"/>
                <a:ea typeface="Source Sans Pro"/>
              </a:rPr>
              <a:t>Updated Hourly Rate</a:t>
            </a:r>
            <a:endParaRPr lang="en-US" sz="2400" dirty="0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>
                <a:latin typeface="Source Sans Pro"/>
                <a:ea typeface="Source Sans Pro"/>
              </a:rPr>
              <a:t>$10.32</a:t>
            </a:r>
          </a:p>
          <a:p>
            <a:r>
              <a:rPr lang="en-US" sz="2400" dirty="0">
                <a:latin typeface="Source Sans Pro"/>
                <a:ea typeface="Source Sans Pro"/>
              </a:rPr>
              <a:t>California Apprenticeship Initiative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>
                <a:latin typeface="Source Sans Pro"/>
                <a:ea typeface="Source Sans Pro"/>
              </a:rPr>
              <a:t>$30m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>
                <a:latin typeface="Source Sans Pro"/>
                <a:ea typeface="Source Sans Pro"/>
              </a:rPr>
              <a:t>Upcoming Funding Opportunity TBD</a:t>
            </a:r>
          </a:p>
          <a:p>
            <a:pPr lvl="1">
              <a:buFont typeface="Courier New" panose="020B0604020202020204" pitchFamily="34" charset="0"/>
              <a:buChar char="o"/>
            </a:pPr>
            <a:endParaRPr lang="en-US" dirty="0">
              <a:latin typeface="Source Sans Pro"/>
              <a:ea typeface="Source Sans Pro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025FD9-9EB3-8F1C-BD33-D58E90BB7067}"/>
              </a:ext>
            </a:extLst>
          </p:cNvPr>
          <p:cNvSpPr txBox="1"/>
          <p:nvPr/>
        </p:nvSpPr>
        <p:spPr>
          <a:xfrm>
            <a:off x="1383631" y="5444290"/>
            <a:ext cx="5514473" cy="307777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solidFill>
                  <a:srgbClr val="53575A"/>
                </a:solidFill>
                <a:ea typeface="Source Sans Pro"/>
              </a:rPr>
              <a:t>*Information is based on </a:t>
            </a:r>
            <a:r>
              <a:rPr lang="en-US" sz="1400" dirty="0">
                <a:solidFill>
                  <a:srgbClr val="53575A"/>
                </a:solidFill>
                <a:ea typeface="Source Sans Pro"/>
                <a:hlinkClick r:id="rId2"/>
              </a:rPr>
              <a:t>AB-102 Budget Act of 2025</a:t>
            </a:r>
            <a:endParaRPr lang="en-US" sz="1400" dirty="0">
              <a:solidFill>
                <a:srgbClr val="53575A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125F7E-33AC-E732-2F2B-C89B44E35C0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4E7AA-586C-4B13-A389-1429762DA2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3575A"/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53575A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5122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C9F5E-48D0-8BDB-0860-79A1AE80F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ctr"/>
          <a:lstStyle/>
          <a:p>
            <a:pPr algn="ctr"/>
            <a:r>
              <a:rPr lang="en-US" dirty="0">
                <a:latin typeface="Source Sans Pro"/>
                <a:ea typeface="Source Sans Pro"/>
              </a:rPr>
              <a:t>Technical Assistance Providers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6C11FC-3E1F-E607-CBC7-B8583B0094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lIns="91440" tIns="45720" rIns="91440" bIns="45720" anchor="b"/>
          <a:lstStyle/>
          <a:p>
            <a:pPr algn="ctr"/>
            <a:r>
              <a:rPr lang="en-US" dirty="0">
                <a:latin typeface="Source Sans Pro"/>
                <a:ea typeface="Source Sans Pro"/>
              </a:rPr>
              <a:t>Foundation for California Community Colleges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5CC050-B778-0C5F-A353-E618D7938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51967"/>
            <a:ext cx="5157787" cy="3043955"/>
          </a:xfrm>
        </p:spPr>
        <p:txBody>
          <a:bodyPr lIns="91440" tIns="45720" rIns="91440" bIns="45720" anchor="t"/>
          <a:lstStyle/>
          <a:p>
            <a:r>
              <a:rPr lang="en-US" sz="2400" dirty="0">
                <a:latin typeface="Source Sans Pro"/>
                <a:ea typeface="Source Sans Pro"/>
              </a:rPr>
              <a:t>Guidance Documents and Toolkits</a:t>
            </a:r>
            <a:endParaRPr lang="en-US" sz="2400"/>
          </a:p>
          <a:p>
            <a:r>
              <a:rPr lang="en-US" sz="2400" dirty="0">
                <a:latin typeface="Source Sans Pro"/>
                <a:ea typeface="Source Sans Pro"/>
              </a:rPr>
              <a:t>Virtual Office Hours</a:t>
            </a:r>
            <a:endParaRPr lang="en-US" sz="2400"/>
          </a:p>
          <a:p>
            <a:r>
              <a:rPr lang="en-US" sz="2400" dirty="0">
                <a:latin typeface="Source Sans Pro"/>
                <a:ea typeface="Source Sans Pro"/>
              </a:rPr>
              <a:t>Vision Resource Center</a:t>
            </a:r>
            <a:endParaRPr lang="en-US" sz="2400"/>
          </a:p>
          <a:p>
            <a:r>
              <a:rPr lang="en-US" sz="2400" dirty="0">
                <a:latin typeface="Source Sans Pro"/>
                <a:ea typeface="Source Sans Pro"/>
              </a:rPr>
              <a:t>Statewide Training Opportunities</a:t>
            </a:r>
          </a:p>
          <a:p>
            <a:r>
              <a:rPr lang="en-US" sz="2400" dirty="0">
                <a:latin typeface="Source Sans Pro"/>
                <a:ea typeface="Source Sans Pro"/>
                <a:hlinkClick r:id="rId2"/>
              </a:rPr>
              <a:t>apprenticeshipsupportnetwork@foundationccc.org</a:t>
            </a:r>
            <a:r>
              <a:rPr lang="en-US" sz="2400" dirty="0">
                <a:latin typeface="Source Sans Pro"/>
                <a:ea typeface="Source Sans Pro"/>
              </a:rPr>
              <a:t> </a:t>
            </a:r>
            <a:endParaRPr lang="en-US" sz="24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CF16F8-B9BE-CCB9-5104-69BDC58195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 lIns="91440" tIns="45720" rIns="91440" bIns="45720" anchor="b"/>
          <a:lstStyle/>
          <a:p>
            <a:pPr algn="ctr"/>
            <a:r>
              <a:rPr lang="en-US" dirty="0">
                <a:latin typeface="Source Sans Pro"/>
                <a:ea typeface="Source Sans Pro"/>
              </a:rPr>
              <a:t>LAUNCH Apprenticeship Network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CCC08E-E1BC-D814-84DA-ED1BD9350F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51967"/>
            <a:ext cx="5183188" cy="3043955"/>
          </a:xfrm>
        </p:spPr>
        <p:txBody>
          <a:bodyPr lIns="91440" tIns="45720" rIns="91440" bIns="45720" anchor="t"/>
          <a:lstStyle/>
          <a:p>
            <a:r>
              <a:rPr lang="en-US" sz="2400" dirty="0">
                <a:latin typeface="Source Sans Pro"/>
                <a:ea typeface="Source Sans Pro"/>
              </a:rPr>
              <a:t>Statewide and Regional Support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>
                <a:latin typeface="Source Sans Pro"/>
                <a:ea typeface="Source Sans Pro"/>
              </a:rPr>
              <a:t>Apprenticeship and Pre-Apprenticeship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>
                <a:latin typeface="Source Sans Pro"/>
                <a:ea typeface="Source Sans Pro"/>
              </a:rPr>
              <a:t>Contract Education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>
                <a:latin typeface="Source Sans Pro"/>
                <a:ea typeface="Source Sans Pro"/>
              </a:rPr>
              <a:t>Credit for Prior Learning</a:t>
            </a:r>
          </a:p>
          <a:p>
            <a:r>
              <a:rPr lang="en-US" sz="2400" dirty="0">
                <a:latin typeface="Source Sans Pro"/>
                <a:ea typeface="Source Sans Pro"/>
              </a:rPr>
              <a:t>Employer Engagement Infrastructure</a:t>
            </a:r>
          </a:p>
          <a:p>
            <a:r>
              <a:rPr lang="en-US" sz="2400" dirty="0">
                <a:latin typeface="Source Sans Pro"/>
                <a:ea typeface="Source Sans Pro"/>
              </a:rPr>
              <a:t>Sponsorship Support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C9C0F-A479-C369-6360-40F7B71CA9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4E7AA-586C-4B13-A389-1429762DA2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3575A"/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53575A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9317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8165F-0372-48BF-8312-6BF42A497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Chancellor’s Office Support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12AEA9A-2283-5CD0-9796-88F660D592D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l" rtl="0" fontAlgn="base">
              <a:lnSpc>
                <a:spcPts val="2850"/>
              </a:lnSpc>
              <a:buFont typeface="Arial" panose="020B0604020202020204" pitchFamily="34" charset="0"/>
              <a:buChar char="•"/>
            </a:pPr>
            <a:r>
              <a:rPr lang="en-US" sz="3200" b="0" i="0" u="none" strike="noStrike">
                <a:solidFill>
                  <a:srgbClr val="53575A"/>
                </a:solidFill>
                <a:effectLst/>
                <a:latin typeface="Source Sans Pro" panose="020B0503030403020204" pitchFamily="34" charset="0"/>
              </a:rPr>
              <a:t>Virtual Office Hours</a:t>
            </a:r>
            <a:r>
              <a:rPr lang="en-US" sz="3200" b="0" i="0">
                <a:solidFill>
                  <a:srgbClr val="002F6D"/>
                </a:solidFill>
                <a:effectLst/>
                <a:latin typeface="Source Sans Pro" panose="020B0503030403020204" pitchFamily="34" charset="0"/>
              </a:rPr>
              <a:t>​</a:t>
            </a:r>
            <a:endParaRPr lang="en-US" b="0" i="0">
              <a:solidFill>
                <a:srgbClr val="002F6D"/>
              </a:solidFill>
              <a:effectLst/>
              <a:latin typeface="Arial" panose="020B0604020202020204" pitchFamily="34" charset="0"/>
            </a:endParaRPr>
          </a:p>
          <a:p>
            <a:pPr lvl="1" fontAlgn="base">
              <a:lnSpc>
                <a:spcPts val="2475"/>
              </a:lnSpc>
            </a:pPr>
            <a:r>
              <a:rPr lang="en-US" b="0" i="0" u="none" strike="noStrike">
                <a:solidFill>
                  <a:srgbClr val="53575A"/>
                </a:solidFill>
                <a:effectLst/>
                <a:latin typeface="Source Sans Pro" panose="020B0503030403020204" pitchFamily="34" charset="0"/>
              </a:rPr>
              <a:t>2</a:t>
            </a:r>
            <a:r>
              <a:rPr lang="en-US" sz="1400" b="0" i="0" u="none" strike="noStrike">
                <a:solidFill>
                  <a:srgbClr val="53575A"/>
                </a:solidFill>
                <a:effectLst/>
                <a:latin typeface="Source Sans Pro" panose="020B0503030403020204" pitchFamily="34" charset="0"/>
              </a:rPr>
              <a:t>nd</a:t>
            </a:r>
            <a:r>
              <a:rPr lang="en-US" b="0" i="0" u="none" strike="noStrike">
                <a:solidFill>
                  <a:srgbClr val="53575A"/>
                </a:solidFill>
                <a:effectLst/>
                <a:latin typeface="Source Sans Pro" panose="020B0503030403020204" pitchFamily="34" charset="0"/>
              </a:rPr>
              <a:t> and 4</a:t>
            </a:r>
            <a:r>
              <a:rPr lang="en-US" sz="1400" b="0" i="0" u="none" strike="noStrike">
                <a:solidFill>
                  <a:srgbClr val="53575A"/>
                </a:solidFill>
                <a:effectLst/>
                <a:latin typeface="Source Sans Pro" panose="020B0503030403020204" pitchFamily="34" charset="0"/>
              </a:rPr>
              <a:t>th</a:t>
            </a:r>
            <a:r>
              <a:rPr lang="en-US" b="0" i="0" u="none" strike="noStrike">
                <a:solidFill>
                  <a:srgbClr val="53575A"/>
                </a:solidFill>
                <a:effectLst/>
                <a:latin typeface="Source Sans Pro" panose="020B0503030403020204" pitchFamily="34" charset="0"/>
              </a:rPr>
              <a:t> Tuesday of the month from 2:00PM-3:00PM</a:t>
            </a:r>
            <a:r>
              <a:rPr lang="en-US" b="0" i="0">
                <a:solidFill>
                  <a:srgbClr val="002F6D"/>
                </a:solidFill>
                <a:effectLst/>
                <a:latin typeface="Source Sans Pro" panose="020B0503030403020204" pitchFamily="34" charset="0"/>
              </a:rPr>
              <a:t>​</a:t>
            </a:r>
            <a:endParaRPr lang="en-US" b="0" i="0">
              <a:solidFill>
                <a:srgbClr val="002F6D"/>
              </a:solidFill>
              <a:effectLst/>
              <a:latin typeface="Arial" panose="020B0604020202020204" pitchFamily="34" charset="0"/>
            </a:endParaRPr>
          </a:p>
          <a:p>
            <a:pPr lvl="1" fontAlgn="base">
              <a:lnSpc>
                <a:spcPts val="2475"/>
              </a:lnSpc>
            </a:pPr>
            <a:r>
              <a:rPr lang="en-US" b="0" i="0" u="sng" strike="noStrike">
                <a:solidFill>
                  <a:srgbClr val="0066BA"/>
                </a:solidFill>
                <a:effectLst/>
                <a:latin typeface="Source Sans Pro" panose="020B0503030403020204" pitchFamily="34" charset="0"/>
                <a:hlinkClick r:id="rId2"/>
              </a:rPr>
              <a:t>https://cccco.zoom.us/j/83752577222?pwd=W2DLzPlSbAxWfQGan7vPgWZ1SsJQ0x.1</a:t>
            </a:r>
            <a:r>
              <a:rPr lang="en-US" b="0" i="0" u="none" strike="noStrike">
                <a:solidFill>
                  <a:srgbClr val="53575A"/>
                </a:solidFill>
                <a:effectLst/>
                <a:latin typeface="Source Sans Pro" panose="020B0503030403020204" pitchFamily="34" charset="0"/>
              </a:rPr>
              <a:t> </a:t>
            </a:r>
            <a:endParaRPr lang="en-US" b="0" i="0">
              <a:solidFill>
                <a:srgbClr val="002F6D"/>
              </a:solidFill>
              <a:effectLst/>
              <a:latin typeface="Arial" panose="020B0604020202020204" pitchFamily="34" charset="0"/>
            </a:endParaRPr>
          </a:p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B21A65-1CAD-19ED-858B-DEF706DB6DF5}"/>
              </a:ext>
            </a:extLst>
          </p:cNvPr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pPr algn="l" rtl="0" fontAlgn="base">
              <a:lnSpc>
                <a:spcPts val="2850"/>
              </a:lnSpc>
              <a:buFont typeface="Arial" panose="020B0604020202020204" pitchFamily="34" charset="0"/>
              <a:buChar char="•"/>
            </a:pPr>
            <a:r>
              <a:rPr lang="en-US" sz="2800" b="0" i="0" u="sng" strike="noStrike">
                <a:solidFill>
                  <a:srgbClr val="0066BA"/>
                </a:solidFill>
                <a:effectLst/>
                <a:latin typeface="+mn-lt"/>
                <a:hlinkClick r:id="rId3"/>
              </a:rPr>
              <a:t>apprenticeship@cccco.edu</a:t>
            </a:r>
            <a:r>
              <a:rPr lang="en-US" sz="2800" b="0" i="0" u="none" strike="noStrike">
                <a:solidFill>
                  <a:srgbClr val="53575A"/>
                </a:solidFill>
                <a:effectLst/>
                <a:latin typeface="+mn-lt"/>
              </a:rPr>
              <a:t> </a:t>
            </a:r>
            <a:r>
              <a:rPr lang="en-US" sz="2800" b="0" i="0">
                <a:solidFill>
                  <a:srgbClr val="002F6D"/>
                </a:solidFill>
                <a:effectLst/>
                <a:latin typeface="+mn-lt"/>
              </a:rPr>
              <a:t>​</a:t>
            </a:r>
            <a:endParaRPr lang="en-US" b="0" i="0">
              <a:solidFill>
                <a:srgbClr val="002F6D"/>
              </a:solidFill>
              <a:effectLst/>
              <a:latin typeface="+mn-lt"/>
            </a:endParaRPr>
          </a:p>
          <a:p>
            <a:pPr algn="l" rtl="0" fontAlgn="base">
              <a:lnSpc>
                <a:spcPts val="2850"/>
              </a:lnSpc>
              <a:buFont typeface="Arial" panose="020B0604020202020204" pitchFamily="34" charset="0"/>
              <a:buChar char="•"/>
            </a:pPr>
            <a:r>
              <a:rPr lang="en-US" sz="2800" b="0" i="0" u="none" strike="noStrike">
                <a:solidFill>
                  <a:srgbClr val="53575A"/>
                </a:solidFill>
                <a:effectLst/>
                <a:latin typeface="+mn-lt"/>
              </a:rPr>
              <a:t>Stay informed! Join the WEDD email list at </a:t>
            </a:r>
            <a:r>
              <a:rPr lang="en-US" sz="2800" b="0" i="0" u="sng" strike="noStrike">
                <a:solidFill>
                  <a:srgbClr val="0066BA"/>
                </a:solidFill>
                <a:effectLst/>
                <a:latin typeface="+mn-lt"/>
                <a:hlinkClick r:id="rId4"/>
              </a:rPr>
              <a:t>https://LISTSERV.CCCNEXT.NET/scripts/wa-CCCNEXT.exe?SUBED1=WEDD_ALL</a:t>
            </a:r>
            <a:r>
              <a:rPr lang="en-US" sz="2800" b="0" i="0" u="none" strike="noStrike">
                <a:solidFill>
                  <a:srgbClr val="53575A"/>
                </a:solidFill>
                <a:effectLst/>
                <a:latin typeface="+mn-lt"/>
              </a:rPr>
              <a:t> </a:t>
            </a:r>
            <a:endParaRPr lang="en-US" b="0" i="0">
              <a:solidFill>
                <a:srgbClr val="002F6D"/>
              </a:solidFill>
              <a:effectLst/>
              <a:latin typeface="+mn-lt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DD8F82E-3A90-F29F-0A92-8CE34B870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666" y="4730505"/>
            <a:ext cx="2076259" cy="1386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3B6E3-6163-FEF4-D2FC-89C0BEFB9E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4E7AA-586C-4B13-A389-1429762DA2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3575A"/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53575A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1945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CB19A-7ED4-7D84-AF9D-80F5501F0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ctr"/>
          <a:lstStyle/>
          <a:p>
            <a:pPr algn="ctr"/>
            <a:r>
              <a:rPr lang="en-US" dirty="0">
                <a:latin typeface="Source Sans Pro"/>
                <a:ea typeface="Source Sans Pro"/>
              </a:rPr>
              <a:t>Request for Feedback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6865D9-827F-2A39-3248-7BD8D5181C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0776" y="1121139"/>
            <a:ext cx="5157787" cy="823912"/>
          </a:xfrm>
        </p:spPr>
        <p:txBody>
          <a:bodyPr lIns="91440" tIns="45720" rIns="91440" bIns="45720" anchor="b"/>
          <a:lstStyle/>
          <a:p>
            <a:pPr algn="ctr"/>
            <a:r>
              <a:rPr lang="en-US" dirty="0">
                <a:latin typeface="Source Sans Pro"/>
                <a:ea typeface="Source Sans Pro"/>
              </a:rPr>
              <a:t>Ongoing Challenge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D6AD4-89D4-75A9-A9B3-3BA7FE5DA8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945051"/>
            <a:ext cx="5157787" cy="3043955"/>
          </a:xfrm>
        </p:spPr>
        <p:txBody>
          <a:bodyPr lIns="91440" tIns="45720" rIns="91440" bIns="45720" anchor="t"/>
          <a:lstStyle/>
          <a:p>
            <a:r>
              <a:rPr lang="en-US" dirty="0">
                <a:latin typeface="Source Sans Pro"/>
                <a:ea typeface="Source Sans Pro"/>
              </a:rPr>
              <a:t>The CCCCO has seen an approximate $6m deficit each FY, primarily impacting Schedule 3 funding. </a:t>
            </a:r>
          </a:p>
          <a:p>
            <a:r>
              <a:rPr lang="en-US" dirty="0">
                <a:latin typeface="Source Sans Pro"/>
                <a:ea typeface="Source Sans Pro"/>
              </a:rPr>
              <a:t>There has also been an increased request for Schedule 2 funding.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40426DE-DADA-BD1D-9C1C-044B74642A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121139"/>
            <a:ext cx="5183188" cy="823912"/>
          </a:xfrm>
        </p:spPr>
        <p:txBody>
          <a:bodyPr lIns="91440" tIns="45720" rIns="91440" bIns="45720" anchor="b"/>
          <a:lstStyle/>
          <a:p>
            <a:pPr algn="ctr"/>
            <a:r>
              <a:rPr lang="en-US" dirty="0">
                <a:latin typeface="Source Sans Pro"/>
                <a:ea typeface="Source Sans Pro"/>
              </a:rPr>
              <a:t>Proposed Solution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0FEF3B6-F5E3-222C-27ED-AE32D4F811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945051"/>
            <a:ext cx="5183188" cy="4172195"/>
          </a:xfrm>
        </p:spPr>
        <p:txBody>
          <a:bodyPr lIns="91440" tIns="45720" rIns="91440" bIns="45720" anchor="t"/>
          <a:lstStyle/>
          <a:p>
            <a:r>
              <a:rPr lang="en-US" sz="2400" dirty="0">
                <a:latin typeface="Source Sans Pro"/>
                <a:ea typeface="Source Sans Pro"/>
              </a:rPr>
              <a:t>Current RSI Reporting Deadlines</a:t>
            </a:r>
          </a:p>
          <a:p>
            <a:endParaRPr lang="en-US" sz="2400" dirty="0">
              <a:latin typeface="Source Sans Pro"/>
              <a:ea typeface="Source Sans Pro"/>
            </a:endParaRPr>
          </a:p>
          <a:p>
            <a:endParaRPr lang="en-US" sz="2400" dirty="0">
              <a:latin typeface="Source Sans Pro"/>
              <a:ea typeface="Source Sans Pro"/>
            </a:endParaRPr>
          </a:p>
          <a:p>
            <a:endParaRPr lang="en-US" sz="2400" dirty="0">
              <a:latin typeface="Source Sans Pro"/>
              <a:ea typeface="Source Sans Pro"/>
            </a:endParaRPr>
          </a:p>
          <a:p>
            <a:endParaRPr lang="en-US" sz="2400" dirty="0">
              <a:latin typeface="Source Sans Pro"/>
              <a:ea typeface="Source Sans Pro"/>
            </a:endParaRPr>
          </a:p>
          <a:p>
            <a:pPr marL="457200" lvl="1" indent="0">
              <a:buNone/>
            </a:pPr>
            <a:endParaRPr lang="en-US" sz="2000" dirty="0">
              <a:latin typeface="Source Sans Pro"/>
              <a:ea typeface="Source Sans Pro"/>
            </a:endParaRPr>
          </a:p>
          <a:p>
            <a:r>
              <a:rPr lang="en-US" sz="2400" dirty="0">
                <a:latin typeface="Source Sans Pro"/>
                <a:ea typeface="Source Sans Pro"/>
              </a:rPr>
              <a:t>Proposed RSI Reporting Deadline Change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>
                <a:latin typeface="Source Sans Pro"/>
                <a:ea typeface="Source Sans Pro"/>
              </a:rPr>
              <a:t>Projection – July 1st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 err="1">
                <a:latin typeface="Source Sans Pro"/>
                <a:ea typeface="Source Sans Pro"/>
              </a:rPr>
              <a:t>ReCalc</a:t>
            </a:r>
            <a:r>
              <a:rPr lang="en-US" sz="2000" dirty="0">
                <a:latin typeface="Source Sans Pro"/>
                <a:ea typeface="Source Sans Pro"/>
              </a:rPr>
              <a:t> - July 15th </a:t>
            </a:r>
            <a:endParaRPr lang="en-US" sz="2000" dirty="0" err="1"/>
          </a:p>
        </p:txBody>
      </p:sp>
      <p:pic>
        <p:nvPicPr>
          <p:cNvPr id="8" name="Picture 7" descr="A screenshot of a current RSI reporting deadlines&#10;&#10;">
            <a:extLst>
              <a:ext uri="{FF2B5EF4-FFF2-40B4-BE49-F238E27FC236}">
                <a16:creationId xmlns:a16="http://schemas.microsoft.com/office/drawing/2014/main" id="{F3C7674C-BCD9-F254-4541-960DB0F936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4460" y="2414816"/>
            <a:ext cx="5277079" cy="2028366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BD8FA8-2AD2-5745-68E4-9D32100F2B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34E7AA-586C-4B13-A389-1429762DA2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3575A"/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53575A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9033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1B221-CE0B-DFEE-640C-331EF8A30D9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-1828800"/>
            <a:ext cx="12192000" cy="1828800"/>
          </a:xfrm>
        </p:spPr>
        <p:txBody>
          <a:bodyPr vert="horz" lIns="457200" tIns="457200" rIns="457200" bIns="45720" rtlCol="0" anchor="b" anchorCtr="0">
            <a:normAutofit/>
          </a:bodyPr>
          <a:lstStyle/>
          <a:p>
            <a:r>
              <a:rPr lang="en-US" dirty="0"/>
              <a:t>Thank you!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4E7AA-586C-4B13-A389-1429762DA24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506056"/>
      </p:ext>
    </p:extLst>
  </p:cSld>
  <p:clrMapOvr>
    <a:masterClrMapping/>
  </p:clrMapOvr>
</p:sld>
</file>

<file path=ppt/theme/theme1.xml><?xml version="1.0" encoding="utf-8"?>
<a:theme xmlns:a="http://schemas.openxmlformats.org/drawingml/2006/main" name="California Community Colleges - White">
  <a:themeElements>
    <a:clrScheme name="CCC 2018">
      <a:dk1>
        <a:srgbClr val="002F6D"/>
      </a:dk1>
      <a:lt1>
        <a:srgbClr val="FFFFFF"/>
      </a:lt1>
      <a:dk2>
        <a:srgbClr val="555759"/>
      </a:dk2>
      <a:lt2>
        <a:srgbClr val="0066BA"/>
      </a:lt2>
      <a:accent1>
        <a:srgbClr val="002F6D"/>
      </a:accent1>
      <a:accent2>
        <a:srgbClr val="FFB600"/>
      </a:accent2>
      <a:accent3>
        <a:srgbClr val="717271"/>
      </a:accent3>
      <a:accent4>
        <a:srgbClr val="002755"/>
      </a:accent4>
      <a:accent5>
        <a:srgbClr val="0066BA"/>
      </a:accent5>
      <a:accent6>
        <a:srgbClr val="40B4E5"/>
      </a:accent6>
      <a:hlink>
        <a:srgbClr val="0066BA"/>
      </a:hlink>
      <a:folHlink>
        <a:srgbClr val="002F6D"/>
      </a:folHlink>
    </a:clrScheme>
    <a:fontScheme name="CCCCO Refresh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alifornia Community Colleges - Blue">
  <a:themeElements>
    <a:clrScheme name="CCC 2018">
      <a:dk1>
        <a:srgbClr val="002F6D"/>
      </a:dk1>
      <a:lt1>
        <a:srgbClr val="FFFFFF"/>
      </a:lt1>
      <a:dk2>
        <a:srgbClr val="555759"/>
      </a:dk2>
      <a:lt2>
        <a:srgbClr val="0066BA"/>
      </a:lt2>
      <a:accent1>
        <a:srgbClr val="002F6D"/>
      </a:accent1>
      <a:accent2>
        <a:srgbClr val="FFB600"/>
      </a:accent2>
      <a:accent3>
        <a:srgbClr val="717271"/>
      </a:accent3>
      <a:accent4>
        <a:srgbClr val="002755"/>
      </a:accent4>
      <a:accent5>
        <a:srgbClr val="0066BA"/>
      </a:accent5>
      <a:accent6>
        <a:srgbClr val="40B4E5"/>
      </a:accent6>
      <a:hlink>
        <a:srgbClr val="0066BA"/>
      </a:hlink>
      <a:folHlink>
        <a:srgbClr val="002F6D"/>
      </a:folHlink>
    </a:clrScheme>
    <a:fontScheme name="CCCCO Refresh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alifornia Community Colleges - Primary">
  <a:themeElements>
    <a:clrScheme name="CCC 2018">
      <a:dk1>
        <a:srgbClr val="002F6D"/>
      </a:dk1>
      <a:lt1>
        <a:srgbClr val="FFFFFF"/>
      </a:lt1>
      <a:dk2>
        <a:srgbClr val="555759"/>
      </a:dk2>
      <a:lt2>
        <a:srgbClr val="0066BA"/>
      </a:lt2>
      <a:accent1>
        <a:srgbClr val="002F6D"/>
      </a:accent1>
      <a:accent2>
        <a:srgbClr val="FFB600"/>
      </a:accent2>
      <a:accent3>
        <a:srgbClr val="717271"/>
      </a:accent3>
      <a:accent4>
        <a:srgbClr val="002755"/>
      </a:accent4>
      <a:accent5>
        <a:srgbClr val="0066BA"/>
      </a:accent5>
      <a:accent6>
        <a:srgbClr val="40B4E5"/>
      </a:accent6>
      <a:hlink>
        <a:srgbClr val="0066BA"/>
      </a:hlink>
      <a:folHlink>
        <a:srgbClr val="002F6D"/>
      </a:folHlink>
    </a:clrScheme>
    <a:fontScheme name="CCCCO Refresh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Digital_Futures_Webinar_Template</Template>
  <TotalTime>74</TotalTime>
  <Words>352</Words>
  <Application>Microsoft Office PowerPoint</Application>
  <PresentationFormat>Widescreen</PresentationFormat>
  <Paragraphs>76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Calibri</vt:lpstr>
      <vt:lpstr>Courier New</vt:lpstr>
      <vt:lpstr>Source Sans Pro</vt:lpstr>
      <vt:lpstr>Arial</vt:lpstr>
      <vt:lpstr>California Community Colleges - White</vt:lpstr>
      <vt:lpstr>California Community Colleges - Blue</vt:lpstr>
      <vt:lpstr>California Community Colleges - Primary</vt:lpstr>
      <vt:lpstr> Educational Report</vt:lpstr>
      <vt:lpstr>Reporting Updates</vt:lpstr>
      <vt:lpstr>Fiscal Year 2024-25 RSI Outcomes</vt:lpstr>
      <vt:lpstr>Fiscal Year 2025-26 Allocations</vt:lpstr>
      <vt:lpstr>Technical Assistance Providers</vt:lpstr>
      <vt:lpstr>Chancellor’s Office Support</vt:lpstr>
      <vt:lpstr>Request for Feedback</vt:lpstr>
      <vt:lpstr>Thank you!</vt:lpstr>
    </vt:vector>
  </TitlesOfParts>
  <Company>California Community Colleges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CCCCO CAC-IACA August 2025 Presentation</dc:title>
  <dc:subject>Educational Report</dc:subject>
  <dc:creator>Jon Galucki</dc:creator>
  <cp:keywords>CCCCO, Report</cp:keywords>
  <cp:lastModifiedBy>Prizhbilov, Aleksandr@DIR</cp:lastModifiedBy>
  <cp:revision>180</cp:revision>
  <dcterms:created xsi:type="dcterms:W3CDTF">2018-04-10T19:34:47Z</dcterms:created>
  <dcterms:modified xsi:type="dcterms:W3CDTF">2025-08-01T19:07:10Z</dcterms:modified>
</cp:coreProperties>
</file>