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4"/>
    <p:sldMasterId id="2147483715" r:id="rId5"/>
    <p:sldMasterId id="2147483716" r:id="rId6"/>
    <p:sldMasterId id="2147483718" r:id="rId7"/>
  </p:sldMasterIdLst>
  <p:notesMasterIdLst>
    <p:notesMasterId r:id="rId164"/>
  </p:notesMasterIdLst>
  <p:handoutMasterIdLst>
    <p:handoutMasterId r:id="rId165"/>
  </p:handoutMasterIdLst>
  <p:sldIdLst>
    <p:sldId id="264" r:id="rId8"/>
    <p:sldId id="438" r:id="rId9"/>
    <p:sldId id="566" r:id="rId10"/>
    <p:sldId id="563" r:id="rId11"/>
    <p:sldId id="313" r:id="rId12"/>
    <p:sldId id="317" r:id="rId13"/>
    <p:sldId id="560" r:id="rId14"/>
    <p:sldId id="561" r:id="rId15"/>
    <p:sldId id="562" r:id="rId16"/>
    <p:sldId id="318" r:id="rId17"/>
    <p:sldId id="311" r:id="rId18"/>
    <p:sldId id="580" r:id="rId19"/>
    <p:sldId id="312" r:id="rId20"/>
    <p:sldId id="470" r:id="rId21"/>
    <p:sldId id="403" r:id="rId22"/>
    <p:sldId id="439" r:id="rId23"/>
    <p:sldId id="404" r:id="rId24"/>
    <p:sldId id="400" r:id="rId25"/>
    <p:sldId id="535" r:id="rId26"/>
    <p:sldId id="428" r:id="rId27"/>
    <p:sldId id="406" r:id="rId28"/>
    <p:sldId id="407" r:id="rId29"/>
    <p:sldId id="572" r:id="rId30"/>
    <p:sldId id="545" r:id="rId31"/>
    <p:sldId id="552" r:id="rId32"/>
    <p:sldId id="558" r:id="rId33"/>
    <p:sldId id="505" r:id="rId34"/>
    <p:sldId id="506" r:id="rId35"/>
    <p:sldId id="478" r:id="rId36"/>
    <p:sldId id="523" r:id="rId37"/>
    <p:sldId id="484" r:id="rId38"/>
    <p:sldId id="475" r:id="rId39"/>
    <p:sldId id="483" r:id="rId40"/>
    <p:sldId id="477" r:id="rId41"/>
    <p:sldId id="489" r:id="rId42"/>
    <p:sldId id="487" r:id="rId43"/>
    <p:sldId id="496" r:id="rId44"/>
    <p:sldId id="495" r:id="rId45"/>
    <p:sldId id="494" r:id="rId46"/>
    <p:sldId id="493" r:id="rId47"/>
    <p:sldId id="565" r:id="rId48"/>
    <p:sldId id="497" r:id="rId49"/>
    <p:sldId id="501" r:id="rId50"/>
    <p:sldId id="500" r:id="rId51"/>
    <p:sldId id="498" r:id="rId52"/>
    <p:sldId id="564" r:id="rId53"/>
    <p:sldId id="485" r:id="rId54"/>
    <p:sldId id="473" r:id="rId55"/>
    <p:sldId id="567" r:id="rId56"/>
    <p:sldId id="460" r:id="rId57"/>
    <p:sldId id="429" r:id="rId58"/>
    <p:sldId id="419" r:id="rId59"/>
    <p:sldId id="555" r:id="rId60"/>
    <p:sldId id="554" r:id="rId61"/>
    <p:sldId id="420" r:id="rId62"/>
    <p:sldId id="553" r:id="rId63"/>
    <p:sldId id="568" r:id="rId64"/>
    <p:sldId id="387" r:id="rId65"/>
    <p:sldId id="532" r:id="rId66"/>
    <p:sldId id="328" r:id="rId67"/>
    <p:sldId id="330" r:id="rId68"/>
    <p:sldId id="329" r:id="rId69"/>
    <p:sldId id="388" r:id="rId70"/>
    <p:sldId id="571" r:id="rId71"/>
    <p:sldId id="333" r:id="rId72"/>
    <p:sldId id="570" r:id="rId73"/>
    <p:sldId id="444" r:id="rId74"/>
    <p:sldId id="458" r:id="rId75"/>
    <p:sldId id="447" r:id="rId76"/>
    <p:sldId id="457" r:id="rId77"/>
    <p:sldId id="454" r:id="rId78"/>
    <p:sldId id="453" r:id="rId79"/>
    <p:sldId id="575" r:id="rId80"/>
    <p:sldId id="465" r:id="rId81"/>
    <p:sldId id="456" r:id="rId82"/>
    <p:sldId id="425" r:id="rId83"/>
    <p:sldId id="426" r:id="rId84"/>
    <p:sldId id="576" r:id="rId85"/>
    <p:sldId id="427" r:id="rId86"/>
    <p:sldId id="538" r:id="rId87"/>
    <p:sldId id="539" r:id="rId88"/>
    <p:sldId id="540" r:id="rId89"/>
    <p:sldId id="461" r:id="rId90"/>
    <p:sldId id="463" r:id="rId91"/>
    <p:sldId id="543" r:id="rId92"/>
    <p:sldId id="544" r:id="rId93"/>
    <p:sldId id="440" r:id="rId94"/>
    <p:sldId id="472" r:id="rId95"/>
    <p:sldId id="442" r:id="rId96"/>
    <p:sldId id="409" r:id="rId97"/>
    <p:sldId id="413" r:id="rId98"/>
    <p:sldId id="410" r:id="rId99"/>
    <p:sldId id="414" r:id="rId100"/>
    <p:sldId id="415" r:id="rId101"/>
    <p:sldId id="445" r:id="rId102"/>
    <p:sldId id="459" r:id="rId103"/>
    <p:sldId id="455" r:id="rId104"/>
    <p:sldId id="556" r:id="rId105"/>
    <p:sldId id="541" r:id="rId106"/>
    <p:sldId id="422" r:id="rId107"/>
    <p:sldId id="430" r:id="rId108"/>
    <p:sldId id="577" r:id="rId109"/>
    <p:sldId id="542" r:id="rId110"/>
    <p:sldId id="574" r:id="rId111"/>
    <p:sldId id="468" r:id="rId112"/>
    <p:sldId id="469" r:id="rId113"/>
    <p:sldId id="433" r:id="rId114"/>
    <p:sldId id="332" r:id="rId115"/>
    <p:sldId id="579" r:id="rId116"/>
    <p:sldId id="452" r:id="rId117"/>
    <p:sldId id="503" r:id="rId118"/>
    <p:sldId id="355" r:id="rId119"/>
    <p:sldId id="334" r:id="rId120"/>
    <p:sldId id="381" r:id="rId121"/>
    <p:sldId id="581" r:id="rId122"/>
    <p:sldId id="573" r:id="rId123"/>
    <p:sldId id="435" r:id="rId124"/>
    <p:sldId id="530" r:id="rId125"/>
    <p:sldId id="434" r:id="rId126"/>
    <p:sldId id="436" r:id="rId127"/>
    <p:sldId id="551" r:id="rId128"/>
    <p:sldId id="437" r:id="rId129"/>
    <p:sldId id="547" r:id="rId130"/>
    <p:sldId id="352" r:id="rId131"/>
    <p:sldId id="354" r:id="rId132"/>
    <p:sldId id="360" r:id="rId133"/>
    <p:sldId id="559" r:id="rId134"/>
    <p:sldId id="372" r:id="rId135"/>
    <p:sldId id="391" r:id="rId136"/>
    <p:sldId id="448" r:id="rId137"/>
    <p:sldId id="449" r:id="rId138"/>
    <p:sldId id="450" r:id="rId139"/>
    <p:sldId id="392" r:id="rId140"/>
    <p:sldId id="393" r:id="rId141"/>
    <p:sldId id="582" r:id="rId142"/>
    <p:sldId id="394" r:id="rId143"/>
    <p:sldId id="583" r:id="rId144"/>
    <p:sldId id="395" r:id="rId145"/>
    <p:sldId id="396" r:id="rId146"/>
    <p:sldId id="520" r:id="rId147"/>
    <p:sldId id="397" r:id="rId148"/>
    <p:sldId id="531" r:id="rId149"/>
    <p:sldId id="398" r:id="rId150"/>
    <p:sldId id="399" r:id="rId151"/>
    <p:sldId id="451" r:id="rId152"/>
    <p:sldId id="363" r:id="rId153"/>
    <p:sldId id="370" r:id="rId154"/>
    <p:sldId id="504" r:id="rId155"/>
    <p:sldId id="546" r:id="rId156"/>
    <p:sldId id="366" r:id="rId157"/>
    <p:sldId id="365" r:id="rId158"/>
    <p:sldId id="367" r:id="rId159"/>
    <p:sldId id="361" r:id="rId160"/>
    <p:sldId id="578" r:id="rId161"/>
    <p:sldId id="557" r:id="rId162"/>
    <p:sldId id="371" r:id="rId1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8000"/>
    <a:srgbClr val="CC3300"/>
    <a:srgbClr val="0099CC"/>
    <a:srgbClr val="99CCFF"/>
    <a:srgbClr val="6699FF"/>
    <a:srgbClr val="080808"/>
    <a:srgbClr val="80808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0349" autoAdjust="0"/>
  </p:normalViewPr>
  <p:slideViewPr>
    <p:cSldViewPr>
      <p:cViewPr varScale="1">
        <p:scale>
          <a:sx n="104" d="100"/>
          <a:sy n="104" d="100"/>
        </p:scale>
        <p:origin x="1470" y="102"/>
      </p:cViewPr>
      <p:guideLst>
        <p:guide orient="horz" pos="2160"/>
        <p:guide pos="2880"/>
      </p:guideLst>
    </p:cSldViewPr>
  </p:slideViewPr>
  <p:outlineViewPr>
    <p:cViewPr>
      <p:scale>
        <a:sx n="33" d="100"/>
        <a:sy n="33" d="100"/>
      </p:scale>
      <p:origin x="0" y="-72744"/>
    </p:cViewPr>
  </p:outlineViewPr>
  <p:notesTextViewPr>
    <p:cViewPr>
      <p:scale>
        <a:sx n="3" d="2"/>
        <a:sy n="3" d="2"/>
      </p:scale>
      <p:origin x="0" y="0"/>
    </p:cViewPr>
  </p:notesTextViewPr>
  <p:sorterViewPr>
    <p:cViewPr>
      <p:scale>
        <a:sx n="80" d="100"/>
        <a:sy n="80" d="100"/>
      </p:scale>
      <p:origin x="0" y="-15024"/>
    </p:cViewPr>
  </p:sorterViewPr>
  <p:notesViewPr>
    <p:cSldViewPr>
      <p:cViewPr>
        <p:scale>
          <a:sx n="75" d="100"/>
          <a:sy n="75" d="100"/>
        </p:scale>
        <p:origin x="3336"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0"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handoutMaster" Target="handoutMasters/handoutMaster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defTabSz="931887" eaLnBrk="1" hangingPunct="1">
              <a:defRPr sz="1300">
                <a:latin typeface="Calibri"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lvl1pPr algn="r" defTabSz="931887" eaLnBrk="1" hangingPunct="1">
              <a:defRPr sz="1300">
                <a:latin typeface="Calibri" pitchFamily="34" charset="0"/>
                <a:cs typeface="Arial" charset="0"/>
              </a:defRPr>
            </a:lvl1pPr>
          </a:lstStyle>
          <a:p>
            <a:pPr>
              <a:defRPr/>
            </a:pPr>
            <a:fld id="{0259B84E-E7B5-4AFE-9D41-219E84E78BCD}" type="datetimeFigureOut">
              <a:rPr lang="en-US"/>
              <a:pPr>
                <a:defRPr/>
              </a:pPr>
              <a:t>10/11/2022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defTabSz="931887" eaLnBrk="1" hangingPunct="1">
              <a:defRPr sz="1300">
                <a:latin typeface="Calibri"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2" tIns="46586" rIns="93172" bIns="46586" numCol="1" anchor="b" anchorCtr="0" compatLnSpc="1">
            <a:prstTxWarp prst="textNoShape">
              <a:avLst/>
            </a:prstTxWarp>
          </a:bodyPr>
          <a:lstStyle>
            <a:lvl1pPr algn="r" defTabSz="931863" eaLnBrk="1" hangingPunct="1">
              <a:defRPr sz="1300">
                <a:latin typeface="Calibri" panose="020F0502020204030204" pitchFamily="34" charset="0"/>
              </a:defRPr>
            </a:lvl1pPr>
          </a:lstStyle>
          <a:p>
            <a:pPr>
              <a:defRPr/>
            </a:pPr>
            <a:fld id="{41522772-6371-4A0B-B0E1-81CE2A12D1B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195064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451570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256476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00519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B9E646-E6C4-49C1-A88B-E9B85E08E362}" type="slidenum">
              <a:rPr lang="en-US" altLang="en-US" sz="1300"/>
              <a:pPr algn="r" eaLnBrk="1" hangingPunct="1">
                <a:spcBef>
                  <a:spcPct val="0"/>
                </a:spcBef>
              </a:pPr>
              <a:t>116</a:t>
            </a:fld>
            <a:endParaRPr lang="en-US" altLang="en-US" sz="1300" dirty="0"/>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extLst>
      <p:ext uri="{BB962C8B-B14F-4D97-AF65-F5344CB8AC3E}">
        <p14:creationId xmlns:p14="http://schemas.microsoft.com/office/powerpoint/2010/main" val="2633634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a:noFill/>
        </p:spPr>
        <p:txBody>
          <a:bodyPr/>
          <a:lstStyle/>
          <a:p>
            <a:endParaRPr lang="en-US"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a:noFill/>
        </p:spPr>
        <p:txBody>
          <a:bodyPr/>
          <a:lstStyle/>
          <a:p>
            <a:endParaRPr lang="en-US"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B9E646-E6C4-49C1-A88B-E9B85E08E362}" type="slidenum">
              <a:rPr lang="en-US" altLang="en-US" sz="1300"/>
              <a:pPr algn="r" eaLnBrk="1" hangingPunct="1">
                <a:spcBef>
                  <a:spcPct val="0"/>
                </a:spcBef>
              </a:pPr>
              <a:t>124</a:t>
            </a:fld>
            <a:endParaRPr lang="en-US" altLang="en-US" sz="1300" dirty="0"/>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a:noFill/>
        </p:spPr>
        <p:txBody>
          <a:bodyPr/>
          <a:lstStyle/>
          <a:p>
            <a:endParaRPr lang="en-US" alt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107980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311D453-42BF-4857-B524-BBC353E32B8E}" type="slidenum">
              <a:rPr lang="en-US" altLang="en-US" sz="1300"/>
              <a:pPr algn="r" eaLnBrk="1" hangingPunct="1">
                <a:spcBef>
                  <a:spcPct val="0"/>
                </a:spcBef>
              </a:pPr>
              <a:t>128</a:t>
            </a:fld>
            <a:endParaRPr lang="en-US" altLang="en-US" sz="1300" dirty="0"/>
          </a:p>
        </p:txBody>
      </p:sp>
      <p:sp>
        <p:nvSpPr>
          <p:cNvPr id="248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a:noFill/>
        </p:spPr>
        <p:txBody>
          <a:bodyPr/>
          <a:lstStyle/>
          <a:p>
            <a:endParaRPr lang="en-US" alt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9772029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9486754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0C651D-1F4C-4306-95C9-DF2691173FD7}" type="slidenum">
              <a:rPr lang="en-US" altLang="en-US" sz="1300"/>
              <a:pPr algn="r" eaLnBrk="1" hangingPunct="1">
                <a:spcBef>
                  <a:spcPct val="0"/>
                </a:spcBef>
              </a:pPr>
              <a:t>146</a:t>
            </a:fld>
            <a:endParaRPr lang="en-US" altLang="en-US" sz="1300" dirty="0"/>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41670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14E6B19-79FA-4829-AB40-3574F619D46D}" type="slidenum">
              <a:rPr lang="en-US" altLang="en-US" sz="1300"/>
              <a:pPr algn="r" eaLnBrk="1" hangingPunct="1">
                <a:spcBef>
                  <a:spcPct val="0"/>
                </a:spcBef>
              </a:pPr>
              <a:t>156</a:t>
            </a:fld>
            <a:endParaRPr lang="en-US" altLang="en-US" sz="1300" dirty="0"/>
          </a:p>
        </p:txBody>
      </p:sp>
      <p:sp>
        <p:nvSpPr>
          <p:cNvPr id="293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2"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p:spPr>
        <p:txBody>
          <a:bodyPr/>
          <a:lstStyle/>
          <a:p>
            <a:pPr marL="219075" indent="-219075"/>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noFill/>
        </p:spPr>
        <p:txBody>
          <a:bodyPr/>
          <a:lstStyle/>
          <a:p>
            <a:endParaRPr lang="en-US" altLang="en-US" sz="5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a:noFill/>
        </p:spPr>
        <p:txBody>
          <a:bodyPr/>
          <a:lstStyle/>
          <a:p>
            <a:endParaRPr lang="en-US" altLang="en-US" sz="5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extLst>
      <p:ext uri="{BB962C8B-B14F-4D97-AF65-F5344CB8AC3E}">
        <p14:creationId xmlns:p14="http://schemas.microsoft.com/office/powerpoint/2010/main" val="149760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a:noFill/>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p:spPr>
        <p:txBody>
          <a:bodyPr/>
          <a:lstStyle/>
          <a:p>
            <a:pPr marL="219075" indent="-219075"/>
            <a:endParaRPr lang="en-US" altLang="en-US" dirty="0" smtClean="0"/>
          </a:p>
        </p:txBody>
      </p:sp>
    </p:spTree>
    <p:extLst>
      <p:ext uri="{BB962C8B-B14F-4D97-AF65-F5344CB8AC3E}">
        <p14:creationId xmlns:p14="http://schemas.microsoft.com/office/powerpoint/2010/main" val="829364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082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7642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C509BE5-6A98-4037-8F1C-1FBA3C296D1C}" type="slidenum">
              <a:rPr lang="en-US" altLang="en-US" sz="1300"/>
              <a:pPr algn="r" eaLnBrk="1" hangingPunct="1">
                <a:spcBef>
                  <a:spcPct val="0"/>
                </a:spcBef>
              </a:pPr>
              <a:t>48</a:t>
            </a:fld>
            <a:endParaRPr lang="en-US" altLang="en-US" sz="1300" dirty="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a:noFill/>
        </p:spPr>
        <p:txBody>
          <a:bodyPr/>
          <a:lstStyle/>
          <a:p>
            <a:pPr eaLnBrk="1" hangingPunct="1">
              <a:spcBef>
                <a:spcPct val="0"/>
              </a:spcBef>
            </a:pPr>
            <a:endParaRPr lang="en-US" altLang="en-US" sz="15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86483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54867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50294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20648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65346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358406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563837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329691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a:noFill/>
        </p:spPr>
        <p:txBody>
          <a:bodyPr/>
          <a:lstStyle/>
          <a:p>
            <a:endParaRPr lang="en-US" altLang="en-US" b="1"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p:spPr>
        <p:txBody>
          <a:bodyPr/>
          <a:lstStyle/>
          <a:p>
            <a:pPr eaLnBrk="1" hangingPunct="1">
              <a:spcBef>
                <a:spcPct val="0"/>
              </a:spcBef>
            </a:pPr>
            <a:endParaRPr lang="en-US" alt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4324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4203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7783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12775"/>
            <a:ext cx="2125663" cy="200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612775"/>
            <a:ext cx="6224587" cy="200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6201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7025" y="609600"/>
            <a:ext cx="8502650" cy="530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27025" y="1219200"/>
            <a:ext cx="8502650" cy="1401763"/>
          </a:xfrm>
        </p:spPr>
        <p:txBody>
          <a:bodyPr/>
          <a:lstStyle/>
          <a:p>
            <a:pPr lvl="0"/>
            <a:endParaRPr lang="en-US" noProof="0" dirty="0"/>
          </a:p>
        </p:txBody>
      </p:sp>
    </p:spTree>
    <p:extLst>
      <p:ext uri="{BB962C8B-B14F-4D97-AF65-F5344CB8AC3E}">
        <p14:creationId xmlns:p14="http://schemas.microsoft.com/office/powerpoint/2010/main" val="1578442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70542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85805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66068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214438"/>
            <a:ext cx="4175125" cy="140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214438"/>
            <a:ext cx="4175125" cy="140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961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8217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48275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52510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39731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8067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25779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7391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25663" cy="2006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609600"/>
            <a:ext cx="6224587" cy="2006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3183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7025" y="609600"/>
            <a:ext cx="8502650" cy="530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27025" y="1219200"/>
            <a:ext cx="8502650" cy="1401763"/>
          </a:xfrm>
        </p:spPr>
        <p:txBody>
          <a:bodyPr/>
          <a:lstStyle/>
          <a:p>
            <a:pPr lvl="0"/>
            <a:endParaRPr lang="en-US" noProof="0" dirty="0"/>
          </a:p>
        </p:txBody>
      </p:sp>
    </p:spTree>
    <p:extLst>
      <p:ext uri="{BB962C8B-B14F-4D97-AF65-F5344CB8AC3E}">
        <p14:creationId xmlns:p14="http://schemas.microsoft.com/office/powerpoint/2010/main" val="339356513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12490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6011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4843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219200"/>
            <a:ext cx="4175125" cy="140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19200"/>
            <a:ext cx="4175125" cy="140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9367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2595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42782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05317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1072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5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014161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64088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609600"/>
            <a:ext cx="2125662" cy="201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609600"/>
            <a:ext cx="6224588" cy="201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0472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025" y="609600"/>
            <a:ext cx="8502650" cy="530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219200"/>
            <a:ext cx="4175125" cy="140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4550" y="1219200"/>
            <a:ext cx="4175125" cy="140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2430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7025" y="609600"/>
            <a:ext cx="8502650" cy="530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27025" y="1219200"/>
            <a:ext cx="8502650" cy="1401763"/>
          </a:xfrm>
        </p:spPr>
        <p:txBody>
          <a:bodyPr/>
          <a:lstStyle/>
          <a:p>
            <a:pPr lvl="0"/>
            <a:endParaRPr lang="en-US" noProof="0" dirty="0"/>
          </a:p>
        </p:txBody>
      </p:sp>
    </p:spTree>
    <p:extLst>
      <p:ext uri="{BB962C8B-B14F-4D97-AF65-F5344CB8AC3E}">
        <p14:creationId xmlns:p14="http://schemas.microsoft.com/office/powerpoint/2010/main" val="2397995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71496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77788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214438"/>
            <a:ext cx="4175125" cy="140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214438"/>
            <a:ext cx="4175125" cy="1401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883960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907431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6045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577290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37836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521320"/>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184490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80281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766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2125663"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1600200"/>
            <a:ext cx="6224587"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672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0523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46324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4727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6993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30034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328613" y="612775"/>
            <a:ext cx="8502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b" anchorCtr="0" compatLnSpc="1">
            <a:prstTxWarp prst="textNoShape">
              <a:avLst/>
            </a:prstTxWarp>
            <a:spAutoFit/>
          </a:bodyPr>
          <a:lstStyle/>
          <a:p>
            <a:pPr lvl="0"/>
            <a:r>
              <a:rPr lang="en-US" altLang="en-US" smtClean="0"/>
              <a:t>Click to edit Master title style</a:t>
            </a:r>
          </a:p>
        </p:txBody>
      </p:sp>
      <p:sp>
        <p:nvSpPr>
          <p:cNvPr id="2051" name="Line 4"/>
          <p:cNvSpPr>
            <a:spLocks noChangeShapeType="1"/>
          </p:cNvSpPr>
          <p:nvPr/>
        </p:nvSpPr>
        <p:spPr bwMode="gray">
          <a:xfrm>
            <a:off x="381000" y="1143000"/>
            <a:ext cx="83915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2" name="Rectangle 5"/>
          <p:cNvSpPr>
            <a:spLocks noGrp="1" noChangeArrowheads="1"/>
          </p:cNvSpPr>
          <p:nvPr>
            <p:ph type="body" idx="1"/>
          </p:nvPr>
        </p:nvSpPr>
        <p:spPr bwMode="gray">
          <a:xfrm>
            <a:off x="328613" y="1214438"/>
            <a:ext cx="85026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altLang="en-US" smtClean="0"/>
              <a:t>Level one bullet</a:t>
            </a:r>
          </a:p>
          <a:p>
            <a:pPr lvl="1"/>
            <a:r>
              <a:rPr lang="en-US" altLang="en-US" smtClean="0"/>
              <a:t>Level two bullet</a:t>
            </a:r>
          </a:p>
          <a:p>
            <a:pPr lvl="2"/>
            <a:r>
              <a:rPr lang="en-US" altLang="en-US" smtClean="0"/>
              <a:t>Level three bullet</a:t>
            </a:r>
          </a:p>
          <a:p>
            <a:pPr lvl="3"/>
            <a:r>
              <a:rPr lang="en-US" altLang="en-US" smtClean="0"/>
              <a:t>Level four bullet</a:t>
            </a:r>
          </a:p>
        </p:txBody>
      </p:sp>
      <p:pic>
        <p:nvPicPr>
          <p:cNvPr id="2053" name="Picture 9" descr="DIR_EAMS_Logo_Tall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6019800"/>
            <a:ext cx="10668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8"/>
          <p:cNvSpPr>
            <a:spLocks noChangeArrowheads="1"/>
          </p:cNvSpPr>
          <p:nvPr/>
        </p:nvSpPr>
        <p:spPr bwMode="auto">
          <a:xfrm>
            <a:off x="8686800" y="0"/>
            <a:ext cx="228600" cy="228600"/>
          </a:xfrm>
          <a:prstGeom prst="rect">
            <a:avLst/>
          </a:prstGeom>
          <a:solidFill>
            <a:srgbClr val="1C67A8"/>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2055" name="Rectangle 19"/>
          <p:cNvSpPr>
            <a:spLocks noChangeArrowheads="1"/>
          </p:cNvSpPr>
          <p:nvPr/>
        </p:nvSpPr>
        <p:spPr bwMode="auto">
          <a:xfrm>
            <a:off x="228600" y="0"/>
            <a:ext cx="8456613" cy="228600"/>
          </a:xfrm>
          <a:prstGeom prst="rect">
            <a:avLst/>
          </a:prstGeom>
          <a:solidFill>
            <a:srgbClr val="FFB300"/>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2056" name="Rectangle 20"/>
          <p:cNvSpPr>
            <a:spLocks noChangeArrowheads="1"/>
          </p:cNvSpPr>
          <p:nvPr/>
        </p:nvSpPr>
        <p:spPr bwMode="auto">
          <a:xfrm>
            <a:off x="228600" y="228600"/>
            <a:ext cx="8456613" cy="139700"/>
          </a:xfrm>
          <a:prstGeom prst="rect">
            <a:avLst/>
          </a:prstGeom>
          <a:solidFill>
            <a:srgbClr val="1C67A8"/>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2057" name="Rectangle 21"/>
          <p:cNvSpPr>
            <a:spLocks noChangeArrowheads="1"/>
          </p:cNvSpPr>
          <p:nvPr/>
        </p:nvSpPr>
        <p:spPr bwMode="auto">
          <a:xfrm>
            <a:off x="8686800" y="230188"/>
            <a:ext cx="228600" cy="136525"/>
          </a:xfrm>
          <a:prstGeom prst="rect">
            <a:avLst/>
          </a:prstGeom>
          <a:solidFill>
            <a:srgbClr val="FFB300"/>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2058" name="Text Box 22"/>
          <p:cNvSpPr txBox="1">
            <a:spLocks noChangeArrowheads="1"/>
          </p:cNvSpPr>
          <p:nvPr/>
        </p:nvSpPr>
        <p:spPr bwMode="gray">
          <a:xfrm>
            <a:off x="8647113" y="457200"/>
            <a:ext cx="30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DA3C87EF-6DE6-42E4-8887-BC47E4A3A1F9}" type="slidenum">
              <a:rPr lang="en-US" altLang="en-US" sz="1400" smtClean="0"/>
              <a:pPr eaLnBrk="1" hangingPunct="1">
                <a:defRPr/>
              </a:pPr>
              <a:t>‹#›</a:t>
            </a:fld>
            <a:endParaRPr lang="en-US" altLang="en-US" sz="1400" dirty="0" smtClean="0"/>
          </a:p>
        </p:txBody>
      </p:sp>
      <p:pic>
        <p:nvPicPr>
          <p:cNvPr id="2059"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7086600" y="5943600"/>
            <a:ext cx="1752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rgbClr val="3333FF"/>
          </a:solidFill>
          <a:latin typeface="+mj-lt"/>
          <a:ea typeface="+mj-ea"/>
          <a:cs typeface="+mj-cs"/>
        </a:defRPr>
      </a:lvl1pPr>
      <a:lvl2pPr algn="l" rtl="0" eaLnBrk="0" fontAlgn="base" hangingPunct="0">
        <a:lnSpc>
          <a:spcPct val="90000"/>
        </a:lnSpc>
        <a:spcBef>
          <a:spcPct val="0"/>
        </a:spcBef>
        <a:spcAft>
          <a:spcPct val="0"/>
        </a:spcAft>
        <a:defRPr sz="3200">
          <a:solidFill>
            <a:srgbClr val="3333FF"/>
          </a:solidFill>
          <a:latin typeface="Arial" charset="0"/>
        </a:defRPr>
      </a:lvl2pPr>
      <a:lvl3pPr algn="l" rtl="0" eaLnBrk="0" fontAlgn="base" hangingPunct="0">
        <a:lnSpc>
          <a:spcPct val="90000"/>
        </a:lnSpc>
        <a:spcBef>
          <a:spcPct val="0"/>
        </a:spcBef>
        <a:spcAft>
          <a:spcPct val="0"/>
        </a:spcAft>
        <a:defRPr sz="3200">
          <a:solidFill>
            <a:srgbClr val="3333FF"/>
          </a:solidFill>
          <a:latin typeface="Arial" charset="0"/>
        </a:defRPr>
      </a:lvl3pPr>
      <a:lvl4pPr algn="l" rtl="0" eaLnBrk="0" fontAlgn="base" hangingPunct="0">
        <a:lnSpc>
          <a:spcPct val="90000"/>
        </a:lnSpc>
        <a:spcBef>
          <a:spcPct val="0"/>
        </a:spcBef>
        <a:spcAft>
          <a:spcPct val="0"/>
        </a:spcAft>
        <a:defRPr sz="3200">
          <a:solidFill>
            <a:srgbClr val="3333FF"/>
          </a:solidFill>
          <a:latin typeface="Arial" charset="0"/>
        </a:defRPr>
      </a:lvl4pPr>
      <a:lvl5pPr algn="l" rtl="0" eaLnBrk="0" fontAlgn="base" hangingPunct="0">
        <a:lnSpc>
          <a:spcPct val="90000"/>
        </a:lnSpc>
        <a:spcBef>
          <a:spcPct val="0"/>
        </a:spcBef>
        <a:spcAft>
          <a:spcPct val="0"/>
        </a:spcAft>
        <a:defRPr sz="3200">
          <a:solidFill>
            <a:srgbClr val="3333FF"/>
          </a:solidFill>
          <a:latin typeface="Arial" charset="0"/>
        </a:defRPr>
      </a:lvl5pPr>
      <a:lvl6pPr marL="457200" algn="l" rtl="0" fontAlgn="base">
        <a:lnSpc>
          <a:spcPct val="90000"/>
        </a:lnSpc>
        <a:spcBef>
          <a:spcPct val="0"/>
        </a:spcBef>
        <a:spcAft>
          <a:spcPct val="0"/>
        </a:spcAft>
        <a:defRPr sz="3200">
          <a:solidFill>
            <a:srgbClr val="3333FF"/>
          </a:solidFill>
          <a:latin typeface="Arial" charset="0"/>
        </a:defRPr>
      </a:lvl6pPr>
      <a:lvl7pPr marL="914400" algn="l" rtl="0" fontAlgn="base">
        <a:lnSpc>
          <a:spcPct val="90000"/>
        </a:lnSpc>
        <a:spcBef>
          <a:spcPct val="0"/>
        </a:spcBef>
        <a:spcAft>
          <a:spcPct val="0"/>
        </a:spcAft>
        <a:defRPr sz="3200">
          <a:solidFill>
            <a:srgbClr val="3333FF"/>
          </a:solidFill>
          <a:latin typeface="Arial" charset="0"/>
        </a:defRPr>
      </a:lvl7pPr>
      <a:lvl8pPr marL="1371600" algn="l" rtl="0" fontAlgn="base">
        <a:lnSpc>
          <a:spcPct val="90000"/>
        </a:lnSpc>
        <a:spcBef>
          <a:spcPct val="0"/>
        </a:spcBef>
        <a:spcAft>
          <a:spcPct val="0"/>
        </a:spcAft>
        <a:defRPr sz="3200">
          <a:solidFill>
            <a:srgbClr val="3333FF"/>
          </a:solidFill>
          <a:latin typeface="Arial" charset="0"/>
        </a:defRPr>
      </a:lvl8pPr>
      <a:lvl9pPr marL="1828800" algn="l" rtl="0" fontAlgn="base">
        <a:lnSpc>
          <a:spcPct val="90000"/>
        </a:lnSpc>
        <a:spcBef>
          <a:spcPct val="0"/>
        </a:spcBef>
        <a:spcAft>
          <a:spcPct val="0"/>
        </a:spcAft>
        <a:defRPr sz="3200">
          <a:solidFill>
            <a:srgbClr val="3333FF"/>
          </a:solidFill>
          <a:latin typeface="Arial" charset="0"/>
        </a:defRPr>
      </a:lvl9pPr>
    </p:titleStyle>
    <p:bodyStyle>
      <a:lvl1pPr marL="230188" indent="-230188" algn="l" rtl="0" eaLnBrk="0" fontAlgn="base" hangingPunct="0">
        <a:spcBef>
          <a:spcPct val="0"/>
        </a:spcBef>
        <a:spcAft>
          <a:spcPct val="20000"/>
        </a:spcAft>
        <a:buClr>
          <a:schemeClr val="tx1"/>
        </a:buClr>
        <a:buChar char="•"/>
        <a:defRPr sz="2400">
          <a:solidFill>
            <a:srgbClr val="3333FF"/>
          </a:solidFill>
          <a:latin typeface="+mn-lt"/>
          <a:ea typeface="+mn-ea"/>
          <a:cs typeface="+mn-cs"/>
        </a:defRPr>
      </a:lvl1pPr>
      <a:lvl2pPr marL="628650" indent="-284163" algn="l" rtl="0" eaLnBrk="0" fontAlgn="base" hangingPunct="0">
        <a:spcBef>
          <a:spcPct val="0"/>
        </a:spcBef>
        <a:spcAft>
          <a:spcPct val="20000"/>
        </a:spcAft>
        <a:buClr>
          <a:schemeClr val="tx1"/>
        </a:buClr>
        <a:buFont typeface="Arial" panose="020B0604020202020204" pitchFamily="34" charset="0"/>
        <a:buChar char="–"/>
        <a:defRPr sz="2000">
          <a:solidFill>
            <a:srgbClr val="3333FF"/>
          </a:solidFill>
          <a:latin typeface="+mn-lt"/>
        </a:defRPr>
      </a:lvl2pPr>
      <a:lvl3pPr marL="950913" indent="-207963" algn="l" rtl="0" eaLnBrk="0" fontAlgn="base" hangingPunct="0">
        <a:spcBef>
          <a:spcPct val="0"/>
        </a:spcBef>
        <a:spcAft>
          <a:spcPct val="20000"/>
        </a:spcAft>
        <a:buClr>
          <a:schemeClr val="tx1"/>
        </a:buClr>
        <a:buChar char="•"/>
        <a:defRPr sz="1600">
          <a:solidFill>
            <a:srgbClr val="3333FF"/>
          </a:solidFill>
          <a:latin typeface="+mn-lt"/>
        </a:defRPr>
      </a:lvl3pPr>
      <a:lvl4pPr marL="1298575" indent="-228600" algn="l" rtl="0" eaLnBrk="0" fontAlgn="base" hangingPunct="0">
        <a:spcBef>
          <a:spcPct val="0"/>
        </a:spcBef>
        <a:spcAft>
          <a:spcPct val="20000"/>
        </a:spcAft>
        <a:buClr>
          <a:schemeClr val="tx1"/>
        </a:buClr>
        <a:buFont typeface="Arial" panose="020B0604020202020204" pitchFamily="34" charset="0"/>
        <a:buChar char="–"/>
        <a:defRPr sz="1400">
          <a:solidFill>
            <a:srgbClr val="3333FF"/>
          </a:solidFill>
          <a:latin typeface="+mn-lt"/>
        </a:defRPr>
      </a:lvl4pPr>
      <a:lvl5pPr marL="1778000" indent="-282575" algn="l" rtl="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Lucida Sans Unicode" pitchFamily="34" charset="0"/>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Lucida Sans Unicode" pitchFamily="34" charset="0"/>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Lucida Sans Unicode" pitchFamily="34" charset="0"/>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Lucida Sans Unicode" pitchFamily="34" charset="0"/>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Lucida Sans Unicode"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gray">
          <a:xfrm>
            <a:off x="328613" y="609600"/>
            <a:ext cx="8502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b" anchorCtr="0" compatLnSpc="1">
            <a:prstTxWarp prst="textNoShape">
              <a:avLst/>
            </a:prstTxWarp>
            <a:spAutoFit/>
          </a:bodyPr>
          <a:lstStyle/>
          <a:p>
            <a:pPr lvl="0"/>
            <a:r>
              <a:rPr lang="en-US" altLang="en-US" smtClean="0"/>
              <a:t>Click to edit Master title style</a:t>
            </a:r>
          </a:p>
        </p:txBody>
      </p:sp>
      <p:sp>
        <p:nvSpPr>
          <p:cNvPr id="3075" name="Line 4"/>
          <p:cNvSpPr>
            <a:spLocks noChangeShapeType="1"/>
          </p:cNvSpPr>
          <p:nvPr/>
        </p:nvSpPr>
        <p:spPr bwMode="gray">
          <a:xfrm>
            <a:off x="376238" y="1143000"/>
            <a:ext cx="8391525"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076" name="Rectangle 5"/>
          <p:cNvSpPr>
            <a:spLocks noGrp="1" noChangeArrowheads="1"/>
          </p:cNvSpPr>
          <p:nvPr>
            <p:ph type="body" idx="1"/>
          </p:nvPr>
        </p:nvSpPr>
        <p:spPr bwMode="gray">
          <a:xfrm>
            <a:off x="328613" y="1214438"/>
            <a:ext cx="85026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altLang="en-US" smtClean="0"/>
              <a:t>Level one bullet</a:t>
            </a:r>
          </a:p>
          <a:p>
            <a:pPr lvl="1"/>
            <a:r>
              <a:rPr lang="en-US" altLang="en-US" smtClean="0"/>
              <a:t>Level two bullet</a:t>
            </a:r>
          </a:p>
          <a:p>
            <a:pPr lvl="2"/>
            <a:r>
              <a:rPr lang="en-US" altLang="en-US" smtClean="0"/>
              <a:t>Level three bullet</a:t>
            </a:r>
          </a:p>
          <a:p>
            <a:pPr lvl="3"/>
            <a:r>
              <a:rPr lang="en-US" altLang="en-US" smtClean="0"/>
              <a:t>Level four bullet</a:t>
            </a:r>
          </a:p>
        </p:txBody>
      </p:sp>
      <p:sp>
        <p:nvSpPr>
          <p:cNvPr id="3077" name="Text Box 8"/>
          <p:cNvSpPr txBox="1">
            <a:spLocks noChangeArrowheads="1"/>
          </p:cNvSpPr>
          <p:nvPr/>
        </p:nvSpPr>
        <p:spPr bwMode="gray">
          <a:xfrm>
            <a:off x="8704263" y="152400"/>
            <a:ext cx="30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A5D7DD9-9764-4C59-903B-2D759285A8CC}" type="slidenum">
              <a:rPr lang="en-US" altLang="en-US" sz="1400" smtClean="0"/>
              <a:pPr eaLnBrk="1" hangingPunct="1">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rgbClr val="0000FF"/>
          </a:solidFill>
          <a:latin typeface="+mj-lt"/>
          <a:ea typeface="+mj-ea"/>
          <a:cs typeface="+mj-cs"/>
        </a:defRPr>
      </a:lvl1pPr>
      <a:lvl2pPr algn="l" rtl="0" eaLnBrk="0" fontAlgn="base" hangingPunct="0">
        <a:lnSpc>
          <a:spcPct val="90000"/>
        </a:lnSpc>
        <a:spcBef>
          <a:spcPct val="0"/>
        </a:spcBef>
        <a:spcAft>
          <a:spcPct val="0"/>
        </a:spcAft>
        <a:defRPr sz="3200">
          <a:solidFill>
            <a:srgbClr val="0000FF"/>
          </a:solidFill>
          <a:latin typeface="Arial" charset="0"/>
        </a:defRPr>
      </a:lvl2pPr>
      <a:lvl3pPr algn="l" rtl="0" eaLnBrk="0" fontAlgn="base" hangingPunct="0">
        <a:lnSpc>
          <a:spcPct val="90000"/>
        </a:lnSpc>
        <a:spcBef>
          <a:spcPct val="0"/>
        </a:spcBef>
        <a:spcAft>
          <a:spcPct val="0"/>
        </a:spcAft>
        <a:defRPr sz="3200">
          <a:solidFill>
            <a:srgbClr val="0000FF"/>
          </a:solidFill>
          <a:latin typeface="Arial" charset="0"/>
        </a:defRPr>
      </a:lvl3pPr>
      <a:lvl4pPr algn="l" rtl="0" eaLnBrk="0" fontAlgn="base" hangingPunct="0">
        <a:lnSpc>
          <a:spcPct val="90000"/>
        </a:lnSpc>
        <a:spcBef>
          <a:spcPct val="0"/>
        </a:spcBef>
        <a:spcAft>
          <a:spcPct val="0"/>
        </a:spcAft>
        <a:defRPr sz="3200">
          <a:solidFill>
            <a:srgbClr val="0000FF"/>
          </a:solidFill>
          <a:latin typeface="Arial" charset="0"/>
        </a:defRPr>
      </a:lvl4pPr>
      <a:lvl5pPr algn="l" rtl="0" eaLnBrk="0" fontAlgn="base" hangingPunct="0">
        <a:lnSpc>
          <a:spcPct val="90000"/>
        </a:lnSpc>
        <a:spcBef>
          <a:spcPct val="0"/>
        </a:spcBef>
        <a:spcAft>
          <a:spcPct val="0"/>
        </a:spcAft>
        <a:defRPr sz="3200">
          <a:solidFill>
            <a:srgbClr val="0000FF"/>
          </a:solidFill>
          <a:latin typeface="Arial" charset="0"/>
        </a:defRPr>
      </a:lvl5pPr>
      <a:lvl6pPr marL="457200" algn="l" rtl="0" fontAlgn="base">
        <a:lnSpc>
          <a:spcPct val="90000"/>
        </a:lnSpc>
        <a:spcBef>
          <a:spcPct val="0"/>
        </a:spcBef>
        <a:spcAft>
          <a:spcPct val="0"/>
        </a:spcAft>
        <a:defRPr sz="3200">
          <a:solidFill>
            <a:srgbClr val="0000FF"/>
          </a:solidFill>
          <a:latin typeface="Arial" charset="0"/>
        </a:defRPr>
      </a:lvl6pPr>
      <a:lvl7pPr marL="914400" algn="l" rtl="0" fontAlgn="base">
        <a:lnSpc>
          <a:spcPct val="90000"/>
        </a:lnSpc>
        <a:spcBef>
          <a:spcPct val="0"/>
        </a:spcBef>
        <a:spcAft>
          <a:spcPct val="0"/>
        </a:spcAft>
        <a:defRPr sz="3200">
          <a:solidFill>
            <a:srgbClr val="0000FF"/>
          </a:solidFill>
          <a:latin typeface="Arial" charset="0"/>
        </a:defRPr>
      </a:lvl7pPr>
      <a:lvl8pPr marL="1371600" algn="l" rtl="0" fontAlgn="base">
        <a:lnSpc>
          <a:spcPct val="90000"/>
        </a:lnSpc>
        <a:spcBef>
          <a:spcPct val="0"/>
        </a:spcBef>
        <a:spcAft>
          <a:spcPct val="0"/>
        </a:spcAft>
        <a:defRPr sz="3200">
          <a:solidFill>
            <a:srgbClr val="0000FF"/>
          </a:solidFill>
          <a:latin typeface="Arial" charset="0"/>
        </a:defRPr>
      </a:lvl8pPr>
      <a:lvl9pPr marL="1828800" algn="l" rtl="0" fontAlgn="base">
        <a:lnSpc>
          <a:spcPct val="90000"/>
        </a:lnSpc>
        <a:spcBef>
          <a:spcPct val="0"/>
        </a:spcBef>
        <a:spcAft>
          <a:spcPct val="0"/>
        </a:spcAft>
        <a:defRPr sz="3200">
          <a:solidFill>
            <a:srgbClr val="0000FF"/>
          </a:solidFill>
          <a:latin typeface="Arial" charset="0"/>
        </a:defRPr>
      </a:lvl9pPr>
    </p:titleStyle>
    <p:bodyStyle>
      <a:lvl1pPr marL="230188" indent="-230188" algn="l" rtl="0" eaLnBrk="0" fontAlgn="base" hangingPunct="0">
        <a:spcBef>
          <a:spcPct val="0"/>
        </a:spcBef>
        <a:spcAft>
          <a:spcPct val="20000"/>
        </a:spcAft>
        <a:buClr>
          <a:schemeClr val="tx1"/>
        </a:buClr>
        <a:buChar char="•"/>
        <a:defRPr sz="2400">
          <a:solidFill>
            <a:srgbClr val="0000FF"/>
          </a:solidFill>
          <a:latin typeface="+mn-lt"/>
          <a:ea typeface="+mn-ea"/>
          <a:cs typeface="+mn-cs"/>
        </a:defRPr>
      </a:lvl1pPr>
      <a:lvl2pPr marL="628650" indent="-284163" algn="l" rtl="0" eaLnBrk="0" fontAlgn="base" hangingPunct="0">
        <a:spcBef>
          <a:spcPct val="0"/>
        </a:spcBef>
        <a:spcAft>
          <a:spcPct val="20000"/>
        </a:spcAft>
        <a:buClr>
          <a:schemeClr val="tx1"/>
        </a:buClr>
        <a:buFont typeface="Arial" panose="020B0604020202020204" pitchFamily="34" charset="0"/>
        <a:buChar char="–"/>
        <a:defRPr sz="2000">
          <a:solidFill>
            <a:srgbClr val="0000FF"/>
          </a:solidFill>
          <a:latin typeface="+mn-lt"/>
        </a:defRPr>
      </a:lvl2pPr>
      <a:lvl3pPr marL="950913" indent="-207963" algn="l" rtl="0" eaLnBrk="0" fontAlgn="base" hangingPunct="0">
        <a:spcBef>
          <a:spcPct val="0"/>
        </a:spcBef>
        <a:spcAft>
          <a:spcPct val="20000"/>
        </a:spcAft>
        <a:buClr>
          <a:schemeClr val="tx1"/>
        </a:buClr>
        <a:buChar char="•"/>
        <a:defRPr sz="1600">
          <a:solidFill>
            <a:srgbClr val="0000FF"/>
          </a:solidFill>
          <a:latin typeface="+mn-lt"/>
        </a:defRPr>
      </a:lvl3pPr>
      <a:lvl4pPr marL="1298575" indent="-228600" algn="l" rtl="0" eaLnBrk="0" fontAlgn="base" hangingPunct="0">
        <a:spcBef>
          <a:spcPct val="0"/>
        </a:spcBef>
        <a:spcAft>
          <a:spcPct val="20000"/>
        </a:spcAft>
        <a:buClr>
          <a:schemeClr val="tx1"/>
        </a:buClr>
        <a:buFont typeface="Arial" panose="020B0604020202020204" pitchFamily="34" charset="0"/>
        <a:buChar char="–"/>
        <a:defRPr sz="1400">
          <a:solidFill>
            <a:srgbClr val="0000FF"/>
          </a:solidFill>
          <a:latin typeface="+mn-lt"/>
        </a:defRPr>
      </a:lvl4pPr>
      <a:lvl5pPr marL="1778000" indent="-282575" algn="l" rtl="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gray">
          <a:xfrm>
            <a:off x="327025" y="609600"/>
            <a:ext cx="8502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b" anchorCtr="0" compatLnSpc="1">
            <a:prstTxWarp prst="textNoShape">
              <a:avLst/>
            </a:prstTxWarp>
            <a:spAutoFit/>
          </a:bodyPr>
          <a:lstStyle/>
          <a:p>
            <a:pPr lvl="0"/>
            <a:r>
              <a:rPr lang="en-US" altLang="en-US" smtClean="0"/>
              <a:t>Click to edit Master title style</a:t>
            </a:r>
          </a:p>
        </p:txBody>
      </p:sp>
      <p:sp>
        <p:nvSpPr>
          <p:cNvPr id="4099" name="Line 3"/>
          <p:cNvSpPr>
            <a:spLocks noChangeShapeType="1"/>
          </p:cNvSpPr>
          <p:nvPr/>
        </p:nvSpPr>
        <p:spPr bwMode="gray">
          <a:xfrm>
            <a:off x="376238" y="1143000"/>
            <a:ext cx="8389937"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0" name="Rectangle 4"/>
          <p:cNvSpPr>
            <a:spLocks noGrp="1" noChangeArrowheads="1"/>
          </p:cNvSpPr>
          <p:nvPr>
            <p:ph type="body" idx="1"/>
          </p:nvPr>
        </p:nvSpPr>
        <p:spPr bwMode="gray">
          <a:xfrm>
            <a:off x="327025" y="1219200"/>
            <a:ext cx="85026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altLang="en-US" smtClean="0"/>
              <a:t>Level one bullet</a:t>
            </a:r>
          </a:p>
          <a:p>
            <a:pPr lvl="1"/>
            <a:r>
              <a:rPr lang="en-US" altLang="en-US" smtClean="0"/>
              <a:t>Level two bullet</a:t>
            </a:r>
          </a:p>
          <a:p>
            <a:pPr lvl="2"/>
            <a:r>
              <a:rPr lang="en-US" altLang="en-US" smtClean="0"/>
              <a:t>Level three bullet</a:t>
            </a:r>
          </a:p>
          <a:p>
            <a:pPr lvl="3"/>
            <a:r>
              <a:rPr lang="en-US" altLang="en-US" smtClean="0"/>
              <a:t>Level four bullet</a:t>
            </a:r>
          </a:p>
        </p:txBody>
      </p:sp>
      <p:sp>
        <p:nvSpPr>
          <p:cNvPr id="4101" name="Rectangle 5"/>
          <p:cNvSpPr>
            <a:spLocks noChangeArrowheads="1"/>
          </p:cNvSpPr>
          <p:nvPr/>
        </p:nvSpPr>
        <p:spPr bwMode="auto">
          <a:xfrm>
            <a:off x="8686800" y="0"/>
            <a:ext cx="228600" cy="228600"/>
          </a:xfrm>
          <a:prstGeom prst="rect">
            <a:avLst/>
          </a:prstGeom>
          <a:solidFill>
            <a:srgbClr val="1C67A8"/>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4102" name="Rectangle 6"/>
          <p:cNvSpPr>
            <a:spLocks noChangeArrowheads="1"/>
          </p:cNvSpPr>
          <p:nvPr/>
        </p:nvSpPr>
        <p:spPr bwMode="auto">
          <a:xfrm>
            <a:off x="228600" y="0"/>
            <a:ext cx="8455025" cy="228600"/>
          </a:xfrm>
          <a:prstGeom prst="rect">
            <a:avLst/>
          </a:prstGeom>
          <a:solidFill>
            <a:srgbClr val="FFB300"/>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4103" name="Rectangle 7"/>
          <p:cNvSpPr>
            <a:spLocks noChangeArrowheads="1"/>
          </p:cNvSpPr>
          <p:nvPr/>
        </p:nvSpPr>
        <p:spPr bwMode="auto">
          <a:xfrm>
            <a:off x="228600" y="228600"/>
            <a:ext cx="8455025" cy="139700"/>
          </a:xfrm>
          <a:prstGeom prst="rect">
            <a:avLst/>
          </a:prstGeom>
          <a:solidFill>
            <a:srgbClr val="1C67A8"/>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4104" name="Rectangle 8"/>
          <p:cNvSpPr>
            <a:spLocks noChangeArrowheads="1"/>
          </p:cNvSpPr>
          <p:nvPr/>
        </p:nvSpPr>
        <p:spPr bwMode="auto">
          <a:xfrm>
            <a:off x="8686800" y="230188"/>
            <a:ext cx="228600" cy="136525"/>
          </a:xfrm>
          <a:prstGeom prst="rect">
            <a:avLst/>
          </a:prstGeom>
          <a:solidFill>
            <a:srgbClr val="FFB300"/>
          </a:solidFill>
          <a:ln w="12700" algn="ctr">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229385" name="Text Box 9"/>
          <p:cNvSpPr txBox="1">
            <a:spLocks noChangeArrowheads="1"/>
          </p:cNvSpPr>
          <p:nvPr/>
        </p:nvSpPr>
        <p:spPr bwMode="gray">
          <a:xfrm>
            <a:off x="4416425" y="6477000"/>
            <a:ext cx="307975" cy="293688"/>
          </a:xfrm>
          <a:prstGeom prst="rect">
            <a:avLst/>
          </a:prstGeom>
          <a:noFill/>
          <a:ln w="12700" algn="ctr">
            <a:noFill/>
            <a:miter lim="800000"/>
            <a:headEnd/>
            <a:tailEnd/>
          </a:ln>
          <a:effectLst/>
        </p:spPr>
        <p:txBody>
          <a:bodyPr wrap="none"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Bef>
                <a:spcPct val="20000"/>
              </a:spcBef>
              <a:defRPr/>
            </a:pPr>
            <a:fld id="{402BF7EE-AE0B-49F0-9506-F097DB24F8CC}" type="slidenum">
              <a:rPr lang="en-US" altLang="en-US" sz="1400" smtClean="0">
                <a:solidFill>
                  <a:srgbClr val="0000FF"/>
                </a:solidFill>
              </a:rPr>
              <a:pPr eaLnBrk="1" hangingPunct="1">
                <a:lnSpc>
                  <a:spcPct val="95000"/>
                </a:lnSpc>
                <a:spcBef>
                  <a:spcPct val="20000"/>
                </a:spcBef>
                <a:defRPr/>
              </a:pPr>
              <a:t>‹#›</a:t>
            </a:fld>
            <a:endParaRPr lang="en-US" altLang="en-US" sz="1400" dirty="0" smtClean="0">
              <a:solidFill>
                <a:srgbClr val="0000FF"/>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rgbClr val="3333FF"/>
          </a:solidFill>
          <a:latin typeface="+mj-lt"/>
          <a:ea typeface="+mj-ea"/>
          <a:cs typeface="+mj-cs"/>
        </a:defRPr>
      </a:lvl1pPr>
      <a:lvl2pPr algn="l" rtl="0" eaLnBrk="0" fontAlgn="base" hangingPunct="0">
        <a:lnSpc>
          <a:spcPct val="90000"/>
        </a:lnSpc>
        <a:spcBef>
          <a:spcPct val="0"/>
        </a:spcBef>
        <a:spcAft>
          <a:spcPct val="0"/>
        </a:spcAft>
        <a:defRPr sz="3200">
          <a:solidFill>
            <a:srgbClr val="3333FF"/>
          </a:solidFill>
          <a:latin typeface="Arial" charset="0"/>
        </a:defRPr>
      </a:lvl2pPr>
      <a:lvl3pPr algn="l" rtl="0" eaLnBrk="0" fontAlgn="base" hangingPunct="0">
        <a:lnSpc>
          <a:spcPct val="90000"/>
        </a:lnSpc>
        <a:spcBef>
          <a:spcPct val="0"/>
        </a:spcBef>
        <a:spcAft>
          <a:spcPct val="0"/>
        </a:spcAft>
        <a:defRPr sz="3200">
          <a:solidFill>
            <a:srgbClr val="3333FF"/>
          </a:solidFill>
          <a:latin typeface="Arial" charset="0"/>
        </a:defRPr>
      </a:lvl3pPr>
      <a:lvl4pPr algn="l" rtl="0" eaLnBrk="0" fontAlgn="base" hangingPunct="0">
        <a:lnSpc>
          <a:spcPct val="90000"/>
        </a:lnSpc>
        <a:spcBef>
          <a:spcPct val="0"/>
        </a:spcBef>
        <a:spcAft>
          <a:spcPct val="0"/>
        </a:spcAft>
        <a:defRPr sz="3200">
          <a:solidFill>
            <a:srgbClr val="3333FF"/>
          </a:solidFill>
          <a:latin typeface="Arial" charset="0"/>
        </a:defRPr>
      </a:lvl4pPr>
      <a:lvl5pPr algn="l" rtl="0" eaLnBrk="0" fontAlgn="base" hangingPunct="0">
        <a:lnSpc>
          <a:spcPct val="90000"/>
        </a:lnSpc>
        <a:spcBef>
          <a:spcPct val="0"/>
        </a:spcBef>
        <a:spcAft>
          <a:spcPct val="0"/>
        </a:spcAft>
        <a:defRPr sz="3200">
          <a:solidFill>
            <a:srgbClr val="3333FF"/>
          </a:solidFill>
          <a:latin typeface="Arial" charset="0"/>
        </a:defRPr>
      </a:lvl5pPr>
      <a:lvl6pPr marL="457200" algn="l" rtl="0" fontAlgn="base">
        <a:lnSpc>
          <a:spcPct val="90000"/>
        </a:lnSpc>
        <a:spcBef>
          <a:spcPct val="0"/>
        </a:spcBef>
        <a:spcAft>
          <a:spcPct val="0"/>
        </a:spcAft>
        <a:defRPr sz="3200">
          <a:solidFill>
            <a:srgbClr val="3333FF"/>
          </a:solidFill>
          <a:latin typeface="Arial" charset="0"/>
        </a:defRPr>
      </a:lvl6pPr>
      <a:lvl7pPr marL="914400" algn="l" rtl="0" fontAlgn="base">
        <a:lnSpc>
          <a:spcPct val="90000"/>
        </a:lnSpc>
        <a:spcBef>
          <a:spcPct val="0"/>
        </a:spcBef>
        <a:spcAft>
          <a:spcPct val="0"/>
        </a:spcAft>
        <a:defRPr sz="3200">
          <a:solidFill>
            <a:srgbClr val="3333FF"/>
          </a:solidFill>
          <a:latin typeface="Arial" charset="0"/>
        </a:defRPr>
      </a:lvl7pPr>
      <a:lvl8pPr marL="1371600" algn="l" rtl="0" fontAlgn="base">
        <a:lnSpc>
          <a:spcPct val="90000"/>
        </a:lnSpc>
        <a:spcBef>
          <a:spcPct val="0"/>
        </a:spcBef>
        <a:spcAft>
          <a:spcPct val="0"/>
        </a:spcAft>
        <a:defRPr sz="3200">
          <a:solidFill>
            <a:srgbClr val="3333FF"/>
          </a:solidFill>
          <a:latin typeface="Arial" charset="0"/>
        </a:defRPr>
      </a:lvl8pPr>
      <a:lvl9pPr marL="1828800" algn="l" rtl="0" fontAlgn="base">
        <a:lnSpc>
          <a:spcPct val="90000"/>
        </a:lnSpc>
        <a:spcBef>
          <a:spcPct val="0"/>
        </a:spcBef>
        <a:spcAft>
          <a:spcPct val="0"/>
        </a:spcAft>
        <a:defRPr sz="3200">
          <a:solidFill>
            <a:srgbClr val="3333FF"/>
          </a:solidFill>
          <a:latin typeface="Arial" charset="0"/>
        </a:defRPr>
      </a:lvl9pPr>
    </p:titleStyle>
    <p:bodyStyle>
      <a:lvl1pPr marL="230188" indent="-230188" algn="l" rtl="0" eaLnBrk="0" fontAlgn="base" hangingPunct="0">
        <a:spcBef>
          <a:spcPct val="0"/>
        </a:spcBef>
        <a:spcAft>
          <a:spcPct val="20000"/>
        </a:spcAft>
        <a:buClr>
          <a:schemeClr val="tx1"/>
        </a:buClr>
        <a:buChar char="•"/>
        <a:defRPr sz="2400">
          <a:solidFill>
            <a:srgbClr val="3333FF"/>
          </a:solidFill>
          <a:latin typeface="+mn-lt"/>
          <a:ea typeface="+mn-ea"/>
          <a:cs typeface="+mn-cs"/>
        </a:defRPr>
      </a:lvl1pPr>
      <a:lvl2pPr marL="628650" indent="-284163" algn="l" rtl="0" eaLnBrk="0" fontAlgn="base" hangingPunct="0">
        <a:spcBef>
          <a:spcPct val="0"/>
        </a:spcBef>
        <a:spcAft>
          <a:spcPct val="20000"/>
        </a:spcAft>
        <a:buClr>
          <a:schemeClr val="tx1"/>
        </a:buClr>
        <a:buFont typeface="Arial" panose="020B0604020202020204" pitchFamily="34" charset="0"/>
        <a:buChar char="–"/>
        <a:defRPr sz="2000">
          <a:solidFill>
            <a:srgbClr val="3333FF"/>
          </a:solidFill>
          <a:latin typeface="+mn-lt"/>
        </a:defRPr>
      </a:lvl2pPr>
      <a:lvl3pPr marL="950913" indent="-207963" algn="l" rtl="0" eaLnBrk="0" fontAlgn="base" hangingPunct="0">
        <a:spcBef>
          <a:spcPct val="0"/>
        </a:spcBef>
        <a:spcAft>
          <a:spcPct val="20000"/>
        </a:spcAft>
        <a:buClr>
          <a:schemeClr val="tx1"/>
        </a:buClr>
        <a:buChar char="•"/>
        <a:defRPr sz="1600">
          <a:solidFill>
            <a:srgbClr val="3333FF"/>
          </a:solidFill>
          <a:latin typeface="+mn-lt"/>
        </a:defRPr>
      </a:lvl3pPr>
      <a:lvl4pPr marL="1298575" indent="-228600" algn="l" rtl="0" eaLnBrk="0" fontAlgn="base" hangingPunct="0">
        <a:spcBef>
          <a:spcPct val="0"/>
        </a:spcBef>
        <a:spcAft>
          <a:spcPct val="20000"/>
        </a:spcAft>
        <a:buClr>
          <a:schemeClr val="tx1"/>
        </a:buClr>
        <a:buFont typeface="Arial" panose="020B0604020202020204" pitchFamily="34" charset="0"/>
        <a:buChar char="–"/>
        <a:defRPr sz="1400">
          <a:solidFill>
            <a:srgbClr val="3333FF"/>
          </a:solidFill>
          <a:latin typeface="+mn-lt"/>
        </a:defRPr>
      </a:lvl4pPr>
      <a:lvl5pPr marL="1778000" indent="-282575" algn="l" rtl="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3"/>
          <p:cNvSpPr>
            <a:spLocks noChangeArrowheads="1"/>
          </p:cNvSpPr>
          <p:nvPr/>
        </p:nvSpPr>
        <p:spPr bwMode="auto">
          <a:xfrm flipV="1">
            <a:off x="8312150" y="304800"/>
            <a:ext cx="457200" cy="457200"/>
          </a:xfrm>
          <a:prstGeom prst="rect">
            <a:avLst/>
          </a:prstGeom>
          <a:solidFill>
            <a:srgbClr val="1C67A8"/>
          </a:solidFill>
          <a:ln w="12700" algn="ctr">
            <a:solidFill>
              <a:schemeClr val="tx1"/>
            </a:solidFill>
            <a:miter lim="800000"/>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5123" name="Rectangle 24"/>
          <p:cNvSpPr>
            <a:spLocks noChangeArrowheads="1"/>
          </p:cNvSpPr>
          <p:nvPr/>
        </p:nvSpPr>
        <p:spPr bwMode="auto">
          <a:xfrm flipV="1">
            <a:off x="381000" y="304800"/>
            <a:ext cx="7943850" cy="457200"/>
          </a:xfrm>
          <a:prstGeom prst="rect">
            <a:avLst/>
          </a:prstGeom>
          <a:solidFill>
            <a:srgbClr val="FFB300"/>
          </a:solidFill>
          <a:ln w="12700" algn="ctr">
            <a:solidFill>
              <a:schemeClr val="tx1"/>
            </a:solidFill>
            <a:miter lim="800000"/>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5124" name="Rectangle 25"/>
          <p:cNvSpPr>
            <a:spLocks noChangeArrowheads="1"/>
          </p:cNvSpPr>
          <p:nvPr/>
        </p:nvSpPr>
        <p:spPr bwMode="auto">
          <a:xfrm flipV="1">
            <a:off x="381000" y="762000"/>
            <a:ext cx="7943850" cy="228600"/>
          </a:xfrm>
          <a:prstGeom prst="rect">
            <a:avLst/>
          </a:prstGeom>
          <a:solidFill>
            <a:srgbClr val="1C67A8"/>
          </a:solidFill>
          <a:ln w="12700" algn="ctr">
            <a:solidFill>
              <a:schemeClr val="tx1"/>
            </a:solidFill>
            <a:miter lim="800000"/>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5125" name="Rectangle 26"/>
          <p:cNvSpPr>
            <a:spLocks noChangeArrowheads="1"/>
          </p:cNvSpPr>
          <p:nvPr/>
        </p:nvSpPr>
        <p:spPr bwMode="auto">
          <a:xfrm flipV="1">
            <a:off x="8323263" y="762000"/>
            <a:ext cx="446087" cy="228600"/>
          </a:xfrm>
          <a:prstGeom prst="rect">
            <a:avLst/>
          </a:prstGeom>
          <a:solidFill>
            <a:srgbClr val="FFB300"/>
          </a:solidFill>
          <a:ln w="12700" algn="ctr">
            <a:solidFill>
              <a:schemeClr val="tx1"/>
            </a:solidFill>
            <a:miter lim="800000"/>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sp>
        <p:nvSpPr>
          <p:cNvPr id="5126" name="Line 27"/>
          <p:cNvSpPr>
            <a:spLocks noChangeShapeType="1"/>
          </p:cNvSpPr>
          <p:nvPr/>
        </p:nvSpPr>
        <p:spPr bwMode="auto">
          <a:xfrm flipH="1">
            <a:off x="762000" y="3581400"/>
            <a:ext cx="7696200" cy="0"/>
          </a:xfrm>
          <a:prstGeom prst="line">
            <a:avLst/>
          </a:prstGeom>
          <a:noFill/>
          <a:ln w="12700">
            <a:solidFill>
              <a:srgbClr val="326AA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7" name="Rectangle 28"/>
          <p:cNvSpPr>
            <a:spLocks noChangeArrowheads="1"/>
          </p:cNvSpPr>
          <p:nvPr/>
        </p:nvSpPr>
        <p:spPr bwMode="auto">
          <a:xfrm>
            <a:off x="381000" y="304800"/>
            <a:ext cx="8393113" cy="5791200"/>
          </a:xfrm>
          <a:prstGeom prst="rect">
            <a:avLst/>
          </a:prstGeom>
          <a:noFill/>
          <a:ln w="12700">
            <a:solidFill>
              <a:srgbClr val="326AA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dirty="0" smtClean="0">
              <a:latin typeface="Times New Roman" pitchFamily="18" charset="0"/>
            </a:endParaRPr>
          </a:p>
        </p:txBody>
      </p:sp>
      <p:pic>
        <p:nvPicPr>
          <p:cNvPr id="5128" name="Picture 35" descr="Assorted work place environments. " title="Assorted Work Place Environmen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1824038" y="3848100"/>
            <a:ext cx="54959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129"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1828800" y="1295400"/>
            <a:ext cx="5257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130" name="Rectangle 2"/>
          <p:cNvSpPr>
            <a:spLocks noGrp="1" noChangeArrowheads="1"/>
          </p:cNvSpPr>
          <p:nvPr>
            <p:ph type="title"/>
          </p:nvPr>
        </p:nvSpPr>
        <p:spPr bwMode="gray">
          <a:xfrm>
            <a:off x="328613" y="2841625"/>
            <a:ext cx="8502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b" anchorCtr="0" compatLnSpc="1">
            <a:prstTxWarp prst="textNoShape">
              <a:avLst/>
            </a:prstTxWarp>
            <a:spAutoFit/>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a:solidFill>
            <a:srgbClr val="3333FF"/>
          </a:solidFill>
          <a:latin typeface="+mj-lt"/>
          <a:ea typeface="+mj-ea"/>
          <a:cs typeface="+mj-cs"/>
        </a:defRPr>
      </a:lvl1pPr>
      <a:lvl2pPr algn="ctr" rtl="0" eaLnBrk="0" fontAlgn="base" hangingPunct="0">
        <a:lnSpc>
          <a:spcPct val="90000"/>
        </a:lnSpc>
        <a:spcBef>
          <a:spcPct val="0"/>
        </a:spcBef>
        <a:spcAft>
          <a:spcPct val="0"/>
        </a:spcAft>
        <a:defRPr sz="3200">
          <a:solidFill>
            <a:srgbClr val="3333FF"/>
          </a:solidFill>
          <a:latin typeface="Arial" charset="0"/>
        </a:defRPr>
      </a:lvl2pPr>
      <a:lvl3pPr algn="ctr" rtl="0" eaLnBrk="0" fontAlgn="base" hangingPunct="0">
        <a:lnSpc>
          <a:spcPct val="90000"/>
        </a:lnSpc>
        <a:spcBef>
          <a:spcPct val="0"/>
        </a:spcBef>
        <a:spcAft>
          <a:spcPct val="0"/>
        </a:spcAft>
        <a:defRPr sz="3200">
          <a:solidFill>
            <a:srgbClr val="3333FF"/>
          </a:solidFill>
          <a:latin typeface="Arial" charset="0"/>
        </a:defRPr>
      </a:lvl3pPr>
      <a:lvl4pPr algn="ctr" rtl="0" eaLnBrk="0" fontAlgn="base" hangingPunct="0">
        <a:lnSpc>
          <a:spcPct val="90000"/>
        </a:lnSpc>
        <a:spcBef>
          <a:spcPct val="0"/>
        </a:spcBef>
        <a:spcAft>
          <a:spcPct val="0"/>
        </a:spcAft>
        <a:defRPr sz="3200">
          <a:solidFill>
            <a:srgbClr val="3333FF"/>
          </a:solidFill>
          <a:latin typeface="Arial" charset="0"/>
        </a:defRPr>
      </a:lvl4pPr>
      <a:lvl5pPr algn="ctr" rtl="0" eaLnBrk="0" fontAlgn="base" hangingPunct="0">
        <a:lnSpc>
          <a:spcPct val="90000"/>
        </a:lnSpc>
        <a:spcBef>
          <a:spcPct val="0"/>
        </a:spcBef>
        <a:spcAft>
          <a:spcPct val="0"/>
        </a:spcAft>
        <a:defRPr sz="3200">
          <a:solidFill>
            <a:srgbClr val="3333FF"/>
          </a:solidFill>
          <a:latin typeface="Arial" charset="0"/>
        </a:defRPr>
      </a:lvl5pPr>
      <a:lvl6pPr marL="457200" algn="ctr" rtl="0" fontAlgn="base">
        <a:lnSpc>
          <a:spcPct val="90000"/>
        </a:lnSpc>
        <a:spcBef>
          <a:spcPct val="0"/>
        </a:spcBef>
        <a:spcAft>
          <a:spcPct val="0"/>
        </a:spcAft>
        <a:defRPr sz="3200">
          <a:solidFill>
            <a:srgbClr val="3333FF"/>
          </a:solidFill>
          <a:latin typeface="Arial" charset="0"/>
        </a:defRPr>
      </a:lvl6pPr>
      <a:lvl7pPr marL="914400" algn="ctr" rtl="0" fontAlgn="base">
        <a:lnSpc>
          <a:spcPct val="90000"/>
        </a:lnSpc>
        <a:spcBef>
          <a:spcPct val="0"/>
        </a:spcBef>
        <a:spcAft>
          <a:spcPct val="0"/>
        </a:spcAft>
        <a:defRPr sz="3200">
          <a:solidFill>
            <a:srgbClr val="3333FF"/>
          </a:solidFill>
          <a:latin typeface="Arial" charset="0"/>
        </a:defRPr>
      </a:lvl7pPr>
      <a:lvl8pPr marL="1371600" algn="ctr" rtl="0" fontAlgn="base">
        <a:lnSpc>
          <a:spcPct val="90000"/>
        </a:lnSpc>
        <a:spcBef>
          <a:spcPct val="0"/>
        </a:spcBef>
        <a:spcAft>
          <a:spcPct val="0"/>
        </a:spcAft>
        <a:defRPr sz="3200">
          <a:solidFill>
            <a:srgbClr val="3333FF"/>
          </a:solidFill>
          <a:latin typeface="Arial" charset="0"/>
        </a:defRPr>
      </a:lvl8pPr>
      <a:lvl9pPr marL="1828800" algn="ctr" rtl="0" fontAlgn="base">
        <a:lnSpc>
          <a:spcPct val="90000"/>
        </a:lnSpc>
        <a:spcBef>
          <a:spcPct val="0"/>
        </a:spcBef>
        <a:spcAft>
          <a:spcPct val="0"/>
        </a:spcAft>
        <a:defRPr sz="3200">
          <a:solidFill>
            <a:srgbClr val="3333FF"/>
          </a:solidFill>
          <a:latin typeface="Arial" charset="0"/>
        </a:defRPr>
      </a:lvl9pPr>
    </p:titleStyle>
    <p:bodyStyle>
      <a:lvl1pPr marL="230188" indent="-230188" algn="l" rtl="0" eaLnBrk="0" fontAlgn="base" hangingPunct="0">
        <a:spcBef>
          <a:spcPct val="0"/>
        </a:spcBef>
        <a:spcAft>
          <a:spcPct val="20000"/>
        </a:spcAft>
        <a:buClr>
          <a:schemeClr val="tx1"/>
        </a:buClr>
        <a:buChar char="•"/>
        <a:defRPr sz="2000">
          <a:solidFill>
            <a:srgbClr val="3333FF"/>
          </a:solidFill>
          <a:latin typeface="+mn-lt"/>
          <a:ea typeface="+mn-ea"/>
          <a:cs typeface="+mn-cs"/>
        </a:defRPr>
      </a:lvl1pPr>
      <a:lvl2pPr marL="628650" indent="-284163" algn="l" rtl="0" eaLnBrk="0" fontAlgn="base" hangingPunct="0">
        <a:spcBef>
          <a:spcPct val="0"/>
        </a:spcBef>
        <a:spcAft>
          <a:spcPct val="20000"/>
        </a:spcAft>
        <a:buClr>
          <a:schemeClr val="tx1"/>
        </a:buClr>
        <a:buFont typeface="Arial" panose="020B0604020202020204" pitchFamily="34" charset="0"/>
        <a:buChar char="–"/>
        <a:defRPr sz="2800">
          <a:solidFill>
            <a:srgbClr val="3333FF"/>
          </a:solidFill>
          <a:latin typeface="+mn-lt"/>
        </a:defRPr>
      </a:lvl2pPr>
      <a:lvl3pPr marL="950913" indent="-207963" algn="l" rtl="0" eaLnBrk="0" fontAlgn="base" hangingPunct="0">
        <a:spcBef>
          <a:spcPct val="0"/>
        </a:spcBef>
        <a:spcAft>
          <a:spcPct val="20000"/>
        </a:spcAft>
        <a:buClr>
          <a:schemeClr val="tx1"/>
        </a:buClr>
        <a:buChar char="•"/>
        <a:defRPr sz="1600">
          <a:solidFill>
            <a:srgbClr val="3333FF"/>
          </a:solidFill>
          <a:latin typeface="+mn-lt"/>
        </a:defRPr>
      </a:lvl3pPr>
      <a:lvl4pPr marL="1298575" indent="-228600" algn="l" rtl="0" eaLnBrk="0" fontAlgn="base" hangingPunct="0">
        <a:spcBef>
          <a:spcPct val="0"/>
        </a:spcBef>
        <a:spcAft>
          <a:spcPct val="20000"/>
        </a:spcAft>
        <a:buClr>
          <a:schemeClr val="tx1"/>
        </a:buClr>
        <a:buFont typeface="Arial" panose="020B0604020202020204" pitchFamily="34" charset="0"/>
        <a:buChar char="–"/>
        <a:defRPr sz="1400">
          <a:solidFill>
            <a:srgbClr val="3333FF"/>
          </a:solidFill>
          <a:latin typeface="+mn-lt"/>
        </a:defRPr>
      </a:lvl4pPr>
      <a:lvl5pPr marL="1778000" indent="-282575" algn="l" rtl="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107.xml"/><Relationship Id="rId1" Type="http://schemas.openxmlformats.org/officeDocument/2006/relationships/slideLayout" Target="../slideLayouts/slideLayout14.xml"/><Relationship Id="rId4" Type="http://schemas.openxmlformats.org/officeDocument/2006/relationships/hyperlink" Target="mailto:EAMSHELPDESK@dir.ca.gov"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hyperlink" Target="mailto:EAMSHELPDESK@dir.ca.gov" TargetMode="External"/><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7.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9.xml"/><Relationship Id="rId1" Type="http://schemas.openxmlformats.org/officeDocument/2006/relationships/slideLayout" Target="../slideLayouts/slideLayout14.xml"/><Relationship Id="rId4" Type="http://schemas.openxmlformats.org/officeDocument/2006/relationships/hyperlink" Target="https://www.dir.ca.gov/dwc/eams/EAMS_ElectronicFilingEFormFilersGuide.pdf"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4.xml"/></Relationships>
</file>

<file path=ppt/slides/_rels/slide125.xml.rels><?xml version="1.0" encoding="UTF-8" standalone="yes"?>
<Relationships xmlns="http://schemas.openxmlformats.org/package/2006/relationships"><Relationship Id="rId3" Type="http://schemas.openxmlformats.org/officeDocument/2006/relationships/hyperlink" Target="mailto:EAMSHELPDESK@DIR.CA.GOV" TargetMode="External"/><Relationship Id="rId2" Type="http://schemas.openxmlformats.org/officeDocument/2006/relationships/notesSlide" Target="../notesSlides/notesSlide122.xml"/><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3" Type="http://schemas.openxmlformats.org/officeDocument/2006/relationships/hyperlink" Target="mailto:EAMSHELPDESK@dir.ca.gov" TargetMode="External"/><Relationship Id="rId2" Type="http://schemas.openxmlformats.org/officeDocument/2006/relationships/notesSlide" Target="../notesSlides/notesSlide123.xml"/><Relationship Id="rId1" Type="http://schemas.openxmlformats.org/officeDocument/2006/relationships/slideLayout" Target="../slideLayouts/slideLayout19.xml"/><Relationship Id="rId4" Type="http://schemas.openxmlformats.org/officeDocument/2006/relationships/hyperlink" Target="mailto:EFORMS@dir.ca.gov"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mailto:EFORMS@dir.ca.gov" TargetMode="External"/><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hyperlink" Target="mailto:EAMSHELPDESK@dir.ca.gov" TargetMode="External"/><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hyperlink" Target="mailto:EFORMS@dir.ca.gov" TargetMode="External"/><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3" Type="http://schemas.openxmlformats.org/officeDocument/2006/relationships/hyperlink" Target="https://www.dir.ca.gov/dwc/eams/eams-lc/eamscases.asp" TargetMode="External"/><Relationship Id="rId2" Type="http://schemas.openxmlformats.org/officeDocument/2006/relationships/notesSlide" Target="../notesSlides/notesSlide130.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3" Type="http://schemas.openxmlformats.org/officeDocument/2006/relationships/hyperlink" Target="https://www.dir.ca.gov/dwc/eams/EAMS_EformsFilers.html" TargetMode="External"/><Relationship Id="rId2" Type="http://schemas.openxmlformats.org/officeDocument/2006/relationships/notesSlide" Target="../notesSlides/notesSlide13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eams.dwc.ca.gov/WebEnhancement/"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hyperlink" Target="mailto:EFORMS@dir.ca.gov" TargetMode="External"/><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3" Type="http://schemas.openxmlformats.org/officeDocument/2006/relationships/hyperlink" Target="mailto:Eforms@dir.ca.gov" TargetMode="External"/><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r.ca.gov/t8/10205_5.html"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dir.ca.gov/dwc/eams/EAMS-LC/EAMS_ClaimsAdmins_Reps.htm"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3" Type="http://schemas.openxmlformats.org/officeDocument/2006/relationships/hyperlink" Target="https://www.dir.ca.gov/dwc/eams/eams.htm" TargetMode="External"/><Relationship Id="rId2" Type="http://schemas.openxmlformats.org/officeDocument/2006/relationships/notesSlide" Target="../notesSlides/notesSlide148.xml"/><Relationship Id="rId1" Type="http://schemas.openxmlformats.org/officeDocument/2006/relationships/slideLayout" Target="../slideLayouts/slideLayout19.xml"/><Relationship Id="rId4" Type="http://schemas.openxmlformats.org/officeDocument/2006/relationships/hyperlink" Target="mailto:EAMSHELPDESK@dir.ca.gov" TargetMode="Externa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0.xml"/><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2" Type="http://schemas.openxmlformats.org/officeDocument/2006/relationships/hyperlink" Target="mailto:EFORMS@dir.ca.gov" TargetMode="Externa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hyperlink" Target="mailto:CRU@dir.ca.gov"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CRU@dir.ca.gov"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dir.ca.gov/dwc/eams/EAMS-LC/EAMS_ClaimsAdmins_Rep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hyperlink" Target="http://www.dir.ca.gov/dwc/eams/EAMS_GettingReady.htm" TargetMode="External"/><Relationship Id="rId3" Type="http://schemas.openxmlformats.org/officeDocument/2006/relationships/image" Target="../media/image5.png"/><Relationship Id="rId7" Type="http://schemas.openxmlformats.org/officeDocument/2006/relationships/hyperlink" Target="https://eams.dwc.ca.gov/WebEnhancement/"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www.dir.ca.gov/dwc/eams/EAMS_PublicInformationSearch.htm" TargetMode="External"/><Relationship Id="rId5" Type="http://schemas.openxmlformats.org/officeDocument/2006/relationships/hyperlink" Target="http://www.dir.ca.gov/dwc/eams/eams-lc/eams_ClaimsAdmins_Reps.htm" TargetMode="External"/><Relationship Id="rId4" Type="http://schemas.openxmlformats.org/officeDocument/2006/relationships/hyperlink" Target="http://www.dwc.ca.gov/eam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r.ca.gov/dwc/eams/EAMS-Browsers.pdf"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s://eamsdm.dwc.ca.gov/"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www.dwc.ca.gov/eam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EAMSHELPDESK@dir.ca.gov"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www.dir.ca.gov/dwc/eams/EAMS_ElectronicFilingEFormFilersGuid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ir.ca.gov/dwc/eams/EAMS-Browsers.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dir.ca.gov/dwc/eams/EAMS_EformsFiler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mailto:EFORMS@dir.c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dir.ca.gov/dwc/eams/EAMS_GettingReady.ht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mailto:EAMSHELPDESK@dir.ca.gov"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hyperlink" Target="mailto:EAMSHELPDESK@dir.ca.gov" TargetMode="External"/><Relationship Id="rId4" Type="http://schemas.openxmlformats.org/officeDocument/2006/relationships/hyperlink" Target="http://www.dir.ca.gov/dwc/eams/EAMS_EformsFiler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codes_displayexpandedbranch.xhtml?lawCode=CIV&amp;division=3.&amp;title=1.8.&amp;part=4.&amp;chapter=1.&amp;article=1.&amp;goUp=Y"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hyperlink" Target="https://www.dir.ca.gov/dwc/eams/EAMS_ElectronicFilingEFormFilersGuide.pdf"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hyperlink" Target="https://www.dir.ca.gov/dwc/eams/eams-lc/eamscases.asp"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hyperlink" Target="http://www.dir.ca.gov/dwc/eams/EAMS_EformsFiler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www.sos.ca.gov/state-holidays" TargetMode="External"/><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hyperlink" Target="https://www.dir.ca.gov/t8/ch4_5sb1_8_5_1_3.html" TargetMode="External"/><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mailto:DWCSJDBinquiries@dir.ca.gov" TargetMode="External"/><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533400" y="3048000"/>
            <a:ext cx="8153400" cy="535531"/>
          </a:xfrm>
        </p:spPr>
        <p:txBody>
          <a:bodyPr anchor="t"/>
          <a:lstStyle/>
          <a:p>
            <a:pPr eaLnBrk="1" hangingPunct="1"/>
            <a:r>
              <a:rPr lang="en-US" altLang="en-US" b="1" dirty="0" smtClean="0">
                <a:solidFill>
                  <a:schemeClr val="accent5">
                    <a:lumMod val="50000"/>
                  </a:schemeClr>
                </a:solidFill>
              </a:rPr>
              <a:t>Introduction to EAMS &amp; eForms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7025" y="662869"/>
            <a:ext cx="8502650" cy="480131"/>
          </a:xfrm>
        </p:spPr>
        <p:txBody>
          <a:bodyPr/>
          <a:lstStyle/>
          <a:p>
            <a:pPr eaLnBrk="1" hangingPunct="1"/>
            <a:r>
              <a:rPr lang="en-US" altLang="en-US" sz="2800" b="1" dirty="0" smtClean="0">
                <a:solidFill>
                  <a:schemeClr val="accent5">
                    <a:lumMod val="50000"/>
                  </a:schemeClr>
                </a:solidFill>
              </a:rPr>
              <a:t>Primary Administrator Responsibilities Summary</a:t>
            </a:r>
          </a:p>
        </p:txBody>
      </p:sp>
      <p:sp>
        <p:nvSpPr>
          <p:cNvPr id="23555" name="Rectangle 3"/>
          <p:cNvSpPr>
            <a:spLocks noGrp="1" noChangeArrowheads="1"/>
          </p:cNvSpPr>
          <p:nvPr>
            <p:ph idx="1"/>
          </p:nvPr>
        </p:nvSpPr>
        <p:spPr>
          <a:xfrm>
            <a:off x="327025" y="1219200"/>
            <a:ext cx="8502650" cy="5262979"/>
          </a:xfrm>
        </p:spPr>
        <p:txBody>
          <a:bodyPr/>
          <a:lstStyle/>
          <a:p>
            <a:pPr eaLnBrk="1" hangingPunct="1">
              <a:lnSpc>
                <a:spcPct val="150000"/>
              </a:lnSpc>
              <a:buClr>
                <a:schemeClr val="accent5">
                  <a:lumMod val="50000"/>
                </a:schemeClr>
              </a:buClr>
            </a:pPr>
            <a:r>
              <a:rPr lang="en-US" altLang="en-US" dirty="0" smtClean="0">
                <a:solidFill>
                  <a:schemeClr val="accent5">
                    <a:lumMod val="50000"/>
                  </a:schemeClr>
                </a:solidFill>
              </a:rPr>
              <a:t>Enforce contract conditions</a:t>
            </a:r>
          </a:p>
          <a:p>
            <a:pPr eaLnBrk="1" hangingPunct="1">
              <a:lnSpc>
                <a:spcPct val="150000"/>
              </a:lnSpc>
              <a:buClr>
                <a:schemeClr val="accent5">
                  <a:lumMod val="50000"/>
                </a:schemeClr>
              </a:buClr>
            </a:pPr>
            <a:r>
              <a:rPr lang="en-US" altLang="en-US" dirty="0" smtClean="0">
                <a:solidFill>
                  <a:schemeClr val="accent5">
                    <a:lumMod val="50000"/>
                  </a:schemeClr>
                </a:solidFill>
              </a:rPr>
              <a:t>Security, procedures, training and supervision</a:t>
            </a:r>
          </a:p>
          <a:p>
            <a:pPr eaLnBrk="1" hangingPunct="1">
              <a:lnSpc>
                <a:spcPct val="150000"/>
              </a:lnSpc>
              <a:buClr>
                <a:schemeClr val="accent5">
                  <a:lumMod val="50000"/>
                </a:schemeClr>
              </a:buClr>
            </a:pPr>
            <a:r>
              <a:rPr lang="en-US" altLang="en-US" dirty="0" smtClean="0">
                <a:solidFill>
                  <a:schemeClr val="accent5">
                    <a:lumMod val="50000"/>
                  </a:schemeClr>
                </a:solidFill>
              </a:rPr>
              <a:t>Report and disclose actual or potential breach</a:t>
            </a:r>
          </a:p>
          <a:p>
            <a:pPr eaLnBrk="1" hangingPunct="1">
              <a:lnSpc>
                <a:spcPct val="150000"/>
              </a:lnSpc>
              <a:buClr>
                <a:schemeClr val="accent5">
                  <a:lumMod val="50000"/>
                </a:schemeClr>
              </a:buClr>
            </a:pPr>
            <a:r>
              <a:rPr lang="en-US" altLang="en-US" dirty="0" smtClean="0">
                <a:solidFill>
                  <a:schemeClr val="accent5">
                    <a:lumMod val="50000"/>
                  </a:schemeClr>
                </a:solidFill>
              </a:rPr>
              <a:t>First level support</a:t>
            </a:r>
          </a:p>
          <a:p>
            <a:pPr eaLnBrk="1" hangingPunct="1">
              <a:buClr>
                <a:schemeClr val="accent5">
                  <a:lumMod val="50000"/>
                </a:schemeClr>
              </a:buClr>
            </a:pPr>
            <a:r>
              <a:rPr lang="en-US" altLang="en-US" dirty="0" smtClean="0">
                <a:solidFill>
                  <a:schemeClr val="accent5">
                    <a:lumMod val="50000"/>
                  </a:schemeClr>
                </a:solidFill>
              </a:rPr>
              <a:t>Assist and participate with DWC</a:t>
            </a:r>
          </a:p>
          <a:p>
            <a:pPr lvl="1" eaLnBrk="1" hangingPunct="1">
              <a:buClr>
                <a:schemeClr val="accent5">
                  <a:lumMod val="50000"/>
                </a:schemeClr>
              </a:buClr>
            </a:pPr>
            <a:r>
              <a:rPr lang="en-US" altLang="en-US" dirty="0" smtClean="0">
                <a:solidFill>
                  <a:schemeClr val="accent5">
                    <a:lumMod val="50000"/>
                  </a:schemeClr>
                </a:solidFill>
              </a:rPr>
              <a:t>Help desk</a:t>
            </a:r>
          </a:p>
          <a:p>
            <a:pPr lvl="1" eaLnBrk="1" hangingPunct="1">
              <a:buClr>
                <a:schemeClr val="accent5">
                  <a:lumMod val="50000"/>
                </a:schemeClr>
              </a:buClr>
            </a:pPr>
            <a:r>
              <a:rPr lang="en-US" altLang="en-US" dirty="0" smtClean="0">
                <a:solidFill>
                  <a:schemeClr val="accent5">
                    <a:lumMod val="50000"/>
                  </a:schemeClr>
                </a:solidFill>
              </a:rPr>
              <a:t>UDQ Supervisor</a:t>
            </a:r>
          </a:p>
          <a:p>
            <a:pPr lvl="1" eaLnBrk="1" hangingPunct="1">
              <a:buClr>
                <a:schemeClr val="accent5">
                  <a:lumMod val="50000"/>
                </a:schemeClr>
              </a:buClr>
            </a:pPr>
            <a:r>
              <a:rPr lang="en-US" altLang="en-US" dirty="0" smtClean="0">
                <a:solidFill>
                  <a:schemeClr val="accent5">
                    <a:lumMod val="50000"/>
                  </a:schemeClr>
                </a:solidFill>
              </a:rPr>
              <a:t>eForms</a:t>
            </a:r>
            <a:endParaRPr lang="en-US" altLang="en-US" dirty="0">
              <a:solidFill>
                <a:schemeClr val="accent5">
                  <a:lumMod val="50000"/>
                </a:schemeClr>
              </a:solidFill>
            </a:endParaRPr>
          </a:p>
          <a:p>
            <a:pPr eaLnBrk="1" hangingPunct="1">
              <a:buClr>
                <a:schemeClr val="accent5">
                  <a:lumMod val="50000"/>
                </a:schemeClr>
              </a:buClr>
            </a:pPr>
            <a:r>
              <a:rPr lang="en-US" altLang="en-US" dirty="0" smtClean="0">
                <a:solidFill>
                  <a:schemeClr val="accent5">
                    <a:lumMod val="50000"/>
                  </a:schemeClr>
                </a:solidFill>
              </a:rPr>
              <a:t>Requests from anyone other than the Primary Administrator or Designated Owner if applicable will be returned to the sender.</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5" descr="Sample Unstructured eForm Entry page with partially completed fields: Master Case Number and Companion Case Number. There are also call out boxes with instructional messages. " title="Unstructured eForm Entry page continu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0"/>
            <a:ext cx="70866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AutoShape 5" descr="Call out box for the Author field with instruction to: If it is a document your office prepared, enter your UAN; if a medical report, the practitioner’s name; if subpoenaed records, the name of the facility; if it is a document from a claims administrator office, their UAN; if it is a document from an employer, the employer’s name; if it is a document from an entity with a UAN, their UAN.&#10;" title="Call out box Author field"/>
          <p:cNvSpPr>
            <a:spLocks/>
          </p:cNvSpPr>
          <p:nvPr/>
        </p:nvSpPr>
        <p:spPr bwMode="auto">
          <a:xfrm>
            <a:off x="3505200" y="5676900"/>
            <a:ext cx="5181600" cy="1063625"/>
          </a:xfrm>
          <a:prstGeom prst="wedgeRectCallout">
            <a:avLst>
              <a:gd name="adj1" fmla="val -60016"/>
              <a:gd name="adj2" fmla="val -79665"/>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If it is a document your office prepared, enter your UAN; if a medical report, the practitioner’s name; if subpoenaed records, the name of the facility; if it is a document from a claims administrator office, their UAN; if it is a document from an employer, the employer’s name; if it is a document from an entity with a UAN, their </a:t>
            </a:r>
            <a:r>
              <a:rPr lang="en-US" altLang="en-US" sz="1200" b="1" dirty="0" smtClean="0">
                <a:solidFill>
                  <a:schemeClr val="accent5">
                    <a:lumMod val="50000"/>
                  </a:schemeClr>
                </a:solidFill>
              </a:rPr>
              <a:t>UAN.</a:t>
            </a:r>
            <a:endParaRPr lang="en-US" altLang="en-US" sz="1200" b="1" dirty="0">
              <a:solidFill>
                <a:schemeClr val="accent5">
                  <a:lumMod val="50000"/>
                </a:schemeClr>
              </a:solidFill>
            </a:endParaRPr>
          </a:p>
          <a:p>
            <a:pPr eaLnBrk="1" hangingPunct="1">
              <a:spcAft>
                <a:spcPct val="0"/>
              </a:spcAft>
              <a:buClrTx/>
              <a:buFontTx/>
              <a:buNone/>
            </a:pPr>
            <a:endParaRPr lang="en-US" altLang="en-US" sz="1200" dirty="0">
              <a:solidFill>
                <a:srgbClr val="080808"/>
              </a:solidFill>
            </a:endParaRPr>
          </a:p>
        </p:txBody>
      </p:sp>
      <p:sp>
        <p:nvSpPr>
          <p:cNvPr id="138245" name="AutoShape 5" descr="Call out box for the Companion Case Number field with instruction to: Enter ONLY Case Numbers Here – Do NOT enter IW name – this is where you add companion case number(s). &#10;" title="Call out box Companion Case Number field"/>
          <p:cNvSpPr>
            <a:spLocks/>
          </p:cNvSpPr>
          <p:nvPr/>
        </p:nvSpPr>
        <p:spPr bwMode="auto">
          <a:xfrm>
            <a:off x="5715000" y="3263900"/>
            <a:ext cx="3352800" cy="698500"/>
          </a:xfrm>
          <a:prstGeom prst="wedgeRectCallout">
            <a:avLst>
              <a:gd name="adj1" fmla="val -84540"/>
              <a:gd name="adj2" fmla="val -57814"/>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latin typeface="+mn-lt"/>
              </a:rPr>
              <a:t>Enter </a:t>
            </a:r>
            <a:r>
              <a:rPr lang="en-US" altLang="en-US" sz="1200" b="1" u="sng" dirty="0">
                <a:solidFill>
                  <a:schemeClr val="accent5">
                    <a:lumMod val="50000"/>
                  </a:schemeClr>
                </a:solidFill>
                <a:latin typeface="+mn-lt"/>
              </a:rPr>
              <a:t>ONLY</a:t>
            </a:r>
            <a:r>
              <a:rPr lang="en-US" altLang="en-US" sz="1200" b="1" dirty="0">
                <a:solidFill>
                  <a:schemeClr val="accent5">
                    <a:lumMod val="50000"/>
                  </a:schemeClr>
                </a:solidFill>
                <a:latin typeface="+mn-lt"/>
              </a:rPr>
              <a:t> </a:t>
            </a:r>
            <a:r>
              <a:rPr lang="en-US" altLang="en-US" sz="1200" b="1" u="sng" dirty="0">
                <a:solidFill>
                  <a:schemeClr val="accent5">
                    <a:lumMod val="50000"/>
                  </a:schemeClr>
                </a:solidFill>
                <a:latin typeface="+mn-lt"/>
              </a:rPr>
              <a:t>Case Numbers</a:t>
            </a:r>
            <a:r>
              <a:rPr lang="en-US" altLang="en-US" sz="1200" b="1" dirty="0">
                <a:solidFill>
                  <a:schemeClr val="accent5">
                    <a:lumMod val="50000"/>
                  </a:schemeClr>
                </a:solidFill>
                <a:latin typeface="+mn-lt"/>
              </a:rPr>
              <a:t> Here – Do NOT enter IW name – this is where you add companion case number(s</a:t>
            </a:r>
            <a:r>
              <a:rPr lang="en-US" altLang="en-US" sz="1200" b="1" dirty="0" smtClean="0">
                <a:solidFill>
                  <a:schemeClr val="accent5">
                    <a:lumMod val="50000"/>
                  </a:schemeClr>
                </a:solidFill>
                <a:latin typeface="+mn-lt"/>
              </a:rPr>
              <a:t>).</a:t>
            </a:r>
            <a:endParaRPr lang="en-US" altLang="en-US" sz="1200" b="1" dirty="0">
              <a:solidFill>
                <a:schemeClr val="accent5">
                  <a:lumMod val="50000"/>
                </a:schemeClr>
              </a:solidFill>
              <a:latin typeface="+mn-lt"/>
            </a:endParaRPr>
          </a:p>
        </p:txBody>
      </p:sp>
      <p:sp>
        <p:nvSpPr>
          <p:cNvPr id="13824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Unstructured eForm – Entry cont.</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ample Unstructured eForm with completed fields: Master Case Number Companion Case Number, Case Type, Document Type, Document Title, Author, and Document Date. There is a red oval outlining the Browse button and a call out box with an instructional message. " title="Unstructured eForm Select File to Attach"/>
          <p:cNvPicPr>
            <a:picLocks noChangeAspect="1"/>
          </p:cNvPicPr>
          <p:nvPr/>
        </p:nvPicPr>
        <p:blipFill>
          <a:blip r:embed="rId3"/>
          <a:stretch>
            <a:fillRect/>
          </a:stretch>
        </p:blipFill>
        <p:spPr>
          <a:xfrm>
            <a:off x="503694" y="1219200"/>
            <a:ext cx="8106906" cy="5344271"/>
          </a:xfrm>
          <a:prstGeom prst="rect">
            <a:avLst/>
          </a:prstGeom>
        </p:spPr>
      </p:pic>
      <p:sp>
        <p:nvSpPr>
          <p:cNvPr id="14" name="Oval 5" descr="Red oval outlining the Browse button. " title="Red oval Browse button"/>
          <p:cNvSpPr>
            <a:spLocks noChangeArrowheads="1"/>
          </p:cNvSpPr>
          <p:nvPr/>
        </p:nvSpPr>
        <p:spPr bwMode="gray">
          <a:xfrm>
            <a:off x="4114800" y="4800600"/>
            <a:ext cx="685800" cy="381000"/>
          </a:xfrm>
          <a:prstGeom prst="ellipse">
            <a:avLst/>
          </a:prstGeom>
          <a:noFill/>
          <a:ln w="31750" algn="ctr">
            <a:solidFill>
              <a:srgbClr val="C00000"/>
            </a:solidFill>
            <a:round/>
            <a:headEnd/>
            <a:tailEnd/>
          </a:ln>
          <a:effectLst/>
          <a:extLst>
            <a:ext uri="{909E8E84-426E-40DD-AFC4-6F175D3DCCD1}">
              <a14:hiddenFill xmlns:a14="http://schemas.microsoft.com/office/drawing/2010/main">
                <a:solidFill>
                  <a:srgbClr val="E5E5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5" name="AutoShape 5" descr="Call out box for the Browse button with instruction to: Once you are ready to add the file, click on the Browse button." title="Call out box Browse button"/>
          <p:cNvSpPr>
            <a:spLocks/>
          </p:cNvSpPr>
          <p:nvPr/>
        </p:nvSpPr>
        <p:spPr bwMode="auto">
          <a:xfrm>
            <a:off x="5559851" y="4495800"/>
            <a:ext cx="2362200" cy="609600"/>
          </a:xfrm>
          <a:prstGeom prst="wedgeRectCallout">
            <a:avLst>
              <a:gd name="adj1" fmla="val -87195"/>
              <a:gd name="adj2" fmla="val 25413"/>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Once you are ready to add the file, click on the Browse button.</a:t>
            </a:r>
            <a:endParaRPr lang="en-US" altLang="en-US" sz="1200" b="1" dirty="0">
              <a:solidFill>
                <a:schemeClr val="accent5">
                  <a:lumMod val="50000"/>
                </a:schemeClr>
              </a:solidFill>
              <a:latin typeface="+mn-lt"/>
            </a:endParaRPr>
          </a:p>
        </p:txBody>
      </p:sp>
      <p:sp>
        <p:nvSpPr>
          <p:cNvPr id="140291" name="Rectangle 2"/>
          <p:cNvSpPr>
            <a:spLocks noGrp="1" noChangeArrowheads="1"/>
          </p:cNvSpPr>
          <p:nvPr>
            <p:ph type="title"/>
          </p:nvPr>
        </p:nvSpPr>
        <p:spPr>
          <a:xfrm>
            <a:off x="152400" y="604294"/>
            <a:ext cx="8678863" cy="535531"/>
          </a:xfrm>
        </p:spPr>
        <p:txBody>
          <a:bodyPr/>
          <a:lstStyle/>
          <a:p>
            <a:r>
              <a:rPr lang="en-US" altLang="en-US" b="1" dirty="0" smtClean="0">
                <a:solidFill>
                  <a:schemeClr val="accent5">
                    <a:lumMod val="50000"/>
                  </a:schemeClr>
                </a:solidFill>
              </a:rPr>
              <a:t>Unstructured eForm – Select File to Attach</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File Explorer popup window that is used to select a file from the computer. There is also a red oval outlining the Open button and a call out box with an instructional message." title="Unstructured eForm Select File to Attach continued"/>
          <p:cNvPicPr>
            <a:picLocks noChangeAspect="1"/>
          </p:cNvPicPr>
          <p:nvPr/>
        </p:nvPicPr>
        <p:blipFill>
          <a:blip r:embed="rId3"/>
          <a:stretch>
            <a:fillRect/>
          </a:stretch>
        </p:blipFill>
        <p:spPr>
          <a:xfrm>
            <a:off x="914400" y="1371600"/>
            <a:ext cx="7121661" cy="3980865"/>
          </a:xfrm>
          <a:prstGeom prst="rect">
            <a:avLst/>
          </a:prstGeom>
        </p:spPr>
      </p:pic>
      <p:sp>
        <p:nvSpPr>
          <p:cNvPr id="9" name="Oval 5" descr="Red oval outlining the Open button." title="Red oval Open button"/>
          <p:cNvSpPr>
            <a:spLocks noChangeArrowheads="1"/>
          </p:cNvSpPr>
          <p:nvPr/>
        </p:nvSpPr>
        <p:spPr bwMode="gray">
          <a:xfrm>
            <a:off x="6477000" y="4969636"/>
            <a:ext cx="685800" cy="381000"/>
          </a:xfrm>
          <a:prstGeom prst="ellipse">
            <a:avLst/>
          </a:prstGeom>
          <a:noFill/>
          <a:ln w="31750" algn="ctr">
            <a:solidFill>
              <a:srgbClr val="C00000"/>
            </a:solidFill>
            <a:round/>
            <a:headEnd/>
            <a:tailEnd/>
          </a:ln>
          <a:effectLst/>
          <a:extLst>
            <a:ext uri="{909E8E84-426E-40DD-AFC4-6F175D3DCCD1}">
              <a14:hiddenFill xmlns:a14="http://schemas.microsoft.com/office/drawing/2010/main">
                <a:solidFill>
                  <a:srgbClr val="E5E5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0" name="AutoShape 5" descr="Call out box  for the Open button with instruction to: Once you have located the file, click on it and then click on the Open button. " title="Call out box Open button"/>
          <p:cNvSpPr>
            <a:spLocks/>
          </p:cNvSpPr>
          <p:nvPr/>
        </p:nvSpPr>
        <p:spPr bwMode="auto">
          <a:xfrm>
            <a:off x="5791199" y="3352799"/>
            <a:ext cx="1752601" cy="838201"/>
          </a:xfrm>
          <a:prstGeom prst="wedgeRectCallout">
            <a:avLst>
              <a:gd name="adj1" fmla="val 9113"/>
              <a:gd name="adj2" fmla="val 139911"/>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Once you have located the file, click on it and then click on the Open button. </a:t>
            </a:r>
            <a:endParaRPr lang="en-US" altLang="en-US" sz="1200" b="1" dirty="0">
              <a:solidFill>
                <a:schemeClr val="accent5">
                  <a:lumMod val="50000"/>
                </a:schemeClr>
              </a:solidFill>
              <a:latin typeface="+mn-lt"/>
            </a:endParaRPr>
          </a:p>
        </p:txBody>
      </p:sp>
      <p:sp>
        <p:nvSpPr>
          <p:cNvPr id="142338" name="Rectangle 2" title="Unstructured eForm Select File to Attach continued"/>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Unstructured eForm – Select File to Attach cont.</a:t>
            </a:r>
          </a:p>
        </p:txBody>
      </p:sp>
    </p:spTree>
    <p:extLst>
      <p:ext uri="{BB962C8B-B14F-4D97-AF65-F5344CB8AC3E}">
        <p14:creationId xmlns:p14="http://schemas.microsoft.com/office/powerpoint/2010/main" val="182402861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5" descr="Sample Unstructured eForm with all fields completed and an uploaded file. There is a red oval outlining the Attachment button and a call out box with an instructional message. " title="Unstructured eForm Attachment Selec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7726363" cy="551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Oval 4" descr="Red oval outlining the Attachment button" title="Red oval Attachment button"/>
          <p:cNvSpPr>
            <a:spLocks noChangeArrowheads="1"/>
          </p:cNvSpPr>
          <p:nvPr/>
        </p:nvSpPr>
        <p:spPr bwMode="gray">
          <a:xfrm>
            <a:off x="731837" y="6248400"/>
            <a:ext cx="1066800" cy="381000"/>
          </a:xfrm>
          <a:prstGeom prst="ellipse">
            <a:avLst/>
          </a:prstGeom>
          <a:noFill/>
          <a:ln w="31750" algn="ctr">
            <a:solidFill>
              <a:srgbClr val="CC3300"/>
            </a:solidFill>
            <a:round/>
            <a:headEnd/>
            <a:tailEnd/>
          </a:ln>
          <a:effectLst/>
          <a:extLst>
            <a:ext uri="{909E8E84-426E-40DD-AFC4-6F175D3DCCD1}">
              <a14:hiddenFill xmlns:a14="http://schemas.microsoft.com/office/drawing/2010/main">
                <a:solidFill>
                  <a:srgbClr val="E5E5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5" name="AutoShape 5" descr="Call out box for the Attachment button with instruction to: Click on the Attachment button to continue the uploading process. &#10;" title="Call out box Attachment button"/>
          <p:cNvSpPr>
            <a:spLocks/>
          </p:cNvSpPr>
          <p:nvPr/>
        </p:nvSpPr>
        <p:spPr bwMode="auto">
          <a:xfrm>
            <a:off x="2667000" y="5943600"/>
            <a:ext cx="1981200" cy="609600"/>
          </a:xfrm>
          <a:prstGeom prst="wedgeRectCallout">
            <a:avLst>
              <a:gd name="adj1" fmla="val -92827"/>
              <a:gd name="adj2" fmla="val 3320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Click on the Attachment button to continue the uploading process. </a:t>
            </a:r>
            <a:endParaRPr lang="en-US" altLang="en-US" sz="1200" b="1" dirty="0">
              <a:solidFill>
                <a:schemeClr val="accent5">
                  <a:lumMod val="50000"/>
                </a:schemeClr>
              </a:solidFill>
              <a:latin typeface="+mn-lt"/>
            </a:endParaRPr>
          </a:p>
        </p:txBody>
      </p:sp>
      <p:sp>
        <p:nvSpPr>
          <p:cNvPr id="14438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Unstructured eForm - Attachment selected</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161096"/>
            <a:ext cx="8502650" cy="978729"/>
          </a:xfrm>
        </p:spPr>
        <p:txBody>
          <a:bodyPr/>
          <a:lstStyle/>
          <a:p>
            <a:r>
              <a:rPr lang="en-US" b="1" dirty="0" smtClean="0">
                <a:solidFill>
                  <a:schemeClr val="accent5">
                    <a:lumMod val="50000"/>
                  </a:schemeClr>
                </a:solidFill>
              </a:rPr>
              <a:t>Unstructured eForm with Multiple Attachments</a:t>
            </a:r>
            <a:endParaRPr lang="en-US" b="1" dirty="0">
              <a:solidFill>
                <a:schemeClr val="accent5">
                  <a:lumMod val="50000"/>
                </a:schemeClr>
              </a:solidFill>
            </a:endParaRPr>
          </a:p>
        </p:txBody>
      </p:sp>
      <p:sp>
        <p:nvSpPr>
          <p:cNvPr id="3" name="Content Placeholder 2"/>
          <p:cNvSpPr>
            <a:spLocks noGrp="1"/>
          </p:cNvSpPr>
          <p:nvPr>
            <p:ph idx="1"/>
          </p:nvPr>
        </p:nvSpPr>
        <p:spPr>
          <a:xfrm>
            <a:off x="328613" y="1214438"/>
            <a:ext cx="8502650" cy="6358664"/>
          </a:xfrm>
        </p:spPr>
        <p:txBody>
          <a:bodyPr/>
          <a:lstStyle/>
          <a:p>
            <a:pPr>
              <a:buClr>
                <a:schemeClr val="accent5">
                  <a:lumMod val="50000"/>
                </a:schemeClr>
              </a:buClr>
            </a:pPr>
            <a:r>
              <a:rPr lang="en-US" dirty="0" smtClean="0">
                <a:solidFill>
                  <a:schemeClr val="accent5">
                    <a:lumMod val="50000"/>
                  </a:schemeClr>
                </a:solidFill>
              </a:rPr>
              <a:t>When filing multiple attachments you will use the same case number and document date each time, but include the date in the file name if there are varying dates. </a:t>
            </a:r>
          </a:p>
          <a:p>
            <a:pPr>
              <a:buClr>
                <a:schemeClr val="accent5">
                  <a:lumMod val="50000"/>
                </a:schemeClr>
              </a:buClr>
            </a:pPr>
            <a:r>
              <a:rPr lang="en-US" dirty="0" smtClean="0">
                <a:solidFill>
                  <a:schemeClr val="accent5">
                    <a:lumMod val="50000"/>
                  </a:schemeClr>
                </a:solidFill>
              </a:rPr>
              <a:t>The </a:t>
            </a:r>
            <a:r>
              <a:rPr lang="en-US" dirty="0">
                <a:solidFill>
                  <a:schemeClr val="accent5">
                    <a:lumMod val="50000"/>
                  </a:schemeClr>
                </a:solidFill>
              </a:rPr>
              <a:t>larger the attachment size the longer it will take to load</a:t>
            </a:r>
            <a:r>
              <a:rPr lang="en-US" dirty="0" smtClean="0">
                <a:solidFill>
                  <a:schemeClr val="accent5">
                    <a:lumMod val="50000"/>
                  </a:schemeClr>
                </a:solidFill>
              </a:rPr>
              <a:t>.</a:t>
            </a:r>
          </a:p>
          <a:p>
            <a:pPr lvl="1">
              <a:buClr>
                <a:schemeClr val="accent5">
                  <a:lumMod val="50000"/>
                </a:schemeClr>
              </a:buClr>
            </a:pPr>
            <a:r>
              <a:rPr lang="en-US" dirty="0" smtClean="0">
                <a:solidFill>
                  <a:schemeClr val="accent5">
                    <a:lumMod val="50000"/>
                  </a:schemeClr>
                </a:solidFill>
              </a:rPr>
              <a:t>While you can technically file an Unstructured eForm with 40 attached documents it is recommended that you do not do so, because the upload time will be lengthy, which will probably cause you to timeout. This will send your batch directly to the UDQ. </a:t>
            </a:r>
          </a:p>
          <a:p>
            <a:pPr lvl="1">
              <a:buClr>
                <a:schemeClr val="accent5">
                  <a:lumMod val="50000"/>
                </a:schemeClr>
              </a:buClr>
            </a:pPr>
            <a:r>
              <a:rPr lang="en-US" dirty="0" smtClean="0">
                <a:solidFill>
                  <a:schemeClr val="accent5">
                    <a:lumMod val="50000"/>
                  </a:schemeClr>
                </a:solidFill>
              </a:rPr>
              <a:t>It is suggested that you include no more than five Unstructured documents in a batch. </a:t>
            </a:r>
          </a:p>
          <a:p>
            <a:pPr lvl="1">
              <a:buClr>
                <a:schemeClr val="accent5">
                  <a:lumMod val="50000"/>
                </a:schemeClr>
              </a:buClr>
            </a:pPr>
            <a:r>
              <a:rPr lang="en-US" dirty="0" smtClean="0">
                <a:solidFill>
                  <a:schemeClr val="accent5">
                    <a:lumMod val="50000"/>
                  </a:schemeClr>
                </a:solidFill>
              </a:rPr>
              <a:t>It is easier to refile a smaller batch then to have to reenter all of the information for a larger Unstructured batch with multiple trial exhibits. </a:t>
            </a:r>
          </a:p>
          <a:p>
            <a:pPr>
              <a:buClr>
                <a:schemeClr val="accent5">
                  <a:lumMod val="50000"/>
                </a:schemeClr>
              </a:buClr>
            </a:pPr>
            <a:r>
              <a:rPr lang="en-US" dirty="0" smtClean="0">
                <a:solidFill>
                  <a:schemeClr val="accent5">
                    <a:lumMod val="50000"/>
                  </a:schemeClr>
                </a:solidFill>
              </a:rPr>
              <a:t>Look out for errors, because in the following slide you will see that one transposed digit can throw off the case number, which will cause the entire batch to fail. </a:t>
            </a:r>
            <a:endParaRPr lang="en-US" dirty="0">
              <a:solidFill>
                <a:schemeClr val="accent5">
                  <a:lumMod val="50000"/>
                </a:schemeClr>
              </a:solidFill>
            </a:endParaRPr>
          </a:p>
          <a:p>
            <a:endParaRPr lang="en-US" dirty="0" smtClean="0"/>
          </a:p>
          <a:p>
            <a:endParaRPr lang="en-US" dirty="0"/>
          </a:p>
        </p:txBody>
      </p:sp>
    </p:spTree>
    <p:extLst>
      <p:ext uri="{BB962C8B-B14F-4D97-AF65-F5344CB8AC3E}">
        <p14:creationId xmlns:p14="http://schemas.microsoft.com/office/powerpoint/2010/main" val="367765705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4" descr="Sample unstructured eForm with multiple attachments. Part of the File Name that includes the date for each attachment is outlined in red. " title="Unstructured eForm Multiple Attach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4" y="1981200"/>
            <a:ext cx="9117012"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207" name="Rectangle 9" descr="Red rectangle outlining part of the File Name that includes the date in the Unstructured eForm Attachment list. " title="Red rectangle Unstructured eForm Attachment"/>
          <p:cNvSpPr>
            <a:spLocks noChangeArrowheads="1"/>
          </p:cNvSpPr>
          <p:nvPr/>
        </p:nvSpPr>
        <p:spPr bwMode="auto">
          <a:xfrm>
            <a:off x="6761131" y="5960086"/>
            <a:ext cx="1063651" cy="16256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79205" name="Rectangle 7" descr="Red rectangle outlining part of the File Name that includes the date in the Unstructured eForm Attachment list. " title="Red rectangle Unstructured eForm Attachment"/>
          <p:cNvSpPr>
            <a:spLocks noChangeArrowheads="1"/>
          </p:cNvSpPr>
          <p:nvPr/>
        </p:nvSpPr>
        <p:spPr bwMode="auto">
          <a:xfrm>
            <a:off x="6776200" y="5705689"/>
            <a:ext cx="1671452" cy="168548"/>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79206" name="Rectangle 8" descr="Red rectangle outlining part of the File Name that includes the date in the Unstructured eForm Attachment list. " title="Red rectangle Unstructured eForm Attachment"/>
          <p:cNvSpPr>
            <a:spLocks noChangeArrowheads="1"/>
          </p:cNvSpPr>
          <p:nvPr/>
        </p:nvSpPr>
        <p:spPr bwMode="auto">
          <a:xfrm>
            <a:off x="6726495" y="5386925"/>
            <a:ext cx="1443527" cy="16256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79204" name="Rectangle 6" descr="Red rectangle outlining part of the File Name that includes the date in the Unstructured eForm Attachment list. " title="Red rectangle Unstructured eForm Attachment"/>
          <p:cNvSpPr>
            <a:spLocks noChangeArrowheads="1"/>
          </p:cNvSpPr>
          <p:nvPr/>
        </p:nvSpPr>
        <p:spPr bwMode="auto">
          <a:xfrm>
            <a:off x="6761131" y="5197607"/>
            <a:ext cx="1139626" cy="16256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3" name="Content Placeholder 2"/>
          <p:cNvSpPr>
            <a:spLocks noGrp="1"/>
          </p:cNvSpPr>
          <p:nvPr>
            <p:ph idx="1"/>
          </p:nvPr>
        </p:nvSpPr>
        <p:spPr>
          <a:xfrm>
            <a:off x="328613" y="1214438"/>
            <a:ext cx="8502650" cy="830997"/>
          </a:xfrm>
        </p:spPr>
        <p:txBody>
          <a:bodyPr/>
          <a:lstStyle/>
          <a:p>
            <a:pPr>
              <a:buClr>
                <a:schemeClr val="accent5">
                  <a:lumMod val="50000"/>
                </a:schemeClr>
              </a:buClr>
            </a:pPr>
            <a:r>
              <a:rPr lang="en-US" dirty="0" smtClean="0">
                <a:solidFill>
                  <a:schemeClr val="accent5">
                    <a:lumMod val="50000"/>
                  </a:schemeClr>
                </a:solidFill>
              </a:rPr>
              <a:t>Pay attention to the dates in the File Name and look for the error in the case number field.  </a:t>
            </a:r>
            <a:endParaRPr lang="en-US" dirty="0">
              <a:solidFill>
                <a:schemeClr val="accent5">
                  <a:lumMod val="50000"/>
                </a:schemeClr>
              </a:solidFill>
            </a:endParaRPr>
          </a:p>
        </p:txBody>
      </p:sp>
      <p:sp>
        <p:nvSpPr>
          <p:cNvPr id="2" name="Title 1"/>
          <p:cNvSpPr>
            <a:spLocks noGrp="1"/>
          </p:cNvSpPr>
          <p:nvPr>
            <p:ph type="title"/>
          </p:nvPr>
        </p:nvSpPr>
        <p:spPr>
          <a:xfrm>
            <a:off x="328613" y="161096"/>
            <a:ext cx="8502650" cy="978729"/>
          </a:xfrm>
        </p:spPr>
        <p:txBody>
          <a:bodyPr/>
          <a:lstStyle/>
          <a:p>
            <a:r>
              <a:rPr lang="en-US" b="1" dirty="0" smtClean="0">
                <a:solidFill>
                  <a:schemeClr val="accent5">
                    <a:lumMod val="50000"/>
                  </a:schemeClr>
                </a:solidFill>
              </a:rPr>
              <a:t>Unstructured eForm with Multiple Attachments cont.</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3" descr="Sample Unstructured eForm attachment list with an incorrect Master Case Reference entry. It is oulined by a red oval with a call out box with an instructional message. " title="Unstructed eForm Incorrect Case Refer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2" name="Oval 5" descr="Red oval outlining a Master Case Reference number that has a transposed digit. " title="Red oval Incorrect Case Reference"/>
          <p:cNvSpPr>
            <a:spLocks noChangeArrowheads="1"/>
          </p:cNvSpPr>
          <p:nvPr/>
        </p:nvSpPr>
        <p:spPr bwMode="auto">
          <a:xfrm>
            <a:off x="0" y="5184986"/>
            <a:ext cx="914400" cy="347133"/>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6" name="AutoShape 5" descr="Call out box for an incorrect Master case Reference with note about: All it takes is one wrong digit or character to cause a batch to fail. " title="Call out box Incorrect Case Reference"/>
          <p:cNvSpPr>
            <a:spLocks/>
          </p:cNvSpPr>
          <p:nvPr/>
        </p:nvSpPr>
        <p:spPr bwMode="auto">
          <a:xfrm>
            <a:off x="2246313" y="4748952"/>
            <a:ext cx="2362200" cy="609600"/>
          </a:xfrm>
          <a:prstGeom prst="wedgeRectCallout">
            <a:avLst>
              <a:gd name="adj1" fmla="val -109144"/>
              <a:gd name="adj2" fmla="val 3623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All it takes is one wrong digit or character to cause a batch to fail. </a:t>
            </a:r>
            <a:endParaRPr lang="en-US" altLang="en-US" sz="1200" b="1" dirty="0">
              <a:solidFill>
                <a:schemeClr val="accent5">
                  <a:lumMod val="50000"/>
                </a:schemeClr>
              </a:solidFill>
              <a:latin typeface="+mn-lt"/>
            </a:endParaRPr>
          </a:p>
        </p:txBody>
      </p:sp>
      <p:sp>
        <p:nvSpPr>
          <p:cNvPr id="2" name="Title 1"/>
          <p:cNvSpPr>
            <a:spLocks noGrp="1"/>
          </p:cNvSpPr>
          <p:nvPr>
            <p:ph type="title"/>
          </p:nvPr>
        </p:nvSpPr>
        <p:spPr>
          <a:xfrm>
            <a:off x="328613" y="161096"/>
            <a:ext cx="8502650" cy="978729"/>
          </a:xfrm>
        </p:spPr>
        <p:txBody>
          <a:bodyPr/>
          <a:lstStyle/>
          <a:p>
            <a:r>
              <a:rPr lang="en-US" b="1" dirty="0" smtClean="0">
                <a:solidFill>
                  <a:schemeClr val="accent5">
                    <a:lumMod val="50000"/>
                  </a:schemeClr>
                </a:solidFill>
              </a:rPr>
              <a:t>Unstructured eForm Incorrect Case Reference</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3" descr="Sample Unstructured eForm that is ready to be submittted. There is a red oval outlining the Submit button and another one around the Delet button with call out boxes that have instructional messages. " title="Unstructured eForm Ready to Sub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63" y="1219200"/>
            <a:ext cx="841375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 descr="Red oval outlining the submit button. " title="Red oval Submit button"/>
          <p:cNvSpPr>
            <a:spLocks noChangeArrowheads="1"/>
          </p:cNvSpPr>
          <p:nvPr/>
        </p:nvSpPr>
        <p:spPr bwMode="auto">
          <a:xfrm>
            <a:off x="4038600" y="5747807"/>
            <a:ext cx="914400" cy="347133"/>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6" name="AutoShape 5" descr="Call out box with note about: It is recommended that you take another screenshot (press ALT + PrtScn) and save it to a Word document before clicking the submit button, because you cannot save or print the PDF. " title="Call out box Submit button"/>
          <p:cNvSpPr>
            <a:spLocks/>
          </p:cNvSpPr>
          <p:nvPr/>
        </p:nvSpPr>
        <p:spPr bwMode="auto">
          <a:xfrm>
            <a:off x="152400" y="5273674"/>
            <a:ext cx="2819400" cy="1295401"/>
          </a:xfrm>
          <a:prstGeom prst="wedgeRectCallout">
            <a:avLst>
              <a:gd name="adj1" fmla="val 91116"/>
              <a:gd name="adj2" fmla="val 1863"/>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It is recommended that you take another screenshot (press ALT + PrtScn) and save it to a Word document before clicking the submit button, because you cannot save or print the PDF. </a:t>
            </a:r>
            <a:endParaRPr lang="en-US" altLang="en-US" sz="1200" b="1" dirty="0">
              <a:solidFill>
                <a:schemeClr val="accent5">
                  <a:lumMod val="50000"/>
                </a:schemeClr>
              </a:solidFill>
              <a:latin typeface="+mn-lt"/>
            </a:endParaRPr>
          </a:p>
        </p:txBody>
      </p:sp>
      <p:sp>
        <p:nvSpPr>
          <p:cNvPr id="8" name="Oval 5" descr="Red oval outlining the Delete button. " title="Red oval Delete button"/>
          <p:cNvSpPr>
            <a:spLocks noChangeArrowheads="1"/>
          </p:cNvSpPr>
          <p:nvPr/>
        </p:nvSpPr>
        <p:spPr bwMode="auto">
          <a:xfrm>
            <a:off x="7772400" y="5400674"/>
            <a:ext cx="914400" cy="347133"/>
          </a:xfrm>
          <a:prstGeom prst="ellipse">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5" name="AutoShape 5" descr="Call out box for the Delete button with note about: Notice that the screen appears a little different once an attachment has been added. You can continue to upload other files until you are done. If you make a mistake and upload the wrong file, then you can click on the delete button to remove this entry. " title="Unstructured eForm Delete button"/>
          <p:cNvSpPr>
            <a:spLocks/>
          </p:cNvSpPr>
          <p:nvPr/>
        </p:nvSpPr>
        <p:spPr bwMode="auto">
          <a:xfrm>
            <a:off x="4419600" y="3429000"/>
            <a:ext cx="3886200" cy="1174750"/>
          </a:xfrm>
          <a:prstGeom prst="wedgeRectCallout">
            <a:avLst>
              <a:gd name="adj1" fmla="val 48778"/>
              <a:gd name="adj2" fmla="val 12411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latin typeface="+mn-lt"/>
              </a:rPr>
              <a:t>Notice that the screen appears a little different once an attachment has been added. You can continue to upload other files until you are done. If you make a mistake and upload the wrong file, then you can click on the delete button to remove this entry. </a:t>
            </a:r>
            <a:endParaRPr lang="en-US" altLang="en-US" sz="1200" b="1" dirty="0">
              <a:solidFill>
                <a:schemeClr val="accent5">
                  <a:lumMod val="50000"/>
                </a:schemeClr>
              </a:solidFill>
              <a:latin typeface="+mn-lt"/>
            </a:endParaRPr>
          </a:p>
        </p:txBody>
      </p:sp>
      <p:sp>
        <p:nvSpPr>
          <p:cNvPr id="14643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Unstructured eForm - Ready to Submit</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81000" y="680494"/>
            <a:ext cx="8502650" cy="535531"/>
          </a:xfrm>
        </p:spPr>
        <p:txBody>
          <a:bodyPr/>
          <a:lstStyle/>
          <a:p>
            <a:pPr eaLnBrk="1" hangingPunct="1"/>
            <a:r>
              <a:rPr lang="en-US" altLang="en-US" b="1" dirty="0" smtClean="0">
                <a:solidFill>
                  <a:schemeClr val="accent5">
                    <a:lumMod val="50000"/>
                  </a:schemeClr>
                </a:solidFill>
              </a:rPr>
              <a:t>eForms: Document Service</a:t>
            </a:r>
          </a:p>
        </p:txBody>
      </p:sp>
      <p:sp>
        <p:nvSpPr>
          <p:cNvPr id="150531" name="Rectangle 3"/>
          <p:cNvSpPr>
            <a:spLocks noGrp="1" noChangeArrowheads="1"/>
          </p:cNvSpPr>
          <p:nvPr>
            <p:ph idx="1"/>
          </p:nvPr>
        </p:nvSpPr>
        <p:spPr>
          <a:xfrm>
            <a:off x="381000" y="1219200"/>
            <a:ext cx="8502650" cy="5090624"/>
          </a:xfrm>
        </p:spPr>
        <p:txBody>
          <a:bodyPr/>
          <a:lstStyle/>
          <a:p>
            <a:pPr eaLnBrk="1" hangingPunct="1">
              <a:buClr>
                <a:srgbClr val="0066FF"/>
              </a:buClr>
            </a:pPr>
            <a:r>
              <a:rPr lang="en-US" altLang="en-US" dirty="0" smtClean="0">
                <a:solidFill>
                  <a:schemeClr val="accent5">
                    <a:lumMod val="50000"/>
                  </a:schemeClr>
                </a:solidFill>
              </a:rPr>
              <a:t>If you have to serve documents to other parties, you will need to print your eForm.</a:t>
            </a:r>
          </a:p>
          <a:p>
            <a:pPr eaLnBrk="1" hangingPunct="1">
              <a:buClr>
                <a:srgbClr val="0066FF"/>
              </a:buClr>
            </a:pPr>
            <a:r>
              <a:rPr lang="en-US" altLang="en-US" dirty="0" smtClean="0">
                <a:solidFill>
                  <a:schemeClr val="accent5">
                    <a:lumMod val="50000"/>
                  </a:schemeClr>
                </a:solidFill>
              </a:rPr>
              <a:t>Use the “print PDF” function on the form to print all at once and/or save to your hard drive. </a:t>
            </a:r>
          </a:p>
          <a:p>
            <a:pPr eaLnBrk="1" hangingPunct="1">
              <a:buClr>
                <a:srgbClr val="0066FF"/>
              </a:buClr>
            </a:pPr>
            <a:r>
              <a:rPr lang="en-US" altLang="en-US" dirty="0" smtClean="0">
                <a:solidFill>
                  <a:schemeClr val="accent5">
                    <a:lumMod val="50000"/>
                  </a:schemeClr>
                </a:solidFill>
              </a:rPr>
              <a:t>You only need to print the pages where you have filled in data. </a:t>
            </a:r>
          </a:p>
          <a:p>
            <a:pPr eaLnBrk="1" hangingPunct="1">
              <a:buClr>
                <a:srgbClr val="0066FF"/>
              </a:buClr>
            </a:pPr>
            <a:r>
              <a:rPr lang="en-US" altLang="en-US" dirty="0" smtClean="0">
                <a:solidFill>
                  <a:schemeClr val="accent5">
                    <a:lumMod val="50000"/>
                  </a:schemeClr>
                </a:solidFill>
              </a:rPr>
              <a:t>Remember to </a:t>
            </a:r>
            <a:r>
              <a:rPr lang="en-US" altLang="en-US" sz="3200" b="1" dirty="0" smtClean="0">
                <a:solidFill>
                  <a:schemeClr val="accent5">
                    <a:lumMod val="50000"/>
                  </a:schemeClr>
                </a:solidFill>
              </a:rPr>
              <a:t>PRINT BEFORE YOU CLICK SUBMIT.</a:t>
            </a:r>
            <a:r>
              <a:rPr lang="en-US" altLang="en-US" b="1" dirty="0" smtClean="0">
                <a:solidFill>
                  <a:schemeClr val="accent5">
                    <a:lumMod val="50000"/>
                  </a:schemeClr>
                </a:solidFill>
              </a:rPr>
              <a:t> </a:t>
            </a:r>
            <a:r>
              <a:rPr lang="en-US" altLang="en-US" dirty="0" smtClean="0">
                <a:solidFill>
                  <a:schemeClr val="accent5">
                    <a:lumMod val="50000"/>
                  </a:schemeClr>
                </a:solidFill>
              </a:rPr>
              <a:t>Also, save to your computer first and then print.</a:t>
            </a:r>
            <a:endParaRPr lang="en-US" altLang="en-US" sz="3200" b="1" dirty="0" smtClean="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If you do click submit before you print a copy, you will need to wait for the next batch run to check the case to confirm that the paperwork was uploaded to FileNet. If so, you can then opt to print it from EAMS. </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b="1" dirty="0" smtClean="0">
                <a:solidFill>
                  <a:schemeClr val="accent5">
                    <a:lumMod val="50000"/>
                  </a:schemeClr>
                </a:solidFill>
              </a:rPr>
              <a:t>eForms: Batch Run Schedule</a:t>
            </a:r>
          </a:p>
        </p:txBody>
      </p:sp>
      <p:sp>
        <p:nvSpPr>
          <p:cNvPr id="150531" name="Rectangle 3"/>
          <p:cNvSpPr>
            <a:spLocks noGrp="1" noChangeArrowheads="1"/>
          </p:cNvSpPr>
          <p:nvPr>
            <p:ph idx="1"/>
          </p:nvPr>
        </p:nvSpPr>
        <p:spPr>
          <a:xfrm>
            <a:off x="328613" y="1214438"/>
            <a:ext cx="8502650" cy="3367076"/>
          </a:xfrm>
        </p:spPr>
        <p:txBody>
          <a:bodyPr/>
          <a:lstStyle/>
          <a:p>
            <a:pPr eaLnBrk="1" hangingPunct="1">
              <a:buClr>
                <a:schemeClr val="accent5">
                  <a:lumMod val="50000"/>
                </a:schemeClr>
              </a:buClr>
            </a:pPr>
            <a:r>
              <a:rPr lang="en-US" altLang="en-US" dirty="0" smtClean="0">
                <a:solidFill>
                  <a:schemeClr val="accent5">
                    <a:lumMod val="50000"/>
                  </a:schemeClr>
                </a:solidFill>
              </a:rPr>
              <a:t>Batch </a:t>
            </a:r>
            <a:r>
              <a:rPr lang="en-US" altLang="en-US" dirty="0">
                <a:solidFill>
                  <a:schemeClr val="accent5">
                    <a:lumMod val="50000"/>
                  </a:schemeClr>
                </a:solidFill>
              </a:rPr>
              <a:t>runs </a:t>
            </a:r>
            <a:r>
              <a:rPr lang="en-US" altLang="en-US" dirty="0" smtClean="0">
                <a:solidFill>
                  <a:schemeClr val="accent5">
                    <a:lumMod val="50000"/>
                  </a:schemeClr>
                </a:solidFill>
              </a:rPr>
              <a:t>will initially </a:t>
            </a:r>
            <a:r>
              <a:rPr lang="en-US" altLang="en-US" dirty="0">
                <a:solidFill>
                  <a:schemeClr val="accent5">
                    <a:lumMod val="50000"/>
                  </a:schemeClr>
                </a:solidFill>
              </a:rPr>
              <a:t>process </a:t>
            </a:r>
            <a:r>
              <a:rPr lang="en-US" altLang="en-US" dirty="0" smtClean="0">
                <a:solidFill>
                  <a:schemeClr val="accent5">
                    <a:lumMod val="50000"/>
                  </a:schemeClr>
                </a:solidFill>
              </a:rPr>
              <a:t>workflow </a:t>
            </a:r>
            <a:r>
              <a:rPr lang="en-US" altLang="en-US" dirty="0">
                <a:solidFill>
                  <a:schemeClr val="accent5">
                    <a:lumMod val="50000"/>
                  </a:schemeClr>
                </a:solidFill>
              </a:rPr>
              <a:t>- events and tasks. Images will show up in </a:t>
            </a:r>
            <a:r>
              <a:rPr lang="en-US" altLang="en-US" dirty="0" smtClean="0">
                <a:solidFill>
                  <a:schemeClr val="accent5">
                    <a:lumMod val="50000"/>
                  </a:schemeClr>
                </a:solidFill>
              </a:rPr>
              <a:t>FileNet </a:t>
            </a:r>
            <a:r>
              <a:rPr lang="en-US" altLang="en-US" dirty="0">
                <a:solidFill>
                  <a:schemeClr val="accent5">
                    <a:lumMod val="50000"/>
                  </a:schemeClr>
                </a:solidFill>
              </a:rPr>
              <a:t>after these processes are complete</a:t>
            </a:r>
            <a:r>
              <a:rPr lang="en-US" altLang="en-US" dirty="0" smtClean="0">
                <a:solidFill>
                  <a:schemeClr val="accent5">
                    <a:lumMod val="50000"/>
                  </a:schemeClr>
                </a:solidFill>
              </a:rPr>
              <a:t>.</a:t>
            </a:r>
          </a:p>
          <a:p>
            <a:pPr eaLnBrk="1" hangingPunct="1">
              <a:buClr>
                <a:schemeClr val="accent5">
                  <a:lumMod val="50000"/>
                </a:schemeClr>
              </a:buClr>
            </a:pPr>
            <a:endParaRPr lang="en-US" dirty="0">
              <a:solidFill>
                <a:schemeClr val="accent5">
                  <a:lumMod val="50000"/>
                </a:schemeClr>
              </a:solidFill>
            </a:endParaRPr>
          </a:p>
          <a:p>
            <a:pPr eaLnBrk="1" hangingPunct="1">
              <a:buClr>
                <a:schemeClr val="accent5">
                  <a:lumMod val="50000"/>
                </a:schemeClr>
              </a:buClr>
            </a:pPr>
            <a:r>
              <a:rPr lang="en-US" dirty="0" smtClean="0">
                <a:solidFill>
                  <a:schemeClr val="accent5">
                    <a:lumMod val="50000"/>
                  </a:schemeClr>
                </a:solidFill>
              </a:rPr>
              <a:t>Current EAMS Batch Run Schedule: </a:t>
            </a:r>
          </a:p>
          <a:p>
            <a:pPr lvl="1" eaLnBrk="1" hangingPunct="1">
              <a:buClr>
                <a:schemeClr val="accent5">
                  <a:lumMod val="50000"/>
                </a:schemeClr>
              </a:buClr>
            </a:pPr>
            <a:r>
              <a:rPr lang="en-US" dirty="0" smtClean="0">
                <a:solidFill>
                  <a:schemeClr val="accent5">
                    <a:lumMod val="50000"/>
                  </a:schemeClr>
                </a:solidFill>
              </a:rPr>
              <a:t>Monday through Friday*: </a:t>
            </a:r>
          </a:p>
          <a:p>
            <a:pPr lvl="2" eaLnBrk="1" hangingPunct="1">
              <a:buClr>
                <a:schemeClr val="accent5">
                  <a:lumMod val="50000"/>
                </a:schemeClr>
              </a:buClr>
            </a:pPr>
            <a:r>
              <a:rPr lang="en-US" b="1" dirty="0" smtClean="0">
                <a:solidFill>
                  <a:schemeClr val="accent5">
                    <a:lumMod val="50000"/>
                  </a:schemeClr>
                </a:solidFill>
              </a:rPr>
              <a:t>AM: 6:30, 7:30, 8:30, 9:30, 10:30, 11:30 </a:t>
            </a:r>
          </a:p>
          <a:p>
            <a:pPr lvl="2" eaLnBrk="1" hangingPunct="1">
              <a:buClr>
                <a:schemeClr val="accent5">
                  <a:lumMod val="50000"/>
                </a:schemeClr>
              </a:buClr>
            </a:pPr>
            <a:r>
              <a:rPr lang="en-US" b="1" dirty="0" smtClean="0">
                <a:solidFill>
                  <a:schemeClr val="accent5">
                    <a:lumMod val="50000"/>
                  </a:schemeClr>
                </a:solidFill>
              </a:rPr>
              <a:t>PM: 12:30, 2:30, 3:30, 4:30, 5: 30, 6:30, 9:00</a:t>
            </a:r>
          </a:p>
          <a:p>
            <a:pPr lvl="2" eaLnBrk="1" hangingPunct="1">
              <a:buClr>
                <a:schemeClr val="accent5">
                  <a:lumMod val="50000"/>
                </a:schemeClr>
              </a:buClr>
            </a:pPr>
            <a:r>
              <a:rPr lang="en-US" altLang="en-US" dirty="0" smtClean="0">
                <a:solidFill>
                  <a:schemeClr val="accent5">
                    <a:lumMod val="50000"/>
                  </a:schemeClr>
                </a:solidFill>
              </a:rPr>
              <a:t>*Except holidays</a:t>
            </a:r>
            <a:endParaRPr lang="en-US" altLang="en-US" dirty="0">
              <a:solidFill>
                <a:schemeClr val="accent5">
                  <a:lumMod val="50000"/>
                </a:schemeClr>
              </a:solidFill>
            </a:endParaRPr>
          </a:p>
        </p:txBody>
      </p:sp>
    </p:spTree>
    <p:extLst>
      <p:ext uri="{BB962C8B-B14F-4D97-AF65-F5344CB8AC3E}">
        <p14:creationId xmlns:p14="http://schemas.microsoft.com/office/powerpoint/2010/main" val="432652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7025" y="604838"/>
            <a:ext cx="8502650" cy="534987"/>
          </a:xfrm>
        </p:spPr>
        <p:txBody>
          <a:bodyPr/>
          <a:lstStyle/>
          <a:p>
            <a:pPr eaLnBrk="1" hangingPunct="1"/>
            <a:r>
              <a:rPr lang="en-US" altLang="en-US" b="1" dirty="0" smtClean="0">
                <a:solidFill>
                  <a:schemeClr val="accent5">
                    <a:lumMod val="50000"/>
                  </a:schemeClr>
                </a:solidFill>
              </a:rPr>
              <a:t>eForm Registration</a:t>
            </a:r>
          </a:p>
        </p:txBody>
      </p:sp>
      <p:sp>
        <p:nvSpPr>
          <p:cNvPr id="15363" name="Rectangle 3"/>
          <p:cNvSpPr>
            <a:spLocks noGrp="1" noChangeArrowheads="1"/>
          </p:cNvSpPr>
          <p:nvPr>
            <p:ph idx="1"/>
          </p:nvPr>
        </p:nvSpPr>
        <p:spPr>
          <a:xfrm>
            <a:off x="327025" y="1219200"/>
            <a:ext cx="8502650" cy="3982629"/>
          </a:xfrm>
        </p:spPr>
        <p:txBody>
          <a:bodyPr/>
          <a:lstStyle/>
          <a:p>
            <a:pPr eaLnBrk="1" hangingPunct="1">
              <a:buClr>
                <a:srgbClr val="0066FF"/>
              </a:buClr>
            </a:pPr>
            <a:r>
              <a:rPr lang="en-US" altLang="en-US" dirty="0" smtClean="0">
                <a:solidFill>
                  <a:schemeClr val="accent5">
                    <a:lumMod val="50000"/>
                  </a:schemeClr>
                </a:solidFill>
              </a:rPr>
              <a:t>Organization</a:t>
            </a:r>
          </a:p>
          <a:p>
            <a:pPr lvl="1" eaLnBrk="1" hangingPunct="1">
              <a:buClr>
                <a:srgbClr val="0066FF"/>
              </a:buClr>
            </a:pPr>
            <a:r>
              <a:rPr lang="en-US" altLang="en-US" dirty="0" smtClean="0">
                <a:solidFill>
                  <a:schemeClr val="accent5">
                    <a:lumMod val="50000"/>
                  </a:schemeClr>
                </a:solidFill>
              </a:rPr>
              <a:t>They are assigned a Uniform Assigned Name (UAN).</a:t>
            </a:r>
          </a:p>
          <a:p>
            <a:pPr lvl="2" eaLnBrk="1" hangingPunct="1">
              <a:buClr>
                <a:srgbClr val="0066FF"/>
              </a:buClr>
            </a:pPr>
            <a:r>
              <a:rPr lang="en-US" altLang="en-US" dirty="0" smtClean="0">
                <a:solidFill>
                  <a:schemeClr val="accent5">
                    <a:lumMod val="50000"/>
                  </a:schemeClr>
                </a:solidFill>
              </a:rPr>
              <a:t>“Quasi-UANs” are also assigned to injured workers, employers, and third-party filers that are not required to have a UAN.  </a:t>
            </a:r>
          </a:p>
          <a:p>
            <a:pPr marL="742950" lvl="2" indent="0" eaLnBrk="1" hangingPunct="1">
              <a:buClr>
                <a:srgbClr val="0066FF"/>
              </a:buClr>
              <a:buNone/>
            </a:pPr>
            <a:endParaRPr lang="en-US" altLang="en-US" dirty="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Person</a:t>
            </a:r>
            <a:endParaRPr lang="en-US" altLang="en-US" dirty="0">
              <a:solidFill>
                <a:schemeClr val="accent5">
                  <a:lumMod val="50000"/>
                </a:schemeClr>
              </a:solidFill>
            </a:endParaRPr>
          </a:p>
          <a:p>
            <a:pPr lvl="1" eaLnBrk="1" hangingPunct="1">
              <a:buClr>
                <a:srgbClr val="0066FF"/>
              </a:buClr>
            </a:pPr>
            <a:r>
              <a:rPr lang="en-US" altLang="en-US" dirty="0" smtClean="0">
                <a:solidFill>
                  <a:schemeClr val="accent5">
                    <a:lumMod val="50000"/>
                  </a:schemeClr>
                </a:solidFill>
              </a:rPr>
              <a:t>Usually an Injured Worker (IW)</a:t>
            </a:r>
          </a:p>
          <a:p>
            <a:pPr marL="344487" lvl="1" indent="0" eaLnBrk="1" hangingPunct="1">
              <a:buClr>
                <a:srgbClr val="0066FF"/>
              </a:buClr>
              <a:buNone/>
            </a:pPr>
            <a:endParaRPr lang="en-US" altLang="en-US" dirty="0" smtClean="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User</a:t>
            </a:r>
          </a:p>
          <a:p>
            <a:pPr lvl="1" eaLnBrk="1" hangingPunct="1">
              <a:buClr>
                <a:srgbClr val="0066FF"/>
              </a:buClr>
            </a:pPr>
            <a:r>
              <a:rPr lang="en-US" altLang="en-US" dirty="0" smtClean="0">
                <a:solidFill>
                  <a:schemeClr val="accent5">
                    <a:lumMod val="50000"/>
                  </a:schemeClr>
                </a:solidFill>
              </a:rPr>
              <a:t>Linked by username and password to allow access to cases they are a party to. </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Proof of Service</a:t>
            </a:r>
          </a:p>
        </p:txBody>
      </p:sp>
      <p:sp>
        <p:nvSpPr>
          <p:cNvPr id="203779" name="Rectangle 3"/>
          <p:cNvSpPr>
            <a:spLocks noGrp="1" noChangeArrowheads="1"/>
          </p:cNvSpPr>
          <p:nvPr>
            <p:ph idx="1"/>
          </p:nvPr>
        </p:nvSpPr>
        <p:spPr>
          <a:xfrm>
            <a:off x="327025" y="1219200"/>
            <a:ext cx="8502650" cy="4031873"/>
          </a:xfrm>
        </p:spPr>
        <p:txBody>
          <a:bodyPr/>
          <a:lstStyle/>
          <a:p>
            <a:pPr>
              <a:buClr>
                <a:srgbClr val="0000FF"/>
              </a:buClr>
            </a:pPr>
            <a:r>
              <a:rPr lang="en-US" altLang="en-US" dirty="0" smtClean="0">
                <a:solidFill>
                  <a:schemeClr val="accent5">
                    <a:lumMod val="50000"/>
                  </a:schemeClr>
                </a:solidFill>
              </a:rPr>
              <a:t>Your proof of service requires the following in the upper left hand corner:</a:t>
            </a:r>
          </a:p>
          <a:p>
            <a:pPr lvl="1">
              <a:buClr>
                <a:srgbClr val="0000FF"/>
              </a:buClr>
            </a:pPr>
            <a:r>
              <a:rPr lang="en-US" altLang="en-US" dirty="0" smtClean="0">
                <a:solidFill>
                  <a:schemeClr val="accent5">
                    <a:lumMod val="50000"/>
                  </a:schemeClr>
                </a:solidFill>
              </a:rPr>
              <a:t>Uniform Assigned Name</a:t>
            </a:r>
          </a:p>
          <a:p>
            <a:pPr lvl="1">
              <a:buClr>
                <a:srgbClr val="0000FF"/>
              </a:buClr>
            </a:pPr>
            <a:r>
              <a:rPr lang="en-US" altLang="en-US" dirty="0" smtClean="0">
                <a:solidFill>
                  <a:schemeClr val="accent5">
                    <a:lumMod val="50000"/>
                  </a:schemeClr>
                </a:solidFill>
              </a:rPr>
              <a:t>EAMS Primary Administrator’s Name</a:t>
            </a:r>
          </a:p>
          <a:p>
            <a:pPr lvl="1">
              <a:buClr>
                <a:srgbClr val="0000FF"/>
              </a:buClr>
            </a:pPr>
            <a:r>
              <a:rPr lang="en-US" altLang="en-US" dirty="0" smtClean="0">
                <a:solidFill>
                  <a:schemeClr val="accent5">
                    <a:lumMod val="50000"/>
                  </a:schemeClr>
                </a:solidFill>
              </a:rPr>
              <a:t>EAMS Primary Administrator’s Phone – Direct or with Extension</a:t>
            </a:r>
          </a:p>
          <a:p>
            <a:pPr lvl="1">
              <a:buClr>
                <a:srgbClr val="0000FF"/>
              </a:buClr>
            </a:pPr>
            <a:r>
              <a:rPr lang="en-US" altLang="en-US" dirty="0" smtClean="0">
                <a:solidFill>
                  <a:schemeClr val="accent5">
                    <a:lumMod val="50000"/>
                  </a:schemeClr>
                </a:solidFill>
              </a:rPr>
              <a:t>EAMS Primary Administrator’s Email</a:t>
            </a:r>
          </a:p>
          <a:p>
            <a:pPr lvl="1">
              <a:buClr>
                <a:srgbClr val="0000FF"/>
              </a:buClr>
            </a:pPr>
            <a:r>
              <a:rPr lang="en-US" altLang="en-US" dirty="0" smtClean="0">
                <a:solidFill>
                  <a:schemeClr val="accent5">
                    <a:lumMod val="50000"/>
                  </a:schemeClr>
                </a:solidFill>
              </a:rPr>
              <a:t>See instructions in the </a:t>
            </a:r>
            <a:r>
              <a:rPr lang="en-US" altLang="en-US" dirty="0" smtClean="0">
                <a:solidFill>
                  <a:schemeClr val="accent5">
                    <a:lumMod val="50000"/>
                  </a:schemeClr>
                </a:solidFill>
                <a:hlinkClick r:id="rId3"/>
              </a:rPr>
              <a:t>Reference Guide</a:t>
            </a:r>
            <a:endParaRPr lang="en-US" altLang="en-US" dirty="0" smtClean="0">
              <a:solidFill>
                <a:schemeClr val="accent5">
                  <a:lumMod val="50000"/>
                </a:schemeClr>
              </a:solidFill>
            </a:endParaRPr>
          </a:p>
          <a:p>
            <a:pPr lvl="2">
              <a:buClr>
                <a:srgbClr val="0000FF"/>
              </a:buClr>
            </a:pPr>
            <a:r>
              <a:rPr lang="en-US" altLang="en-US" dirty="0" smtClean="0">
                <a:solidFill>
                  <a:schemeClr val="accent5">
                    <a:lumMod val="50000"/>
                  </a:schemeClr>
                </a:solidFill>
              </a:rPr>
              <a:t>Please remember that the Reference Guide is under review, so the instructions provided in this presentation may not always match. If you run into this issue, please follow the guidelines in this presentation as they are the most current. </a:t>
            </a:r>
            <a:endParaRPr lang="en-US" altLang="en-US" dirty="0">
              <a:solidFill>
                <a:schemeClr val="accent5">
                  <a:lumMod val="50000"/>
                </a:schemeClr>
              </a:solidFill>
            </a:endParaRPr>
          </a:p>
          <a:p>
            <a:pPr lvl="2">
              <a:buClr>
                <a:srgbClr val="0000FF"/>
              </a:buClr>
            </a:pPr>
            <a:r>
              <a:rPr lang="en-US" altLang="en-US" dirty="0" smtClean="0">
                <a:solidFill>
                  <a:schemeClr val="accent5">
                    <a:lumMod val="50000"/>
                  </a:schemeClr>
                </a:solidFill>
              </a:rPr>
              <a:t>If you are unsure about what to do please contact the EAMS Help Desk for assistance (</a:t>
            </a:r>
            <a:r>
              <a:rPr lang="en-US" altLang="en-US" dirty="0" smtClean="0">
                <a:solidFill>
                  <a:schemeClr val="accent5">
                    <a:lumMod val="50000"/>
                  </a:schemeClr>
                </a:solidFill>
                <a:hlinkClick r:id="rId4"/>
              </a:rPr>
              <a:t>EAMSHELPDESK@dir.ca.gov</a:t>
            </a:r>
            <a:r>
              <a:rPr lang="en-US" altLang="en-US" dirty="0" smtClean="0">
                <a:solidFill>
                  <a:schemeClr val="accent5">
                    <a:lumMod val="50000"/>
                  </a:schemeClr>
                </a:solidFill>
              </a:rPr>
              <a:t>). </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304800" y="683669"/>
            <a:ext cx="8502650" cy="535531"/>
          </a:xfrm>
        </p:spPr>
        <p:txBody>
          <a:bodyPr/>
          <a:lstStyle/>
          <a:p>
            <a:pPr eaLnBrk="1" hangingPunct="1"/>
            <a:r>
              <a:rPr lang="en-US" altLang="en-US" b="1" dirty="0" smtClean="0">
                <a:solidFill>
                  <a:schemeClr val="accent5">
                    <a:lumMod val="50000"/>
                  </a:schemeClr>
                </a:solidFill>
              </a:rPr>
              <a:t>Proof of Service cont.</a:t>
            </a:r>
          </a:p>
        </p:txBody>
      </p:sp>
      <p:sp>
        <p:nvSpPr>
          <p:cNvPr id="205827" name="Rectangle 3"/>
          <p:cNvSpPr>
            <a:spLocks noGrp="1" noChangeArrowheads="1"/>
          </p:cNvSpPr>
          <p:nvPr>
            <p:ph type="body" idx="4294967295"/>
          </p:nvPr>
        </p:nvSpPr>
        <p:spPr>
          <a:xfrm>
            <a:off x="641350" y="1219200"/>
            <a:ext cx="8502650" cy="2012859"/>
          </a:xfrm>
        </p:spPr>
        <p:txBody>
          <a:bodyPr/>
          <a:lstStyle/>
          <a:p>
            <a:pPr eaLnBrk="1" hangingPunct="1">
              <a:buClr>
                <a:srgbClr val="0066FF"/>
              </a:buClr>
            </a:pPr>
            <a:r>
              <a:rPr lang="en-US" altLang="en-US" dirty="0" smtClean="0">
                <a:solidFill>
                  <a:schemeClr val="accent5">
                    <a:lumMod val="50000"/>
                  </a:schemeClr>
                </a:solidFill>
              </a:rPr>
              <a:t>If you are attaching a list of the case participants you are serving, include it as an additional page of the proof of service and scan all the pages together, so you only have one file packet.</a:t>
            </a:r>
          </a:p>
          <a:p>
            <a:pPr eaLnBrk="1" hangingPunct="1">
              <a:buClr>
                <a:srgbClr val="0066FF"/>
              </a:buClr>
              <a:buFontTx/>
              <a:buNone/>
            </a:pPr>
            <a:endParaRPr lang="en-US" altLang="en-US" dirty="0"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381000" y="683669"/>
            <a:ext cx="8502650" cy="535531"/>
          </a:xfrm>
        </p:spPr>
        <p:txBody>
          <a:bodyPr/>
          <a:lstStyle/>
          <a:p>
            <a:pPr eaLnBrk="1" hangingPunct="1"/>
            <a:r>
              <a:rPr lang="en-US" altLang="en-US" b="1" dirty="0" smtClean="0">
                <a:solidFill>
                  <a:schemeClr val="accent5">
                    <a:lumMod val="50000"/>
                  </a:schemeClr>
                </a:solidFill>
              </a:rPr>
              <a:t>eForm Submission</a:t>
            </a:r>
          </a:p>
        </p:txBody>
      </p:sp>
      <p:sp>
        <p:nvSpPr>
          <p:cNvPr id="238595" name="Rectangle 3"/>
          <p:cNvSpPr>
            <a:spLocks noGrp="1" noChangeArrowheads="1"/>
          </p:cNvSpPr>
          <p:nvPr>
            <p:ph type="body" idx="4294967295"/>
          </p:nvPr>
        </p:nvSpPr>
        <p:spPr>
          <a:xfrm>
            <a:off x="381000" y="1219200"/>
            <a:ext cx="8502650" cy="5410712"/>
          </a:xfrm>
        </p:spPr>
        <p:txBody>
          <a:bodyPr/>
          <a:lstStyle/>
          <a:p>
            <a:pPr>
              <a:buClr>
                <a:srgbClr val="0066FF"/>
              </a:buClr>
            </a:pPr>
            <a:r>
              <a:rPr lang="en-US" altLang="en-US" dirty="0" smtClean="0">
                <a:solidFill>
                  <a:schemeClr val="accent5">
                    <a:lumMod val="50000"/>
                  </a:schemeClr>
                </a:solidFill>
              </a:rPr>
              <a:t>Completion of eForm submission will generate a batch ID#</a:t>
            </a:r>
          </a:p>
          <a:p>
            <a:pPr>
              <a:buClr>
                <a:srgbClr val="0066FF"/>
              </a:buClr>
            </a:pPr>
            <a:r>
              <a:rPr lang="en-US" altLang="en-US" dirty="0" smtClean="0">
                <a:solidFill>
                  <a:schemeClr val="accent5">
                    <a:lumMod val="50000"/>
                  </a:schemeClr>
                </a:solidFill>
              </a:rPr>
              <a:t>Print batch ID# or save as a text document and keep it for future reference</a:t>
            </a:r>
          </a:p>
          <a:p>
            <a:pPr>
              <a:buClr>
                <a:srgbClr val="0066FF"/>
              </a:buClr>
            </a:pPr>
            <a:r>
              <a:rPr lang="en-US" altLang="en-US" dirty="0" smtClean="0">
                <a:solidFill>
                  <a:schemeClr val="accent5">
                    <a:lumMod val="50000"/>
                  </a:schemeClr>
                </a:solidFill>
              </a:rPr>
              <a:t>Verify next day to see if your eForm was successfully submitted in case</a:t>
            </a:r>
          </a:p>
          <a:p>
            <a:pPr>
              <a:buClr>
                <a:srgbClr val="0066FF"/>
              </a:buClr>
            </a:pPr>
            <a:r>
              <a:rPr lang="en-US" altLang="en-US" dirty="0" smtClean="0">
                <a:solidFill>
                  <a:schemeClr val="accent5">
                    <a:lumMod val="50000"/>
                  </a:schemeClr>
                </a:solidFill>
              </a:rPr>
              <a:t>Don’t see it?</a:t>
            </a:r>
          </a:p>
          <a:p>
            <a:pPr>
              <a:buClr>
                <a:srgbClr val="0066FF"/>
              </a:buClr>
            </a:pPr>
            <a:r>
              <a:rPr lang="en-US" altLang="en-US" dirty="0" smtClean="0">
                <a:solidFill>
                  <a:schemeClr val="accent5">
                    <a:lumMod val="50000"/>
                  </a:schemeClr>
                </a:solidFill>
              </a:rPr>
              <a:t>E-mail </a:t>
            </a:r>
            <a:r>
              <a:rPr lang="en-US" altLang="en-US" dirty="0" smtClean="0">
                <a:solidFill>
                  <a:schemeClr val="accent5">
                    <a:lumMod val="50000"/>
                  </a:schemeClr>
                </a:solidFill>
                <a:hlinkClick r:id="rId3"/>
              </a:rPr>
              <a:t>EAMSHELPDESK@dir.ca.gov</a:t>
            </a:r>
            <a:r>
              <a:rPr lang="en-US" altLang="en-US" dirty="0" smtClean="0">
                <a:solidFill>
                  <a:schemeClr val="accent5">
                    <a:lumMod val="50000"/>
                  </a:schemeClr>
                </a:solidFill>
              </a:rPr>
              <a:t> with the submitted information so we can research what happened to the eForm – remember, </a:t>
            </a:r>
            <a:r>
              <a:rPr lang="en-US" altLang="en-US" b="1" u="sng" dirty="0" smtClean="0">
                <a:solidFill>
                  <a:schemeClr val="accent5">
                    <a:lumMod val="50000"/>
                  </a:schemeClr>
                </a:solidFill>
              </a:rPr>
              <a:t>only</a:t>
            </a:r>
            <a:r>
              <a:rPr lang="en-US" altLang="en-US" dirty="0" smtClean="0">
                <a:solidFill>
                  <a:schemeClr val="accent5">
                    <a:lumMod val="50000"/>
                  </a:schemeClr>
                </a:solidFill>
              </a:rPr>
              <a:t> the Primary Administrator can e-mail the EAMSHelpDesk.</a:t>
            </a:r>
          </a:p>
          <a:p>
            <a:pPr>
              <a:buClr>
                <a:srgbClr val="0066FF"/>
              </a:buClr>
              <a:buFontTx/>
              <a:buNone/>
            </a:pPr>
            <a:endParaRPr lang="en-US" altLang="en-US" sz="800" dirty="0" smtClean="0">
              <a:solidFill>
                <a:schemeClr val="accent5">
                  <a:lumMod val="50000"/>
                </a:schemeClr>
              </a:solidFill>
            </a:endParaRPr>
          </a:p>
          <a:p>
            <a:pPr>
              <a:buClr>
                <a:srgbClr val="0066FF"/>
              </a:buClr>
              <a:buFontTx/>
              <a:buNone/>
            </a:pPr>
            <a:r>
              <a:rPr lang="en-US" altLang="en-US" dirty="0" smtClean="0">
                <a:solidFill>
                  <a:schemeClr val="accent5">
                    <a:lumMod val="50000"/>
                  </a:schemeClr>
                </a:solidFill>
              </a:rPr>
              <a:t>	(Please include Batch ID #, case #, IW’s name, and type of eForm submitted, screenshots, when appropriate, and your contact information including your UAN and ERN.)</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eForm error message." title="Sample eForm Error message"/>
          <p:cNvPicPr>
            <a:picLocks noChangeAspect="1"/>
          </p:cNvPicPr>
          <p:nvPr/>
        </p:nvPicPr>
        <p:blipFill>
          <a:blip r:embed="rId3"/>
          <a:stretch>
            <a:fillRect/>
          </a:stretch>
        </p:blipFill>
        <p:spPr>
          <a:xfrm>
            <a:off x="3276600" y="4191000"/>
            <a:ext cx="2528408" cy="1828800"/>
          </a:xfrm>
          <a:prstGeom prst="rect">
            <a:avLst/>
          </a:prstGeom>
        </p:spPr>
      </p:pic>
      <p:sp>
        <p:nvSpPr>
          <p:cNvPr id="148483" name="Rectangle 3"/>
          <p:cNvSpPr>
            <a:spLocks noGrp="1" noChangeArrowheads="1"/>
          </p:cNvSpPr>
          <p:nvPr>
            <p:ph idx="1"/>
          </p:nvPr>
        </p:nvSpPr>
        <p:spPr>
          <a:xfrm>
            <a:off x="327025" y="1219200"/>
            <a:ext cx="8502650" cy="2677656"/>
          </a:xfrm>
        </p:spPr>
        <p:txBody>
          <a:bodyPr/>
          <a:lstStyle/>
          <a:p>
            <a:pPr eaLnBrk="1" hangingPunct="1">
              <a:buClr>
                <a:schemeClr val="accent5">
                  <a:lumMod val="50000"/>
                </a:schemeClr>
              </a:buClr>
            </a:pPr>
            <a:r>
              <a:rPr lang="en-US" altLang="en-US" dirty="0" smtClean="0">
                <a:solidFill>
                  <a:schemeClr val="accent5">
                    <a:lumMod val="50000"/>
                  </a:schemeClr>
                </a:solidFill>
              </a:rPr>
              <a:t>If you enter a future date in a required field, or fail to enter information in a required field you will receive an error message when you click Submit. Click OK and you will be redirected to the specific field to fix the error. HOWEVER, if you misspell names, addresses, etc. </a:t>
            </a:r>
            <a:r>
              <a:rPr lang="en-US" altLang="en-US" u="sng" dirty="0" smtClean="0">
                <a:solidFill>
                  <a:schemeClr val="accent5">
                    <a:lumMod val="50000"/>
                  </a:schemeClr>
                </a:solidFill>
              </a:rPr>
              <a:t>in a required field</a:t>
            </a:r>
            <a:r>
              <a:rPr lang="en-US" altLang="en-US" dirty="0" smtClean="0">
                <a:solidFill>
                  <a:schemeClr val="accent5">
                    <a:lumMod val="50000"/>
                  </a:schemeClr>
                </a:solidFill>
              </a:rPr>
              <a:t> – your document will go to the UDQ where DWC staff will research what went wrong.  </a:t>
            </a:r>
          </a:p>
        </p:txBody>
      </p:sp>
      <p:sp>
        <p:nvSpPr>
          <p:cNvPr id="148482" name="Rectangle 2"/>
          <p:cNvSpPr>
            <a:spLocks noGrp="1" noChangeArrowheads="1"/>
          </p:cNvSpPr>
          <p:nvPr>
            <p:ph type="title"/>
          </p:nvPr>
        </p:nvSpPr>
        <p:spPr>
          <a:xfrm>
            <a:off x="328613" y="683669"/>
            <a:ext cx="8502650" cy="535531"/>
          </a:xfrm>
        </p:spPr>
        <p:txBody>
          <a:bodyPr/>
          <a:lstStyle/>
          <a:p>
            <a:pPr eaLnBrk="1" hangingPunct="1"/>
            <a:r>
              <a:rPr lang="en-US" altLang="en-US" b="1" dirty="0" smtClean="0">
                <a:solidFill>
                  <a:schemeClr val="accent5">
                    <a:lumMod val="50000"/>
                  </a:schemeClr>
                </a:solidFill>
              </a:rPr>
              <a:t>eForms: Errors</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Sample Batch Id screen for a successful eForm submission with a red oval outlining the Batch ID information. " title="Successful eForm Batch ID submission scre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6672" y="2781789"/>
            <a:ext cx="780653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descr="Red oval outlining the Batch ID for a successful eForms submission. " title="Red oval successful eForm Batch ID"/>
          <p:cNvSpPr>
            <a:spLocks noChangeArrowheads="1"/>
          </p:cNvSpPr>
          <p:nvPr/>
        </p:nvSpPr>
        <p:spPr bwMode="gray">
          <a:xfrm>
            <a:off x="533400" y="3657600"/>
            <a:ext cx="1828800" cy="1013218"/>
          </a:xfrm>
          <a:prstGeom prst="ellipse">
            <a:avLst/>
          </a:prstGeom>
          <a:noFill/>
          <a:ln w="31750" algn="ctr">
            <a:solidFill>
              <a:srgbClr val="C00000"/>
            </a:solidFill>
            <a:round/>
            <a:headEnd/>
            <a:tailEnd/>
          </a:ln>
          <a:effectLst/>
          <a:extLst>
            <a:ext uri="{909E8E84-426E-40DD-AFC4-6F175D3DCCD1}">
              <a14:hiddenFill xmlns:a14="http://schemas.microsoft.com/office/drawing/2010/main">
                <a:solidFill>
                  <a:srgbClr val="E5E5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2" name="Content Placeholder 1"/>
          <p:cNvSpPr>
            <a:spLocks noGrp="1"/>
          </p:cNvSpPr>
          <p:nvPr>
            <p:ph idx="1"/>
          </p:nvPr>
        </p:nvSpPr>
        <p:spPr>
          <a:xfrm>
            <a:off x="328613" y="1214438"/>
            <a:ext cx="8502650" cy="1569660"/>
          </a:xfrm>
        </p:spPr>
        <p:txBody>
          <a:bodyPr/>
          <a:lstStyle/>
          <a:p>
            <a:pPr>
              <a:buClr>
                <a:schemeClr val="accent5">
                  <a:lumMod val="50000"/>
                </a:schemeClr>
              </a:buClr>
            </a:pPr>
            <a:r>
              <a:rPr lang="en-US" dirty="0" smtClean="0">
                <a:solidFill>
                  <a:schemeClr val="accent5">
                    <a:lumMod val="50000"/>
                  </a:schemeClr>
                </a:solidFill>
              </a:rPr>
              <a:t>Save a screenshot to your computer (Alt + PrtScn) and print a hard copy as well, because the Batch ID reference number is very important when submitting requests for information, especially if the batch ends up in the UDQ. </a:t>
            </a:r>
            <a:endParaRPr lang="en-US" dirty="0">
              <a:solidFill>
                <a:schemeClr val="accent5">
                  <a:lumMod val="50000"/>
                </a:schemeClr>
              </a:solidFill>
            </a:endParaRPr>
          </a:p>
        </p:txBody>
      </p:sp>
      <p:sp>
        <p:nvSpPr>
          <p:cNvPr id="152578"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Batch ID</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Batch ID cont. </a:t>
            </a:r>
          </a:p>
        </p:txBody>
      </p:sp>
      <p:sp>
        <p:nvSpPr>
          <p:cNvPr id="2" name="Content Placeholder 1"/>
          <p:cNvSpPr>
            <a:spLocks noGrp="1"/>
          </p:cNvSpPr>
          <p:nvPr>
            <p:ph idx="1"/>
          </p:nvPr>
        </p:nvSpPr>
        <p:spPr>
          <a:xfrm>
            <a:off x="328613" y="1214438"/>
            <a:ext cx="8502650" cy="2074414"/>
          </a:xfrm>
        </p:spPr>
        <p:txBody>
          <a:bodyPr/>
          <a:lstStyle/>
          <a:p>
            <a:pPr>
              <a:buClr>
                <a:schemeClr val="accent5">
                  <a:lumMod val="50000"/>
                </a:schemeClr>
              </a:buClr>
            </a:pPr>
            <a:r>
              <a:rPr lang="en-US" dirty="0" smtClean="0">
                <a:solidFill>
                  <a:schemeClr val="accent5">
                    <a:lumMod val="50000"/>
                  </a:schemeClr>
                </a:solidFill>
              </a:rPr>
              <a:t>Per the </a:t>
            </a:r>
            <a:r>
              <a:rPr lang="en-US" dirty="0" smtClean="0">
                <a:solidFill>
                  <a:schemeClr val="accent5">
                    <a:lumMod val="50000"/>
                  </a:schemeClr>
                </a:solidFill>
                <a:hlinkClick r:id="rId3"/>
              </a:rPr>
              <a:t>Reference Guide</a:t>
            </a:r>
            <a:r>
              <a:rPr lang="en-US" dirty="0" smtClean="0">
                <a:solidFill>
                  <a:schemeClr val="accent5">
                    <a:lumMod val="50000"/>
                  </a:schemeClr>
                </a:solidFill>
              </a:rPr>
              <a:t> (page 14): </a:t>
            </a:r>
          </a:p>
          <a:p>
            <a:pPr lvl="1">
              <a:buClr>
                <a:schemeClr val="accent5">
                  <a:lumMod val="50000"/>
                </a:schemeClr>
              </a:buClr>
            </a:pPr>
            <a:r>
              <a:rPr lang="en-US" dirty="0" smtClean="0">
                <a:solidFill>
                  <a:schemeClr val="accent5">
                    <a:lumMod val="50000"/>
                  </a:schemeClr>
                </a:solidFill>
              </a:rPr>
              <a:t>“Remember</a:t>
            </a:r>
            <a:r>
              <a:rPr lang="en-US" dirty="0">
                <a:solidFill>
                  <a:schemeClr val="accent5">
                    <a:lumMod val="50000"/>
                  </a:schemeClr>
                </a:solidFill>
              </a:rPr>
              <a:t>, you are only submitting your batch. It is not considered </a:t>
            </a:r>
            <a:r>
              <a:rPr lang="en-US" dirty="0" smtClean="0">
                <a:solidFill>
                  <a:schemeClr val="accent5">
                    <a:lumMod val="50000"/>
                  </a:schemeClr>
                </a:solidFill>
              </a:rPr>
              <a:t>‘filed’ </a:t>
            </a:r>
            <a:r>
              <a:rPr lang="en-US" dirty="0">
                <a:solidFill>
                  <a:schemeClr val="accent5">
                    <a:lumMod val="50000"/>
                  </a:schemeClr>
                </a:solidFill>
              </a:rPr>
              <a:t>until it </a:t>
            </a:r>
            <a:r>
              <a:rPr lang="en-US" dirty="0" smtClean="0">
                <a:solidFill>
                  <a:schemeClr val="accent5">
                    <a:lumMod val="50000"/>
                  </a:schemeClr>
                </a:solidFill>
              </a:rPr>
              <a:t>has been </a:t>
            </a:r>
            <a:r>
              <a:rPr lang="en-US" dirty="0">
                <a:solidFill>
                  <a:schemeClr val="accent5">
                    <a:lumMod val="50000"/>
                  </a:schemeClr>
                </a:solidFill>
              </a:rPr>
              <a:t>processed, but your submission date is your </a:t>
            </a:r>
            <a:r>
              <a:rPr lang="en-US" dirty="0" smtClean="0">
                <a:solidFill>
                  <a:schemeClr val="accent5">
                    <a:lumMod val="50000"/>
                  </a:schemeClr>
                </a:solidFill>
              </a:rPr>
              <a:t>‘filing </a:t>
            </a:r>
            <a:r>
              <a:rPr lang="en-US" dirty="0">
                <a:solidFill>
                  <a:schemeClr val="accent5">
                    <a:lumMod val="50000"/>
                  </a:schemeClr>
                </a:solidFill>
              </a:rPr>
              <a:t>date</a:t>
            </a:r>
            <a:r>
              <a:rPr lang="en-US" dirty="0" smtClean="0">
                <a:solidFill>
                  <a:schemeClr val="accent5">
                    <a:lumMod val="50000"/>
                  </a:schemeClr>
                </a:solidFill>
              </a:rPr>
              <a:t>,’ </a:t>
            </a:r>
            <a:r>
              <a:rPr lang="en-US" dirty="0">
                <a:solidFill>
                  <a:schemeClr val="accent5">
                    <a:lumMod val="50000"/>
                  </a:schemeClr>
                </a:solidFill>
              </a:rPr>
              <a:t>except for </a:t>
            </a:r>
            <a:r>
              <a:rPr lang="en-US" dirty="0" smtClean="0">
                <a:solidFill>
                  <a:schemeClr val="accent5">
                    <a:lumMod val="50000"/>
                  </a:schemeClr>
                </a:solidFill>
              </a:rPr>
              <a:t>submissions sent </a:t>
            </a:r>
            <a:r>
              <a:rPr lang="en-US" dirty="0">
                <a:solidFill>
                  <a:schemeClr val="accent5">
                    <a:lumMod val="50000"/>
                  </a:schemeClr>
                </a:solidFill>
              </a:rPr>
              <a:t>after 5:00 p.m., Saturdays or Holidays when the filing date will be the next </a:t>
            </a:r>
            <a:r>
              <a:rPr lang="en-US" dirty="0" smtClean="0">
                <a:solidFill>
                  <a:schemeClr val="accent5">
                    <a:lumMod val="50000"/>
                  </a:schemeClr>
                </a:solidFill>
              </a:rPr>
              <a:t>business day</a:t>
            </a:r>
            <a:r>
              <a:rPr lang="en-US" dirty="0">
                <a:solidFill>
                  <a:schemeClr val="accent5">
                    <a:lumMod val="50000"/>
                  </a:schemeClr>
                </a:solidFill>
              </a:rPr>
              <a:t>. Log out of EAMS</a:t>
            </a:r>
            <a:r>
              <a:rPr lang="en-US" dirty="0" smtClean="0">
                <a:solidFill>
                  <a:schemeClr val="accent5">
                    <a:lumMod val="50000"/>
                  </a:schemeClr>
                </a:solidFill>
              </a:rPr>
              <a:t>.”</a:t>
            </a:r>
            <a:endParaRPr lang="en-US" dirty="0">
              <a:solidFill>
                <a:schemeClr val="accent5">
                  <a:lumMod val="50000"/>
                </a:schemeClr>
              </a:solidFill>
            </a:endParaRPr>
          </a:p>
        </p:txBody>
      </p:sp>
    </p:spTree>
    <p:extLst>
      <p:ext uri="{BB962C8B-B14F-4D97-AF65-F5344CB8AC3E}">
        <p14:creationId xmlns:p14="http://schemas.microsoft.com/office/powerpoint/2010/main" val="213447894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idx="4294967295"/>
          </p:nvPr>
        </p:nvSpPr>
        <p:spPr>
          <a:xfrm>
            <a:off x="457200" y="3048000"/>
            <a:ext cx="8153400" cy="535531"/>
          </a:xfrm>
        </p:spPr>
        <p:txBody>
          <a:bodyPr anchor="t"/>
          <a:lstStyle/>
          <a:p>
            <a:pPr eaLnBrk="1" hangingPunct="1"/>
            <a:r>
              <a:rPr lang="en-US" altLang="en-US" b="1" dirty="0" smtClean="0">
                <a:solidFill>
                  <a:schemeClr val="accent5">
                    <a:lumMod val="50000"/>
                  </a:schemeClr>
                </a:solidFill>
              </a:rPr>
              <a:t>FileNet</a:t>
            </a:r>
          </a:p>
        </p:txBody>
      </p:sp>
    </p:spTree>
    <p:extLst>
      <p:ext uri="{BB962C8B-B14F-4D97-AF65-F5344CB8AC3E}">
        <p14:creationId xmlns:p14="http://schemas.microsoft.com/office/powerpoint/2010/main" val="2349588080"/>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idx="1"/>
          </p:nvPr>
        </p:nvSpPr>
        <p:spPr>
          <a:xfrm>
            <a:off x="327025" y="1219200"/>
            <a:ext cx="8502650" cy="4007251"/>
          </a:xfrm>
        </p:spPr>
        <p:txBody>
          <a:bodyPr/>
          <a:lstStyle/>
          <a:p>
            <a:pPr>
              <a:buClr>
                <a:schemeClr val="accent5">
                  <a:lumMod val="50000"/>
                </a:schemeClr>
              </a:buClr>
            </a:pPr>
            <a:r>
              <a:rPr lang="en-US" altLang="en-US" dirty="0" smtClean="0">
                <a:solidFill>
                  <a:schemeClr val="accent5">
                    <a:lumMod val="50000"/>
                  </a:schemeClr>
                </a:solidFill>
              </a:rPr>
              <a:t>There are 2 ways to access FileNet</a:t>
            </a:r>
          </a:p>
          <a:p>
            <a:pPr lvl="1">
              <a:buClr>
                <a:schemeClr val="accent5">
                  <a:lumMod val="50000"/>
                </a:schemeClr>
              </a:buClr>
            </a:pPr>
            <a:r>
              <a:rPr lang="en-US" altLang="en-US" dirty="0" smtClean="0">
                <a:solidFill>
                  <a:schemeClr val="accent5">
                    <a:lumMod val="50000"/>
                  </a:schemeClr>
                </a:solidFill>
              </a:rPr>
              <a:t>Option 1. </a:t>
            </a:r>
          </a:p>
          <a:p>
            <a:pPr lvl="2">
              <a:buClr>
                <a:schemeClr val="accent5">
                  <a:lumMod val="50000"/>
                </a:schemeClr>
              </a:buClr>
            </a:pPr>
            <a:r>
              <a:rPr lang="en-US" altLang="en-US" dirty="0" smtClean="0">
                <a:solidFill>
                  <a:schemeClr val="accent5">
                    <a:lumMod val="50000"/>
                  </a:schemeClr>
                </a:solidFill>
              </a:rPr>
              <a:t>Open the ADJ Home Page</a:t>
            </a:r>
          </a:p>
          <a:p>
            <a:pPr lvl="2">
              <a:buClr>
                <a:schemeClr val="accent5">
                  <a:lumMod val="50000"/>
                </a:schemeClr>
              </a:buClr>
            </a:pPr>
            <a:r>
              <a:rPr lang="en-US" altLang="en-US" dirty="0" smtClean="0">
                <a:solidFill>
                  <a:schemeClr val="accent5">
                    <a:lumMod val="50000"/>
                  </a:schemeClr>
                </a:solidFill>
              </a:rPr>
              <a:t>Click on “Filenet Document” link in the upper right corner</a:t>
            </a:r>
          </a:p>
          <a:p>
            <a:pPr lvl="2"/>
            <a:endParaRPr lang="en-US" altLang="en-US" sz="800" dirty="0" smtClean="0">
              <a:solidFill>
                <a:schemeClr val="accent5">
                  <a:lumMod val="50000"/>
                </a:schemeClr>
              </a:solidFill>
            </a:endParaRPr>
          </a:p>
          <a:p>
            <a:pPr lvl="1">
              <a:buClr>
                <a:schemeClr val="accent5">
                  <a:lumMod val="50000"/>
                </a:schemeClr>
              </a:buClr>
            </a:pPr>
            <a:r>
              <a:rPr lang="en-US" altLang="en-US" dirty="0" smtClean="0">
                <a:solidFill>
                  <a:schemeClr val="accent5">
                    <a:lumMod val="50000"/>
                  </a:schemeClr>
                </a:solidFill>
              </a:rPr>
              <a:t>Option 2. </a:t>
            </a:r>
          </a:p>
          <a:p>
            <a:pPr lvl="2">
              <a:buClr>
                <a:schemeClr val="accent5">
                  <a:lumMod val="50000"/>
                </a:schemeClr>
              </a:buClr>
            </a:pPr>
            <a:r>
              <a:rPr lang="en-US" altLang="en-US" dirty="0" smtClean="0">
                <a:solidFill>
                  <a:schemeClr val="accent5">
                    <a:lumMod val="50000"/>
                  </a:schemeClr>
                </a:solidFill>
              </a:rPr>
              <a:t>Click on “Related Cases” tab in the upper right – this opens the INT Home Page</a:t>
            </a:r>
          </a:p>
          <a:p>
            <a:pPr lvl="2">
              <a:buClr>
                <a:schemeClr val="accent5">
                  <a:lumMod val="50000"/>
                </a:schemeClr>
              </a:buClr>
            </a:pPr>
            <a:r>
              <a:rPr lang="en-US" altLang="en-US" dirty="0" smtClean="0">
                <a:solidFill>
                  <a:schemeClr val="accent5">
                    <a:lumMod val="50000"/>
                  </a:schemeClr>
                </a:solidFill>
              </a:rPr>
              <a:t>Click on the case Integrate Case, then scroll down to the Case Documents Section – Click on the INITIALS – “ADJ”  (If you click on the case number just below it, you will go back to the ADJ Home Page.)</a:t>
            </a:r>
          </a:p>
          <a:p>
            <a:pPr lvl="2">
              <a:buClr>
                <a:schemeClr val="accent5">
                  <a:lumMod val="50000"/>
                </a:schemeClr>
              </a:buClr>
            </a:pPr>
            <a:r>
              <a:rPr lang="en-US" altLang="en-US" dirty="0" smtClean="0">
                <a:solidFill>
                  <a:schemeClr val="accent5">
                    <a:lumMod val="50000"/>
                  </a:schemeClr>
                </a:solidFill>
              </a:rPr>
              <a:t>FileNet opens – follow the directions in the Reference Guide on how to best view the documents.</a:t>
            </a:r>
          </a:p>
          <a:p>
            <a:pPr marL="0" indent="0">
              <a:buNone/>
            </a:pPr>
            <a:endParaRPr lang="en-US" altLang="en-US" dirty="0" smtClean="0"/>
          </a:p>
        </p:txBody>
      </p:sp>
      <p:sp>
        <p:nvSpPr>
          <p:cNvPr id="154628"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View Your Documents in FileNet</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ADJ case home page with a red oval around the Filenet Documents link. There is also a call out box with an instructional message.  " title="ADJ home page Filenet Documents"/>
          <p:cNvPicPr>
            <a:picLocks noChangeAspect="1"/>
          </p:cNvPicPr>
          <p:nvPr/>
        </p:nvPicPr>
        <p:blipFill>
          <a:blip r:embed="rId3"/>
          <a:stretch>
            <a:fillRect/>
          </a:stretch>
        </p:blipFill>
        <p:spPr>
          <a:xfrm>
            <a:off x="0" y="1295400"/>
            <a:ext cx="9175187" cy="5029200"/>
          </a:xfrm>
          <a:prstGeom prst="rect">
            <a:avLst/>
          </a:prstGeom>
        </p:spPr>
      </p:pic>
      <p:sp>
        <p:nvSpPr>
          <p:cNvPr id="9" name="Oval 17" descr="Red oval outlining the Filenet Documents link in the ADJ home page. " title="Red oval Filenet Documents"/>
          <p:cNvSpPr>
            <a:spLocks noChangeArrowheads="1"/>
          </p:cNvSpPr>
          <p:nvPr/>
        </p:nvSpPr>
        <p:spPr bwMode="auto">
          <a:xfrm>
            <a:off x="6890368" y="2819400"/>
            <a:ext cx="958232" cy="3048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0" name="AutoShape 18" descr="Call out box for rhe Filenet Documents link with instruction to: Click on “Filenet Documents.”" title="Call out box Filenet Documents link. "/>
          <p:cNvSpPr>
            <a:spLocks noChangeArrowheads="1"/>
          </p:cNvSpPr>
          <p:nvPr/>
        </p:nvSpPr>
        <p:spPr bwMode="auto">
          <a:xfrm>
            <a:off x="5029200" y="3276600"/>
            <a:ext cx="1447800" cy="457200"/>
          </a:xfrm>
          <a:prstGeom prst="wedgeRectCallout">
            <a:avLst>
              <a:gd name="adj1" fmla="val 86231"/>
              <a:gd name="adj2" fmla="val -112800"/>
            </a:avLst>
          </a:prstGeom>
          <a:solidFill>
            <a:srgbClr val="FFFFCC"/>
          </a:solidFill>
          <a:ln w="25400">
            <a:solidFill>
              <a:schemeClr val="accent5">
                <a:lumMod val="50000"/>
              </a:schemeClr>
            </a:solidFill>
            <a:miter lim="800000"/>
            <a:headEnd/>
            <a:tailEnd/>
          </a:ln>
        </p:spPr>
        <p:txBody>
          <a:bodyPr/>
          <a:lstStyle>
            <a:lvl1pPr eaLnBrk="0" hangingPunct="0">
              <a:spcAft>
                <a:spcPct val="20000"/>
              </a:spcAft>
              <a:buClr>
                <a:schemeClr val="tx1"/>
              </a:buClr>
              <a:buChar char="•"/>
              <a:defRPr sz="2400">
                <a:solidFill>
                  <a:srgbClr val="0000FF"/>
                </a:solidFill>
                <a:latin typeface="Arial" charset="0"/>
              </a:defRPr>
            </a:lvl1pPr>
            <a:lvl2pPr marL="742950" indent="-285750" eaLnBrk="0" hangingPunct="0">
              <a:spcAft>
                <a:spcPct val="20000"/>
              </a:spcAft>
              <a:buClr>
                <a:schemeClr val="tx1"/>
              </a:buClr>
              <a:buFont typeface="Arial" charset="0"/>
              <a:buChar char="–"/>
              <a:defRPr sz="2000">
                <a:solidFill>
                  <a:srgbClr val="0000FF"/>
                </a:solidFill>
                <a:latin typeface="Arial" charset="0"/>
              </a:defRPr>
            </a:lvl2pPr>
            <a:lvl3pPr marL="1143000" indent="-228600" eaLnBrk="0" hangingPunct="0">
              <a:spcAft>
                <a:spcPct val="20000"/>
              </a:spcAft>
              <a:buClr>
                <a:schemeClr val="tx1"/>
              </a:buClr>
              <a:buChar char="•"/>
              <a:defRPr sz="1600">
                <a:solidFill>
                  <a:srgbClr val="0000FF"/>
                </a:solidFill>
                <a:latin typeface="Arial" charset="0"/>
              </a:defRPr>
            </a:lvl3pPr>
            <a:lvl4pPr marL="1600200" indent="-228600" eaLnBrk="0" hangingPunct="0">
              <a:spcAft>
                <a:spcPct val="20000"/>
              </a:spcAft>
              <a:buClr>
                <a:schemeClr val="tx1"/>
              </a:buClr>
              <a:buFont typeface="Arial" charset="0"/>
              <a:buChar char="–"/>
              <a:defRPr sz="1400">
                <a:solidFill>
                  <a:srgbClr val="0000FF"/>
                </a:solidFill>
                <a:latin typeface="Arial" charset="0"/>
              </a:defRPr>
            </a:lvl4pPr>
            <a:lvl5pPr marL="2057400" indent="-228600" eaLnBrk="0" hangingPunct="0">
              <a:lnSpc>
                <a:spcPct val="95000"/>
              </a:lnSpc>
              <a:spcBef>
                <a:spcPct val="20000"/>
              </a:spcBef>
              <a:buClr>
                <a:schemeClr val="tx1"/>
              </a:buClr>
              <a:buFont typeface="Arial" charset="0"/>
              <a:buChar cha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tx1"/>
              </a:buClr>
              <a:buFont typeface="Arial" charset="0"/>
              <a:buChar cha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tx1"/>
              </a:buClr>
              <a:buFont typeface="Arial" charset="0"/>
              <a:buChar cha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tx1"/>
              </a:buClr>
              <a:buFont typeface="Arial" charset="0"/>
              <a:buChar cha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tx1"/>
              </a:buClr>
              <a:buFont typeface="Arial" charset="0"/>
              <a:buChar char="–"/>
              <a:defRPr sz="1400">
                <a:solidFill>
                  <a:schemeClr val="tx1"/>
                </a:solidFill>
                <a:latin typeface="Arial" charset="0"/>
              </a:defRPr>
            </a:lvl9pPr>
          </a:lstStyle>
          <a:p>
            <a:pPr eaLnBrk="1" hangingPunct="1">
              <a:spcBef>
                <a:spcPts val="500"/>
              </a:spcBef>
              <a:spcAft>
                <a:spcPts val="500"/>
              </a:spcAft>
              <a:buClrTx/>
              <a:buFontTx/>
              <a:buNone/>
              <a:defRPr/>
            </a:pPr>
            <a:r>
              <a:rPr lang="en-US" altLang="en-US" sz="1200" b="1" dirty="0" smtClean="0">
                <a:solidFill>
                  <a:schemeClr val="accent5">
                    <a:lumMod val="50000"/>
                  </a:schemeClr>
                </a:solidFill>
                <a:latin typeface="+mj-lt"/>
                <a:cs typeface="Arial" charset="0"/>
              </a:rPr>
              <a:t>Click on “Filenet Documents.”</a:t>
            </a:r>
          </a:p>
        </p:txBody>
      </p:sp>
      <p:sp>
        <p:nvSpPr>
          <p:cNvPr id="2"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Accessing FileNet</a:t>
            </a:r>
            <a:endParaRPr lang="en-US"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ADJ case home page with Related Cases tab outined by a red oval. There is also a call out box with an instructional message. " title="Accessing Filenet Related Cases tab"/>
          <p:cNvPicPr>
            <a:picLocks noChangeAspect="1"/>
          </p:cNvPicPr>
          <p:nvPr/>
        </p:nvPicPr>
        <p:blipFill>
          <a:blip r:embed="rId3"/>
          <a:stretch>
            <a:fillRect/>
          </a:stretch>
        </p:blipFill>
        <p:spPr>
          <a:xfrm>
            <a:off x="20425" y="1371600"/>
            <a:ext cx="9131431" cy="4989339"/>
          </a:xfrm>
          <a:prstGeom prst="rect">
            <a:avLst/>
          </a:prstGeom>
        </p:spPr>
      </p:pic>
      <p:sp>
        <p:nvSpPr>
          <p:cNvPr id="7" name="Oval 17" descr="Red oval outlining the Related Cases tab. " title="Red oval Related Cases tab"/>
          <p:cNvSpPr>
            <a:spLocks noChangeArrowheads="1"/>
          </p:cNvSpPr>
          <p:nvPr/>
        </p:nvSpPr>
        <p:spPr bwMode="auto">
          <a:xfrm>
            <a:off x="4114800" y="1981200"/>
            <a:ext cx="762000" cy="4572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8" name="AutoShape 18" descr="Call out box with instruction to: Click on the “Related Cases” tab.&#10;" title="Call out box Related Cases tab"/>
          <p:cNvSpPr>
            <a:spLocks noChangeArrowheads="1"/>
          </p:cNvSpPr>
          <p:nvPr/>
        </p:nvSpPr>
        <p:spPr bwMode="auto">
          <a:xfrm>
            <a:off x="5943600" y="4953000"/>
            <a:ext cx="1752600" cy="533400"/>
          </a:xfrm>
          <a:prstGeom prst="wedgeRectCallout">
            <a:avLst>
              <a:gd name="adj1" fmla="val -129732"/>
              <a:gd name="adj2" fmla="val -539560"/>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on </a:t>
            </a:r>
            <a:r>
              <a:rPr lang="en-US" altLang="en-US" sz="1200" b="1" dirty="0" smtClean="0">
                <a:solidFill>
                  <a:schemeClr val="accent5">
                    <a:lumMod val="50000"/>
                  </a:schemeClr>
                </a:solidFill>
              </a:rPr>
              <a:t>the “</a:t>
            </a:r>
            <a:r>
              <a:rPr lang="en-US" altLang="en-US" sz="1200" b="1" dirty="0">
                <a:solidFill>
                  <a:schemeClr val="accent5">
                    <a:lumMod val="50000"/>
                  </a:schemeClr>
                </a:solidFill>
              </a:rPr>
              <a:t>Related Cases” </a:t>
            </a:r>
            <a:r>
              <a:rPr lang="en-US" altLang="en-US" sz="1200" b="1" dirty="0" smtClean="0">
                <a:solidFill>
                  <a:schemeClr val="accent5">
                    <a:lumMod val="50000"/>
                  </a:schemeClr>
                </a:solidFill>
              </a:rPr>
              <a:t>tab.</a:t>
            </a:r>
            <a:endParaRPr lang="en-US" altLang="en-US" sz="1800" b="1" dirty="0">
              <a:solidFill>
                <a:schemeClr val="accent5">
                  <a:lumMod val="50000"/>
                </a:schemeClr>
              </a:solidFill>
            </a:endParaRPr>
          </a:p>
        </p:txBody>
      </p:sp>
      <p:sp>
        <p:nvSpPr>
          <p:cNvPr id="2" name="Title 1"/>
          <p:cNvSpPr>
            <a:spLocks noGrp="1"/>
          </p:cNvSpPr>
          <p:nvPr>
            <p:ph type="title"/>
          </p:nvPr>
        </p:nvSpPr>
        <p:spPr>
          <a:xfrm>
            <a:off x="328613" y="604294"/>
            <a:ext cx="8502650" cy="535531"/>
          </a:xfrm>
        </p:spPr>
        <p:txBody>
          <a:bodyPr/>
          <a:lstStyle/>
          <a:p>
            <a:pPr>
              <a:defRPr/>
            </a:pPr>
            <a:r>
              <a:rPr lang="en-US" altLang="en-US" b="1" dirty="0" smtClean="0">
                <a:solidFill>
                  <a:schemeClr val="accent5">
                    <a:lumMod val="50000"/>
                  </a:schemeClr>
                </a:solidFill>
              </a:rPr>
              <a:t>Accessing </a:t>
            </a:r>
            <a:r>
              <a:rPr lang="en-US" altLang="en-US" b="1" dirty="0">
                <a:solidFill>
                  <a:schemeClr val="accent5">
                    <a:lumMod val="50000"/>
                  </a:schemeClr>
                </a:solidFill>
              </a:rPr>
              <a:t>FileNet </a:t>
            </a:r>
            <a:r>
              <a:rPr lang="en-US" altLang="en-US" b="1" dirty="0" smtClean="0">
                <a:solidFill>
                  <a:schemeClr val="accent5">
                    <a:lumMod val="50000"/>
                  </a:schemeClr>
                </a:solidFill>
              </a:rPr>
              <a:t>cont</a:t>
            </a:r>
            <a:r>
              <a:rPr lang="en-US" altLang="en-US" b="1" dirty="0">
                <a:solidFill>
                  <a:schemeClr val="accent5">
                    <a:lumMod val="50000"/>
                  </a:schemeClr>
                </a:solidFill>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7025" y="604838"/>
            <a:ext cx="8502650" cy="534987"/>
          </a:xfrm>
        </p:spPr>
        <p:txBody>
          <a:bodyPr/>
          <a:lstStyle/>
          <a:p>
            <a:pPr eaLnBrk="1" hangingPunct="1"/>
            <a:r>
              <a:rPr lang="en-US" altLang="en-US" b="1" dirty="0" smtClean="0">
                <a:solidFill>
                  <a:schemeClr val="accent5">
                    <a:lumMod val="50000"/>
                  </a:schemeClr>
                </a:solidFill>
              </a:rPr>
              <a:t>eForm Registration cont. </a:t>
            </a:r>
          </a:p>
        </p:txBody>
      </p:sp>
      <p:sp>
        <p:nvSpPr>
          <p:cNvPr id="15363" name="Rectangle 3"/>
          <p:cNvSpPr>
            <a:spLocks noGrp="1" noChangeArrowheads="1"/>
          </p:cNvSpPr>
          <p:nvPr>
            <p:ph idx="1"/>
          </p:nvPr>
        </p:nvSpPr>
        <p:spPr>
          <a:xfrm>
            <a:off x="327025" y="1219200"/>
            <a:ext cx="8502650" cy="2874633"/>
          </a:xfrm>
        </p:spPr>
        <p:txBody>
          <a:bodyPr/>
          <a:lstStyle/>
          <a:p>
            <a:pPr eaLnBrk="1" hangingPunct="1">
              <a:buClr>
                <a:srgbClr val="0066FF"/>
              </a:buClr>
            </a:pPr>
            <a:r>
              <a:rPr lang="en-US" altLang="en-US" dirty="0" smtClean="0">
                <a:solidFill>
                  <a:schemeClr val="accent5">
                    <a:lumMod val="50000"/>
                  </a:schemeClr>
                </a:solidFill>
              </a:rPr>
              <a:t>Primary Administrator</a:t>
            </a:r>
          </a:p>
          <a:p>
            <a:pPr lvl="1" eaLnBrk="1" hangingPunct="1">
              <a:buClr>
                <a:srgbClr val="0066FF"/>
              </a:buClr>
            </a:pPr>
            <a:r>
              <a:rPr lang="en-US" altLang="en-US" dirty="0" smtClean="0">
                <a:solidFill>
                  <a:schemeClr val="accent5">
                    <a:lumMod val="50000"/>
                  </a:schemeClr>
                </a:solidFill>
              </a:rPr>
              <a:t>First level of support in their office(s)</a:t>
            </a:r>
          </a:p>
          <a:p>
            <a:pPr lvl="1" eaLnBrk="1" hangingPunct="1">
              <a:buClr>
                <a:srgbClr val="0066FF"/>
              </a:buClr>
            </a:pPr>
            <a:r>
              <a:rPr lang="en-US" altLang="en-US" dirty="0" smtClean="0">
                <a:solidFill>
                  <a:schemeClr val="accent5">
                    <a:lumMod val="50000"/>
                  </a:schemeClr>
                </a:solidFill>
              </a:rPr>
              <a:t>Authorized to make changes to the eForms agreement</a:t>
            </a:r>
          </a:p>
          <a:p>
            <a:pPr lvl="1" eaLnBrk="1" hangingPunct="1">
              <a:buClr>
                <a:srgbClr val="0066FF"/>
              </a:buClr>
            </a:pPr>
            <a:r>
              <a:rPr lang="en-US" altLang="en-US" dirty="0" smtClean="0">
                <a:solidFill>
                  <a:schemeClr val="accent5">
                    <a:lumMod val="50000"/>
                  </a:schemeClr>
                </a:solidFill>
              </a:rPr>
              <a:t>Responsible for completion of all required training and review of the EAMS E-form Filing Reference Guide (</a:t>
            </a:r>
            <a:r>
              <a:rPr lang="en-US" altLang="en-US" dirty="0" smtClean="0">
                <a:solidFill>
                  <a:schemeClr val="accent5">
                    <a:lumMod val="50000"/>
                  </a:schemeClr>
                </a:solidFill>
                <a:hlinkClick r:id="rId3"/>
              </a:rPr>
              <a:t>Reference Guide</a:t>
            </a:r>
            <a:r>
              <a:rPr lang="en-US" altLang="en-US" dirty="0" smtClean="0">
                <a:solidFill>
                  <a:schemeClr val="accent5">
                    <a:lumMod val="50000"/>
                  </a:schemeClr>
                </a:solidFill>
              </a:rPr>
              <a:t>)</a:t>
            </a:r>
          </a:p>
          <a:p>
            <a:pPr lvl="1" eaLnBrk="1" hangingPunct="1">
              <a:buClr>
                <a:srgbClr val="0066FF"/>
              </a:buClr>
            </a:pPr>
            <a:r>
              <a:rPr lang="en-US" altLang="en-US" dirty="0" smtClean="0">
                <a:solidFill>
                  <a:schemeClr val="accent5">
                    <a:lumMod val="50000"/>
                  </a:schemeClr>
                </a:solidFill>
              </a:rPr>
              <a:t>A Designated Owner should be provided as a backup, but only as a interim option until a new Primary Administrator is registered through an amended eForms agreement.  </a:t>
            </a:r>
          </a:p>
        </p:txBody>
      </p:sp>
    </p:spTree>
    <p:extLst>
      <p:ext uri="{BB962C8B-B14F-4D97-AF65-F5344CB8AC3E}">
        <p14:creationId xmlns:p14="http://schemas.microsoft.com/office/powerpoint/2010/main" val="1865365388"/>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Integrated (INT) Related Cases page with a red oval around the INT case number. There is also a call out box with an instructional message. " title="Accessing FileNet INT Home Page"/>
          <p:cNvPicPr>
            <a:picLocks noChangeAspect="1"/>
          </p:cNvPicPr>
          <p:nvPr/>
        </p:nvPicPr>
        <p:blipFill>
          <a:blip r:embed="rId3"/>
          <a:stretch>
            <a:fillRect/>
          </a:stretch>
        </p:blipFill>
        <p:spPr>
          <a:xfrm>
            <a:off x="1" y="1295399"/>
            <a:ext cx="9114886" cy="4994755"/>
          </a:xfrm>
          <a:prstGeom prst="rect">
            <a:avLst/>
          </a:prstGeom>
        </p:spPr>
      </p:pic>
      <p:sp>
        <p:nvSpPr>
          <p:cNvPr id="7" name="Oval 11" descr="Red oval around the integrated (INT) Related Case Reference number on the Related Cases page. " title="Red Oval Related Cases page"/>
          <p:cNvSpPr>
            <a:spLocks noChangeArrowheads="1"/>
          </p:cNvSpPr>
          <p:nvPr/>
        </p:nvSpPr>
        <p:spPr bwMode="auto">
          <a:xfrm>
            <a:off x="1905000" y="3602276"/>
            <a:ext cx="914400" cy="3810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8" name="AutoShape 12" descr="Call out box for the integrated (INT) Related Case Reference number for related cases with instruction to: Click on &quot;INT.&quot; " title="Call out box INT Home Page"/>
          <p:cNvSpPr>
            <a:spLocks noChangeArrowheads="1"/>
          </p:cNvSpPr>
          <p:nvPr/>
        </p:nvSpPr>
        <p:spPr bwMode="auto">
          <a:xfrm>
            <a:off x="3657600" y="5486400"/>
            <a:ext cx="1295400" cy="304800"/>
          </a:xfrm>
          <a:prstGeom prst="wedgeRectCallout">
            <a:avLst>
              <a:gd name="adj1" fmla="val -156934"/>
              <a:gd name="adj2" fmla="val -574019"/>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on “</a:t>
            </a:r>
            <a:r>
              <a:rPr lang="en-US" altLang="en-US" sz="1200" b="1" dirty="0" smtClean="0">
                <a:solidFill>
                  <a:schemeClr val="accent5">
                    <a:lumMod val="50000"/>
                  </a:schemeClr>
                </a:solidFill>
              </a:rPr>
              <a:t>INT.”</a:t>
            </a:r>
            <a:endParaRPr lang="en-US" altLang="en-US" sz="1800" b="1" dirty="0">
              <a:solidFill>
                <a:schemeClr val="accent5">
                  <a:lumMod val="50000"/>
                </a:schemeClr>
              </a:solidFill>
            </a:endParaRPr>
          </a:p>
        </p:txBody>
      </p:sp>
      <p:sp>
        <p:nvSpPr>
          <p:cNvPr id="166915"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Accessing FileNet – INT Home Page</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INT case home page with a red oval around the ADJ Case Documents link. There is also an instructional call out box. " title="Accessing FileNet INT home page continued"/>
          <p:cNvPicPr>
            <a:picLocks noChangeAspect="1"/>
          </p:cNvPicPr>
          <p:nvPr/>
        </p:nvPicPr>
        <p:blipFill>
          <a:blip r:embed="rId3"/>
          <a:stretch>
            <a:fillRect/>
          </a:stretch>
        </p:blipFill>
        <p:spPr>
          <a:xfrm>
            <a:off x="10276" y="1295399"/>
            <a:ext cx="9133724" cy="5001801"/>
          </a:xfrm>
          <a:prstGeom prst="rect">
            <a:avLst/>
          </a:prstGeom>
        </p:spPr>
      </p:pic>
      <p:sp>
        <p:nvSpPr>
          <p:cNvPr id="7" name="Oval 11" descr="Red oval outlining the ADJ Case Documents lilnk. " title="Red oval ADJ Case Document link"/>
          <p:cNvSpPr>
            <a:spLocks noChangeArrowheads="1"/>
          </p:cNvSpPr>
          <p:nvPr/>
        </p:nvSpPr>
        <p:spPr bwMode="auto">
          <a:xfrm>
            <a:off x="1828800" y="4876800"/>
            <a:ext cx="762000" cy="2286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8" name="AutoShape 12" descr="Call out box for the ADJ Case Documents link with instruction to: Click on “ADJ.”&#10;" title="Call out box ADJ Case Documents link"/>
          <p:cNvSpPr>
            <a:spLocks noChangeArrowheads="1"/>
          </p:cNvSpPr>
          <p:nvPr/>
        </p:nvSpPr>
        <p:spPr bwMode="auto">
          <a:xfrm>
            <a:off x="3048000" y="5715000"/>
            <a:ext cx="1371600" cy="304800"/>
          </a:xfrm>
          <a:prstGeom prst="wedgeRectCallout">
            <a:avLst>
              <a:gd name="adj1" fmla="val -95791"/>
              <a:gd name="adj2" fmla="val -262751"/>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on “</a:t>
            </a:r>
            <a:r>
              <a:rPr lang="en-US" altLang="en-US" sz="1200" b="1" dirty="0" smtClean="0">
                <a:solidFill>
                  <a:schemeClr val="accent5">
                    <a:lumMod val="50000"/>
                  </a:schemeClr>
                </a:solidFill>
              </a:rPr>
              <a:t>ADJ.”</a:t>
            </a:r>
            <a:endParaRPr lang="en-US" altLang="en-US" sz="1800" b="1" dirty="0">
              <a:solidFill>
                <a:schemeClr val="accent5">
                  <a:lumMod val="50000"/>
                </a:schemeClr>
              </a:solidFill>
            </a:endParaRPr>
          </a:p>
        </p:txBody>
      </p:sp>
      <p:sp>
        <p:nvSpPr>
          <p:cNvPr id="168963"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Accessing FileNet - INT Home Page cont.</a:t>
            </a:r>
            <a:endParaRPr lang="en-US" altLang="en-US" dirty="0" smtClean="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FileNet page with a list of documents and a call out box with an instructional message. " title="FileNet Page"/>
          <p:cNvPicPr>
            <a:picLocks noChangeAspect="1"/>
          </p:cNvPicPr>
          <p:nvPr/>
        </p:nvPicPr>
        <p:blipFill>
          <a:blip r:embed="rId3"/>
          <a:stretch>
            <a:fillRect/>
          </a:stretch>
        </p:blipFill>
        <p:spPr>
          <a:xfrm>
            <a:off x="55884" y="2743200"/>
            <a:ext cx="9088116" cy="2895600"/>
          </a:xfrm>
          <a:prstGeom prst="rect">
            <a:avLst/>
          </a:prstGeom>
        </p:spPr>
      </p:pic>
      <p:sp>
        <p:nvSpPr>
          <p:cNvPr id="8" name="AutoShape 6" descr="Call out box for the FileNet Page with an instruction message to: Click on a heading to sort documents by type, title, or date. " title="Call out box FileNet Page"/>
          <p:cNvSpPr>
            <a:spLocks noChangeArrowheads="1"/>
          </p:cNvSpPr>
          <p:nvPr/>
        </p:nvSpPr>
        <p:spPr bwMode="auto">
          <a:xfrm>
            <a:off x="6477000" y="4648200"/>
            <a:ext cx="2286000" cy="609600"/>
          </a:xfrm>
          <a:prstGeom prst="wedgeRectCallout">
            <a:avLst>
              <a:gd name="adj1" fmla="val -94225"/>
              <a:gd name="adj2" fmla="val -8663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Click on a heading to sort documents by type, title, or date. </a:t>
            </a:r>
            <a:endParaRPr lang="en-US" altLang="en-US" sz="1800" b="1" dirty="0">
              <a:solidFill>
                <a:schemeClr val="accent5">
                  <a:lumMod val="50000"/>
                </a:schemeClr>
              </a:solidFill>
            </a:endParaRPr>
          </a:p>
        </p:txBody>
      </p:sp>
      <p:sp>
        <p:nvSpPr>
          <p:cNvPr id="2" name="Content Placeholder 1"/>
          <p:cNvSpPr>
            <a:spLocks noGrp="1"/>
          </p:cNvSpPr>
          <p:nvPr>
            <p:ph idx="1"/>
          </p:nvPr>
        </p:nvSpPr>
        <p:spPr>
          <a:xfrm>
            <a:off x="328613" y="1214438"/>
            <a:ext cx="8502650" cy="1274195"/>
          </a:xfrm>
        </p:spPr>
        <p:txBody>
          <a:bodyPr/>
          <a:lstStyle/>
          <a:p>
            <a:pPr>
              <a:buClr>
                <a:schemeClr val="accent5">
                  <a:lumMod val="50000"/>
                </a:schemeClr>
              </a:buClr>
            </a:pPr>
            <a:r>
              <a:rPr lang="en-US" dirty="0" smtClean="0">
                <a:solidFill>
                  <a:schemeClr val="accent5">
                    <a:lumMod val="50000"/>
                  </a:schemeClr>
                </a:solidFill>
              </a:rPr>
              <a:t>Example of a FileNet Case Document page (See page 68 of the </a:t>
            </a:r>
            <a:r>
              <a:rPr lang="en-US" dirty="0" smtClean="0">
                <a:solidFill>
                  <a:schemeClr val="accent5">
                    <a:lumMod val="50000"/>
                  </a:schemeClr>
                </a:solidFill>
                <a:hlinkClick r:id="rId4"/>
              </a:rPr>
              <a:t>Reference Guide</a:t>
            </a:r>
            <a:r>
              <a:rPr lang="en-US" dirty="0" smtClean="0">
                <a:solidFill>
                  <a:schemeClr val="accent5">
                    <a:lumMod val="50000"/>
                  </a:schemeClr>
                </a:solidFill>
              </a:rPr>
              <a:t> for additional details)</a:t>
            </a:r>
          </a:p>
          <a:p>
            <a:pPr>
              <a:buClr>
                <a:schemeClr val="accent5">
                  <a:lumMod val="50000"/>
                </a:schemeClr>
              </a:buClr>
            </a:pPr>
            <a:r>
              <a:rPr lang="en-US" altLang="en-US" dirty="0">
                <a:solidFill>
                  <a:schemeClr val="accent5">
                    <a:lumMod val="50000"/>
                  </a:schemeClr>
                </a:solidFill>
              </a:rPr>
              <a:t>Documents can be sorted by type, title, date, etc</a:t>
            </a:r>
            <a:r>
              <a:rPr lang="en-US" altLang="en-US" dirty="0" smtClean="0">
                <a:solidFill>
                  <a:schemeClr val="accent5">
                    <a:lumMod val="50000"/>
                  </a:schemeClr>
                </a:solidFill>
              </a:rPr>
              <a:t>.</a:t>
            </a:r>
            <a:endParaRPr lang="en-US" altLang="en-US" dirty="0">
              <a:solidFill>
                <a:schemeClr val="accent5">
                  <a:lumMod val="50000"/>
                </a:schemeClr>
              </a:solidFill>
            </a:endParaRPr>
          </a:p>
        </p:txBody>
      </p:sp>
      <p:sp>
        <p:nvSpPr>
          <p:cNvPr id="171010" name="Rectangle 5"/>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FileNet Page</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FileNet page with a list of documents and call out boxes with instructional messages. " title="FileNet Page continued"/>
          <p:cNvPicPr>
            <a:picLocks noChangeAspect="1"/>
          </p:cNvPicPr>
          <p:nvPr/>
        </p:nvPicPr>
        <p:blipFill>
          <a:blip r:embed="rId3"/>
          <a:stretch>
            <a:fillRect/>
          </a:stretch>
        </p:blipFill>
        <p:spPr>
          <a:xfrm>
            <a:off x="0" y="3740569"/>
            <a:ext cx="9088116" cy="2895600"/>
          </a:xfrm>
          <a:prstGeom prst="rect">
            <a:avLst/>
          </a:prstGeom>
        </p:spPr>
      </p:pic>
      <p:sp>
        <p:nvSpPr>
          <p:cNvPr id="11" name="AutoShape 6" descr="Call out box for the Document Title with instruction to: Double click on the title to view or right click to download." title="Call out box Document Title"/>
          <p:cNvSpPr>
            <a:spLocks noChangeArrowheads="1"/>
          </p:cNvSpPr>
          <p:nvPr/>
        </p:nvSpPr>
        <p:spPr bwMode="auto">
          <a:xfrm>
            <a:off x="2362200" y="6090907"/>
            <a:ext cx="2514600" cy="457200"/>
          </a:xfrm>
          <a:prstGeom prst="wedgeRectCallout">
            <a:avLst>
              <a:gd name="adj1" fmla="val -96432"/>
              <a:gd name="adj2" fmla="val -15810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Double click on the title to view or right click to download.</a:t>
            </a:r>
            <a:endParaRPr lang="en-US" altLang="en-US" sz="1800" b="1" dirty="0">
              <a:solidFill>
                <a:schemeClr val="accent5">
                  <a:lumMod val="50000"/>
                </a:schemeClr>
              </a:solidFill>
            </a:endParaRPr>
          </a:p>
        </p:txBody>
      </p:sp>
      <p:sp>
        <p:nvSpPr>
          <p:cNvPr id="12" name="AutoShape 6" descr="Call out box for the Search Criteria tab with instruction to: Click on Search Criteria to look for a specific document.&#10;" title="Call out box Search Criteria tab"/>
          <p:cNvSpPr>
            <a:spLocks noChangeArrowheads="1"/>
          </p:cNvSpPr>
          <p:nvPr/>
        </p:nvSpPr>
        <p:spPr bwMode="auto">
          <a:xfrm>
            <a:off x="1752600" y="4380497"/>
            <a:ext cx="2362200" cy="454025"/>
          </a:xfrm>
          <a:prstGeom prst="wedgeRectCallout">
            <a:avLst>
              <a:gd name="adj1" fmla="val -94225"/>
              <a:gd name="adj2" fmla="val -8663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Click on Search Criteria to look for a specific document.</a:t>
            </a:r>
            <a:endParaRPr lang="en-US" altLang="en-US" sz="1800" b="1" dirty="0">
              <a:solidFill>
                <a:schemeClr val="accent5">
                  <a:lumMod val="50000"/>
                </a:schemeClr>
              </a:solidFill>
            </a:endParaRPr>
          </a:p>
        </p:txBody>
      </p:sp>
      <p:sp>
        <p:nvSpPr>
          <p:cNvPr id="156675" name="Content Placeholder 2"/>
          <p:cNvSpPr>
            <a:spLocks noGrp="1"/>
          </p:cNvSpPr>
          <p:nvPr>
            <p:ph idx="1"/>
          </p:nvPr>
        </p:nvSpPr>
        <p:spPr>
          <a:xfrm>
            <a:off x="328613" y="1214438"/>
            <a:ext cx="8502650" cy="2394502"/>
          </a:xfrm>
        </p:spPr>
        <p:txBody>
          <a:bodyPr/>
          <a:lstStyle/>
          <a:p>
            <a:pPr>
              <a:buClr>
                <a:schemeClr val="accent5">
                  <a:lumMod val="50000"/>
                </a:schemeClr>
              </a:buClr>
            </a:pPr>
            <a:r>
              <a:rPr lang="en-US" altLang="en-US" dirty="0" smtClean="0">
                <a:solidFill>
                  <a:schemeClr val="accent5">
                    <a:lumMod val="50000"/>
                  </a:schemeClr>
                </a:solidFill>
              </a:rPr>
              <a:t>To open the document either double click on the Title to view in a new tab or window or right click on the Title to download the document.</a:t>
            </a:r>
          </a:p>
          <a:p>
            <a:pPr>
              <a:buClr>
                <a:schemeClr val="accent5">
                  <a:lumMod val="50000"/>
                </a:schemeClr>
              </a:buClr>
            </a:pPr>
            <a:r>
              <a:rPr lang="en-US" altLang="en-US" dirty="0" smtClean="0">
                <a:solidFill>
                  <a:schemeClr val="accent5">
                    <a:lumMod val="50000"/>
                  </a:schemeClr>
                </a:solidFill>
              </a:rPr>
              <a:t>Use the Search Criteria to find a specific document by author, title, or date. </a:t>
            </a:r>
          </a:p>
          <a:p>
            <a:endParaRPr lang="en-US" altLang="en-US" sz="2000" dirty="0" smtClean="0"/>
          </a:p>
        </p:txBody>
      </p:sp>
      <p:sp>
        <p:nvSpPr>
          <p:cNvPr id="156674" name="Title 1"/>
          <p:cNvSpPr>
            <a:spLocks noGrp="1"/>
          </p:cNvSpPr>
          <p:nvPr>
            <p:ph type="title"/>
          </p:nvPr>
        </p:nvSpPr>
        <p:spPr>
          <a:xfrm>
            <a:off x="328613" y="684213"/>
            <a:ext cx="8502650" cy="534987"/>
          </a:xfrm>
        </p:spPr>
        <p:txBody>
          <a:bodyPr/>
          <a:lstStyle/>
          <a:p>
            <a:r>
              <a:rPr lang="en-US" altLang="en-US" b="1" dirty="0" smtClean="0">
                <a:solidFill>
                  <a:schemeClr val="accent5">
                    <a:lumMod val="50000"/>
                  </a:schemeClr>
                </a:solidFill>
              </a:rPr>
              <a:t>FileNet Page cont.</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idx="4294967295"/>
          </p:nvPr>
        </p:nvSpPr>
        <p:spPr>
          <a:xfrm>
            <a:off x="457200" y="3048000"/>
            <a:ext cx="8153400" cy="535531"/>
          </a:xfrm>
        </p:spPr>
        <p:txBody>
          <a:bodyPr anchor="t"/>
          <a:lstStyle/>
          <a:p>
            <a:pPr eaLnBrk="1" hangingPunct="1"/>
            <a:r>
              <a:rPr lang="en-US" altLang="en-US" b="1" dirty="0" smtClean="0">
                <a:solidFill>
                  <a:schemeClr val="accent5">
                    <a:lumMod val="50000"/>
                  </a:schemeClr>
                </a:solidFill>
              </a:rPr>
              <a:t>EAMS Help Desk</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Contacting the EAMS Help Desk</a:t>
            </a:r>
          </a:p>
        </p:txBody>
      </p:sp>
      <p:sp>
        <p:nvSpPr>
          <p:cNvPr id="236547" name="Rectangle 3"/>
          <p:cNvSpPr>
            <a:spLocks noGrp="1" noChangeArrowheads="1"/>
          </p:cNvSpPr>
          <p:nvPr>
            <p:ph type="body" idx="4294967295"/>
          </p:nvPr>
        </p:nvSpPr>
        <p:spPr>
          <a:xfrm>
            <a:off x="457200" y="1219200"/>
            <a:ext cx="8502650" cy="5379934"/>
          </a:xfrm>
        </p:spPr>
        <p:txBody>
          <a:bodyPr/>
          <a:lstStyle/>
          <a:p>
            <a:pPr>
              <a:spcBef>
                <a:spcPct val="10000"/>
              </a:spcBef>
              <a:spcAft>
                <a:spcPct val="10000"/>
              </a:spcAft>
              <a:buClr>
                <a:srgbClr val="0066FF"/>
              </a:buClr>
            </a:pPr>
            <a:r>
              <a:rPr lang="en-US" altLang="en-US" dirty="0" smtClean="0">
                <a:solidFill>
                  <a:schemeClr val="accent5">
                    <a:lumMod val="50000"/>
                  </a:schemeClr>
                </a:solidFill>
                <a:latin typeface="Albertus Medium" pitchFamily="34" charset="0"/>
              </a:rPr>
              <a:t>E-filers* contact EAMS Help Desk when you have question(s)/problem(s) </a:t>
            </a:r>
          </a:p>
          <a:p>
            <a:pPr>
              <a:spcBef>
                <a:spcPct val="10000"/>
              </a:spcBef>
              <a:spcAft>
                <a:spcPct val="10000"/>
              </a:spcAft>
              <a:buClr>
                <a:srgbClr val="0066FF"/>
              </a:buClr>
            </a:pPr>
            <a:r>
              <a:rPr lang="en-US" altLang="en-US" dirty="0" smtClean="0">
                <a:solidFill>
                  <a:schemeClr val="accent5">
                    <a:lumMod val="50000"/>
                  </a:schemeClr>
                </a:solidFill>
                <a:latin typeface="Albertus Medium" pitchFamily="34" charset="0"/>
              </a:rPr>
              <a:t>Preferred method of contact is:</a:t>
            </a:r>
          </a:p>
          <a:p>
            <a:pPr marL="742950" lvl="1" indent="-285750">
              <a:spcBef>
                <a:spcPct val="10000"/>
              </a:spcBef>
              <a:spcAft>
                <a:spcPct val="10000"/>
              </a:spcAft>
              <a:buClr>
                <a:srgbClr val="0066FF"/>
              </a:buClr>
              <a:buFontTx/>
              <a:buNone/>
            </a:pPr>
            <a:r>
              <a:rPr lang="en-US" altLang="en-US" sz="2400" dirty="0" smtClean="0">
                <a:solidFill>
                  <a:schemeClr val="accent5">
                    <a:lumMod val="50000"/>
                  </a:schemeClr>
                </a:solidFill>
              </a:rPr>
              <a:t>1) Send an e-mail to </a:t>
            </a:r>
            <a:r>
              <a:rPr lang="en-US" altLang="en-US" sz="2400" dirty="0" smtClean="0">
                <a:solidFill>
                  <a:schemeClr val="accent5">
                    <a:lumMod val="50000"/>
                  </a:schemeClr>
                </a:solidFill>
                <a:hlinkClick r:id="rId3" tooltip="blocked::mailto:EAMSHelpDesk@dir.ca.gov"/>
              </a:rPr>
              <a:t>EAMSHELPDESK@dir.ca.gov</a:t>
            </a:r>
            <a:endParaRPr lang="en-US" altLang="en-US" sz="2400" dirty="0" smtClean="0">
              <a:solidFill>
                <a:schemeClr val="accent5">
                  <a:lumMod val="50000"/>
                </a:schemeClr>
              </a:solidFill>
            </a:endParaRPr>
          </a:p>
          <a:p>
            <a:pPr marL="742950" lvl="1" indent="-285750">
              <a:spcBef>
                <a:spcPct val="10000"/>
              </a:spcBef>
              <a:spcAft>
                <a:spcPct val="10000"/>
              </a:spcAft>
              <a:buClr>
                <a:srgbClr val="0066FF"/>
              </a:buClr>
              <a:buFontTx/>
              <a:buNone/>
            </a:pPr>
            <a:r>
              <a:rPr lang="en-US" altLang="en-US" sz="2400" dirty="0" smtClean="0">
                <a:solidFill>
                  <a:schemeClr val="accent5">
                    <a:lumMod val="50000"/>
                  </a:schemeClr>
                </a:solidFill>
              </a:rPr>
              <a:t>2) Call the Call Center at 1-888-771-3267 </a:t>
            </a:r>
          </a:p>
          <a:p>
            <a:pPr marL="742950" lvl="1" indent="-285750">
              <a:spcBef>
                <a:spcPct val="10000"/>
              </a:spcBef>
              <a:spcAft>
                <a:spcPct val="10000"/>
              </a:spcAft>
              <a:buClr>
                <a:srgbClr val="0066FF"/>
              </a:buClr>
              <a:buFontTx/>
              <a:buNone/>
            </a:pPr>
            <a:r>
              <a:rPr lang="en-US" altLang="en-US" sz="2400" dirty="0" smtClean="0">
                <a:solidFill>
                  <a:schemeClr val="accent5">
                    <a:lumMod val="50000"/>
                  </a:schemeClr>
                </a:solidFill>
              </a:rPr>
              <a:t>	</a:t>
            </a:r>
            <a:r>
              <a:rPr lang="en-US" altLang="en-US" b="1" dirty="0" smtClean="0">
                <a:solidFill>
                  <a:schemeClr val="accent5">
                    <a:lumMod val="50000"/>
                  </a:schemeClr>
                </a:solidFill>
              </a:rPr>
              <a:t>Hours:  8 a.m. to 5 p.m. – Monday through Friday (except holidays)</a:t>
            </a:r>
          </a:p>
          <a:p>
            <a:pPr marL="742950" lvl="1" indent="-285750">
              <a:spcBef>
                <a:spcPct val="10000"/>
              </a:spcBef>
              <a:spcAft>
                <a:spcPct val="10000"/>
              </a:spcAft>
              <a:buClr>
                <a:srgbClr val="0066FF"/>
              </a:buClr>
              <a:buFontTx/>
              <a:buChar char="•"/>
            </a:pPr>
            <a:r>
              <a:rPr lang="en-US" altLang="en-US" sz="2400" dirty="0" smtClean="0">
                <a:solidFill>
                  <a:schemeClr val="accent5">
                    <a:lumMod val="50000"/>
                  </a:schemeClr>
                </a:solidFill>
              </a:rPr>
              <a:t>e-mails after 5 p.m. may be handled the next business day</a:t>
            </a:r>
          </a:p>
          <a:p>
            <a:pPr>
              <a:spcBef>
                <a:spcPct val="10000"/>
              </a:spcBef>
              <a:spcAft>
                <a:spcPct val="10000"/>
              </a:spcAft>
              <a:buClr>
                <a:srgbClr val="0066FF"/>
              </a:buClr>
            </a:pPr>
            <a:endParaRPr lang="en-US" altLang="en-US" dirty="0" smtClean="0">
              <a:solidFill>
                <a:schemeClr val="accent5">
                  <a:lumMod val="50000"/>
                </a:schemeClr>
              </a:solidFill>
            </a:endParaRPr>
          </a:p>
          <a:p>
            <a:pPr>
              <a:spcBef>
                <a:spcPct val="10000"/>
              </a:spcBef>
              <a:spcAft>
                <a:spcPct val="10000"/>
              </a:spcAft>
              <a:buClr>
                <a:srgbClr val="0066FF"/>
              </a:buClr>
            </a:pPr>
            <a:r>
              <a:rPr lang="en-US" altLang="en-US" dirty="0" smtClean="0">
                <a:solidFill>
                  <a:schemeClr val="accent5">
                    <a:lumMod val="50000"/>
                  </a:schemeClr>
                </a:solidFill>
              </a:rPr>
              <a:t>*NOTE:  Only the Primary Administrator may contact the EAMSHelpDesk</a:t>
            </a:r>
          </a:p>
          <a:p>
            <a:pPr eaLnBrk="1" hangingPunct="1">
              <a:buClr>
                <a:srgbClr val="0066FF"/>
              </a:buClr>
              <a:buFontTx/>
              <a:buNone/>
            </a:pPr>
            <a:endParaRPr lang="en-US" altLang="en-US"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304800" y="528094"/>
            <a:ext cx="8502650" cy="535531"/>
          </a:xfrm>
        </p:spPr>
        <p:txBody>
          <a:bodyPr/>
          <a:lstStyle/>
          <a:p>
            <a:pPr eaLnBrk="1" hangingPunct="1"/>
            <a:r>
              <a:rPr lang="en-US" altLang="en-US" b="1" dirty="0" smtClean="0">
                <a:solidFill>
                  <a:schemeClr val="accent5">
                    <a:lumMod val="50000"/>
                  </a:schemeClr>
                </a:solidFill>
              </a:rPr>
              <a:t>Problem Solving Chain of Command</a:t>
            </a:r>
          </a:p>
        </p:txBody>
      </p:sp>
      <p:sp>
        <p:nvSpPr>
          <p:cNvPr id="243715" name="Rectangle 3"/>
          <p:cNvSpPr>
            <a:spLocks noGrp="1" noChangeArrowheads="1"/>
          </p:cNvSpPr>
          <p:nvPr>
            <p:ph type="body" idx="4294967295"/>
          </p:nvPr>
        </p:nvSpPr>
        <p:spPr>
          <a:xfrm>
            <a:off x="412750" y="1219200"/>
            <a:ext cx="8197850" cy="5226046"/>
          </a:xfrm>
        </p:spPr>
        <p:txBody>
          <a:bodyPr/>
          <a:lstStyle/>
          <a:p>
            <a:pPr>
              <a:spcBef>
                <a:spcPct val="10000"/>
              </a:spcBef>
              <a:spcAft>
                <a:spcPct val="10000"/>
              </a:spcAft>
              <a:buClr>
                <a:srgbClr val="0066FF"/>
              </a:buClr>
            </a:pPr>
            <a:r>
              <a:rPr lang="en-US" altLang="en-US" dirty="0" smtClean="0">
                <a:solidFill>
                  <a:schemeClr val="accent5">
                    <a:lumMod val="50000"/>
                  </a:schemeClr>
                </a:solidFill>
              </a:rPr>
              <a:t>The Primary Administrator contacts </a:t>
            </a:r>
            <a:r>
              <a:rPr lang="en-US" altLang="en-US" dirty="0" smtClean="0">
                <a:solidFill>
                  <a:schemeClr val="accent5">
                    <a:lumMod val="50000"/>
                  </a:schemeClr>
                </a:solidFill>
                <a:hlinkClick r:id="rId3"/>
              </a:rPr>
              <a:t>EAMSHELPDESK@dir.ca.gov</a:t>
            </a:r>
            <a:r>
              <a:rPr lang="en-US" altLang="en-US" dirty="0" smtClean="0">
                <a:solidFill>
                  <a:schemeClr val="accent5">
                    <a:lumMod val="50000"/>
                  </a:schemeClr>
                </a:solidFill>
              </a:rPr>
              <a:t> and/or </a:t>
            </a:r>
            <a:r>
              <a:rPr lang="en-US" altLang="en-US" dirty="0" smtClean="0">
                <a:solidFill>
                  <a:schemeClr val="accent5">
                    <a:lumMod val="50000"/>
                  </a:schemeClr>
                </a:solidFill>
                <a:hlinkClick r:id="rId4"/>
              </a:rPr>
              <a:t>EFORMS@dir.ca.gov</a:t>
            </a:r>
            <a:r>
              <a:rPr lang="en-US" altLang="en-US" dirty="0" smtClean="0">
                <a:solidFill>
                  <a:schemeClr val="accent5">
                    <a:lumMod val="50000"/>
                  </a:schemeClr>
                </a:solidFill>
              </a:rPr>
              <a:t> for assistance</a:t>
            </a:r>
            <a:endParaRPr lang="en-US" altLang="en-US" dirty="0">
              <a:solidFill>
                <a:schemeClr val="accent5">
                  <a:lumMod val="50000"/>
                </a:schemeClr>
              </a:solidFill>
            </a:endParaRPr>
          </a:p>
          <a:p>
            <a:pPr lvl="1">
              <a:spcBef>
                <a:spcPct val="10000"/>
              </a:spcBef>
              <a:spcAft>
                <a:spcPct val="10000"/>
              </a:spcAft>
              <a:buClr>
                <a:srgbClr val="0066FF"/>
              </a:buClr>
            </a:pPr>
            <a:r>
              <a:rPr lang="en-US" altLang="en-US" dirty="0" smtClean="0">
                <a:solidFill>
                  <a:schemeClr val="accent5">
                    <a:lumMod val="50000"/>
                  </a:schemeClr>
                </a:solidFill>
              </a:rPr>
              <a:t>Remember to include </a:t>
            </a:r>
            <a:r>
              <a:rPr lang="en-US" altLang="en-US" dirty="0">
                <a:solidFill>
                  <a:schemeClr val="accent5">
                    <a:lumMod val="50000"/>
                  </a:schemeClr>
                </a:solidFill>
              </a:rPr>
              <a:t>your Batch ID #, case #, IW’s name, and type of eForm submitted, screenshots, when appropriate, and your contact information including your UAN and </a:t>
            </a:r>
            <a:r>
              <a:rPr lang="en-US" altLang="en-US" dirty="0" smtClean="0">
                <a:solidFill>
                  <a:schemeClr val="accent5">
                    <a:lumMod val="50000"/>
                  </a:schemeClr>
                </a:solidFill>
              </a:rPr>
              <a:t>ERN.</a:t>
            </a:r>
          </a:p>
          <a:p>
            <a:pPr lvl="1">
              <a:spcBef>
                <a:spcPct val="10000"/>
              </a:spcBef>
              <a:spcAft>
                <a:spcPct val="10000"/>
              </a:spcAft>
              <a:buClr>
                <a:srgbClr val="0066FF"/>
              </a:buClr>
            </a:pPr>
            <a:r>
              <a:rPr lang="en-US" altLang="en-US" dirty="0" smtClean="0">
                <a:solidFill>
                  <a:schemeClr val="accent5">
                    <a:lumMod val="50000"/>
                  </a:schemeClr>
                </a:solidFill>
              </a:rPr>
              <a:t>If this is a UDQ related issue add “UDQ Supervisor” to the subject line, otherwise they will not have access to this email. </a:t>
            </a:r>
          </a:p>
          <a:p>
            <a:pPr>
              <a:spcBef>
                <a:spcPct val="10000"/>
              </a:spcBef>
              <a:spcAft>
                <a:spcPct val="10000"/>
              </a:spcAft>
              <a:buClr>
                <a:srgbClr val="0066FF"/>
              </a:buClr>
            </a:pPr>
            <a:r>
              <a:rPr lang="en-US" altLang="en-US" dirty="0" smtClean="0">
                <a:solidFill>
                  <a:schemeClr val="accent5">
                    <a:lumMod val="50000"/>
                  </a:schemeClr>
                </a:solidFill>
              </a:rPr>
              <a:t>EAMS experts will review the issue and determine if the issue is due to a system or user error. </a:t>
            </a:r>
          </a:p>
          <a:p>
            <a:pPr>
              <a:spcBef>
                <a:spcPct val="10000"/>
              </a:spcBef>
              <a:spcAft>
                <a:spcPct val="10000"/>
              </a:spcAft>
              <a:buClr>
                <a:srgbClr val="0066FF"/>
              </a:buClr>
            </a:pPr>
            <a:r>
              <a:rPr lang="en-US" altLang="en-US" dirty="0" smtClean="0">
                <a:solidFill>
                  <a:schemeClr val="accent5">
                    <a:lumMod val="50000"/>
                  </a:schemeClr>
                </a:solidFill>
              </a:rPr>
              <a:t>The Primary Administrator will be contacted as information becomes available and advised what steps to take to resolve the issue and to prevent reoccurrence if possible.</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304800" y="528094"/>
            <a:ext cx="8502650" cy="535531"/>
          </a:xfrm>
        </p:spPr>
        <p:txBody>
          <a:bodyPr/>
          <a:lstStyle/>
          <a:p>
            <a:pPr eaLnBrk="1" hangingPunct="1"/>
            <a:r>
              <a:rPr lang="en-US" altLang="en-US" b="1" dirty="0" smtClean="0">
                <a:solidFill>
                  <a:schemeClr val="accent5">
                    <a:lumMod val="50000"/>
                  </a:schemeClr>
                </a:solidFill>
              </a:rPr>
              <a:t>Helpful Hints</a:t>
            </a:r>
          </a:p>
        </p:txBody>
      </p:sp>
      <p:sp>
        <p:nvSpPr>
          <p:cNvPr id="243715" name="Rectangle 3"/>
          <p:cNvSpPr>
            <a:spLocks noGrp="1" noChangeArrowheads="1"/>
          </p:cNvSpPr>
          <p:nvPr>
            <p:ph type="body" idx="4294967295"/>
          </p:nvPr>
        </p:nvSpPr>
        <p:spPr>
          <a:xfrm>
            <a:off x="412750" y="1219200"/>
            <a:ext cx="8197850" cy="5244513"/>
          </a:xfrm>
        </p:spPr>
        <p:txBody>
          <a:bodyPr/>
          <a:lstStyle/>
          <a:p>
            <a:pPr>
              <a:spcBef>
                <a:spcPct val="10000"/>
              </a:spcBef>
              <a:spcAft>
                <a:spcPct val="10000"/>
              </a:spcAft>
              <a:buClr>
                <a:srgbClr val="0066FF"/>
              </a:buClr>
            </a:pPr>
            <a:r>
              <a:rPr lang="en-US" altLang="en-US" dirty="0" smtClean="0">
                <a:solidFill>
                  <a:schemeClr val="accent5">
                    <a:lumMod val="50000"/>
                  </a:schemeClr>
                </a:solidFill>
              </a:rPr>
              <a:t>Take screenshots of error messages</a:t>
            </a:r>
          </a:p>
          <a:p>
            <a:pPr lvl="1">
              <a:spcBef>
                <a:spcPct val="10000"/>
              </a:spcBef>
              <a:spcAft>
                <a:spcPct val="10000"/>
              </a:spcAft>
              <a:buClr>
                <a:srgbClr val="0066FF"/>
              </a:buClr>
            </a:pPr>
            <a:r>
              <a:rPr lang="en-US" altLang="en-US" dirty="0" smtClean="0">
                <a:solidFill>
                  <a:schemeClr val="accent5">
                    <a:lumMod val="50000"/>
                  </a:schemeClr>
                </a:solidFill>
              </a:rPr>
              <a:t>How?  </a:t>
            </a:r>
            <a:r>
              <a:rPr lang="en-US" altLang="en-US" b="1" u="sng" dirty="0" smtClean="0">
                <a:solidFill>
                  <a:schemeClr val="accent5">
                    <a:lumMod val="50000"/>
                  </a:schemeClr>
                </a:solidFill>
              </a:rPr>
              <a:t>ALT + Print Screen then save into a Word document</a:t>
            </a:r>
            <a:r>
              <a:rPr lang="en-US" altLang="en-US" dirty="0" smtClean="0">
                <a:solidFill>
                  <a:schemeClr val="accent5">
                    <a:lumMod val="50000"/>
                  </a:schemeClr>
                </a:solidFill>
              </a:rPr>
              <a:t> and attach to your e-mail for EAMS Help Desk to view and possibly submit to issue tracker.</a:t>
            </a:r>
          </a:p>
          <a:p>
            <a:pPr>
              <a:spcBef>
                <a:spcPct val="10000"/>
              </a:spcBef>
              <a:spcAft>
                <a:spcPct val="10000"/>
              </a:spcAft>
              <a:buClr>
                <a:srgbClr val="0066FF"/>
              </a:buClr>
            </a:pPr>
            <a:r>
              <a:rPr lang="en-US" altLang="en-US" dirty="0" smtClean="0">
                <a:solidFill>
                  <a:schemeClr val="accent5">
                    <a:lumMod val="50000"/>
                  </a:schemeClr>
                </a:solidFill>
              </a:rPr>
              <a:t>15 minutes of </a:t>
            </a:r>
            <a:r>
              <a:rPr lang="en-US" altLang="en-US" u="sng" dirty="0" smtClean="0">
                <a:solidFill>
                  <a:schemeClr val="accent5">
                    <a:lumMod val="50000"/>
                  </a:schemeClr>
                </a:solidFill>
              </a:rPr>
              <a:t>inactivity</a:t>
            </a:r>
            <a:r>
              <a:rPr lang="en-US" altLang="en-US" dirty="0" smtClean="0">
                <a:solidFill>
                  <a:schemeClr val="accent5">
                    <a:lumMod val="50000"/>
                  </a:schemeClr>
                </a:solidFill>
              </a:rPr>
              <a:t> on EAMS will time you out</a:t>
            </a:r>
          </a:p>
          <a:p>
            <a:pPr>
              <a:spcBef>
                <a:spcPct val="10000"/>
              </a:spcBef>
              <a:spcAft>
                <a:spcPct val="10000"/>
              </a:spcAft>
              <a:buClr>
                <a:srgbClr val="0066FF"/>
              </a:buClr>
            </a:pPr>
            <a:r>
              <a:rPr lang="en-US" altLang="en-US" dirty="0" smtClean="0">
                <a:solidFill>
                  <a:schemeClr val="accent5">
                    <a:lumMod val="50000"/>
                  </a:schemeClr>
                </a:solidFill>
              </a:rPr>
              <a:t>30 minutes of </a:t>
            </a:r>
            <a:r>
              <a:rPr lang="en-US" altLang="en-US" u="sng" dirty="0" smtClean="0">
                <a:solidFill>
                  <a:schemeClr val="accent5">
                    <a:lumMod val="50000"/>
                  </a:schemeClr>
                </a:solidFill>
              </a:rPr>
              <a:t>inactivity</a:t>
            </a:r>
            <a:r>
              <a:rPr lang="en-US" altLang="en-US" dirty="0" smtClean="0">
                <a:solidFill>
                  <a:schemeClr val="accent5">
                    <a:lumMod val="50000"/>
                  </a:schemeClr>
                </a:solidFill>
              </a:rPr>
              <a:t> on an eForm will time you out and you will have to start the eForm again</a:t>
            </a:r>
          </a:p>
          <a:p>
            <a:pPr>
              <a:spcBef>
                <a:spcPct val="10000"/>
              </a:spcBef>
              <a:spcAft>
                <a:spcPct val="10000"/>
              </a:spcAft>
              <a:buClr>
                <a:srgbClr val="0066FF"/>
              </a:buClr>
            </a:pPr>
            <a:r>
              <a:rPr lang="en-US" altLang="en-US" dirty="0" smtClean="0">
                <a:solidFill>
                  <a:schemeClr val="accent5">
                    <a:lumMod val="50000"/>
                  </a:schemeClr>
                </a:solidFill>
              </a:rPr>
              <a:t>If you entered your password incorrectly too many times, clear your browser cache, reopen the window and wait 30 minutes before trying again.</a:t>
            </a:r>
          </a:p>
          <a:p>
            <a:pPr lvl="1">
              <a:spcBef>
                <a:spcPct val="10000"/>
              </a:spcBef>
              <a:spcAft>
                <a:spcPct val="10000"/>
              </a:spcAft>
              <a:buClr>
                <a:srgbClr val="0066FF"/>
              </a:buClr>
            </a:pPr>
            <a:r>
              <a:rPr lang="en-US" altLang="en-US" dirty="0" smtClean="0">
                <a:solidFill>
                  <a:schemeClr val="accent5">
                    <a:lumMod val="50000"/>
                  </a:schemeClr>
                </a:solidFill>
              </a:rPr>
              <a:t>Remember, only the Primary Administrator should email </a:t>
            </a:r>
            <a:r>
              <a:rPr lang="en-US" altLang="en-US" dirty="0" smtClean="0">
                <a:solidFill>
                  <a:schemeClr val="accent5">
                    <a:lumMod val="50000"/>
                  </a:schemeClr>
                </a:solidFill>
                <a:hlinkClick r:id="rId3"/>
              </a:rPr>
              <a:t>EFORMS@dir.ca.gov</a:t>
            </a:r>
            <a:r>
              <a:rPr lang="en-US" altLang="en-US" dirty="0" smtClean="0">
                <a:solidFill>
                  <a:schemeClr val="accent5">
                    <a:lumMod val="50000"/>
                  </a:schemeClr>
                </a:solidFill>
              </a:rPr>
              <a:t> to have their password reset.</a:t>
            </a:r>
          </a:p>
          <a:p>
            <a:pPr lvl="1">
              <a:spcBef>
                <a:spcPct val="10000"/>
              </a:spcBef>
              <a:spcAft>
                <a:spcPct val="10000"/>
              </a:spcAft>
              <a:buClr>
                <a:srgbClr val="0066FF"/>
              </a:buClr>
            </a:pPr>
            <a:r>
              <a:rPr lang="en-US" altLang="en-US" dirty="0" smtClean="0">
                <a:solidFill>
                  <a:schemeClr val="accent5">
                    <a:lumMod val="50000"/>
                  </a:schemeClr>
                </a:solidFill>
              </a:rPr>
              <a:t>Make sure you type your password versus copying and pasting as this may add an extra space. </a:t>
            </a:r>
          </a:p>
        </p:txBody>
      </p:sp>
    </p:spTree>
    <p:extLst>
      <p:ext uri="{BB962C8B-B14F-4D97-AF65-F5344CB8AC3E}">
        <p14:creationId xmlns:p14="http://schemas.microsoft.com/office/powerpoint/2010/main" val="381173407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idx="4294967295"/>
          </p:nvPr>
        </p:nvSpPr>
        <p:spPr>
          <a:xfrm>
            <a:off x="609600" y="3048000"/>
            <a:ext cx="8153400" cy="535531"/>
          </a:xfrm>
        </p:spPr>
        <p:txBody>
          <a:bodyPr anchor="t"/>
          <a:lstStyle/>
          <a:p>
            <a:pPr eaLnBrk="1" hangingPunct="1"/>
            <a:r>
              <a:rPr lang="en-US" altLang="en-US" b="1" dirty="0" smtClean="0">
                <a:solidFill>
                  <a:schemeClr val="accent5">
                    <a:lumMod val="50000"/>
                  </a:schemeClr>
                </a:solidFill>
              </a:rPr>
              <a:t>The UDQ</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What is the UDQ?</a:t>
            </a:r>
            <a:r>
              <a:rPr lang="en-US" altLang="en-US" sz="2800" b="1" dirty="0" smtClean="0">
                <a:solidFill>
                  <a:schemeClr val="accent5">
                    <a:lumMod val="50000"/>
                  </a:schemeClr>
                </a:solidFill>
              </a:rPr>
              <a:t> </a:t>
            </a:r>
          </a:p>
        </p:txBody>
      </p:sp>
      <p:sp>
        <p:nvSpPr>
          <p:cNvPr id="249859" name="Rectangle 3"/>
          <p:cNvSpPr>
            <a:spLocks noGrp="1" noChangeArrowheads="1"/>
          </p:cNvSpPr>
          <p:nvPr>
            <p:ph type="body" idx="4294967295"/>
          </p:nvPr>
        </p:nvSpPr>
        <p:spPr>
          <a:xfrm>
            <a:off x="381000" y="1219200"/>
            <a:ext cx="8502650" cy="4635115"/>
          </a:xfrm>
        </p:spPr>
        <p:txBody>
          <a:bodyPr/>
          <a:lstStyle/>
          <a:p>
            <a:pPr>
              <a:buClr>
                <a:srgbClr val="0066FF"/>
              </a:buClr>
            </a:pPr>
            <a:r>
              <a:rPr lang="en-US" altLang="en-US" dirty="0" smtClean="0">
                <a:solidFill>
                  <a:schemeClr val="accent5">
                    <a:lumMod val="50000"/>
                  </a:schemeClr>
                </a:solidFill>
              </a:rPr>
              <a:t>Unprocessed document queue (UDQ)</a:t>
            </a:r>
          </a:p>
          <a:p>
            <a:pPr>
              <a:buClr>
                <a:srgbClr val="0066FF"/>
              </a:buClr>
            </a:pPr>
            <a:r>
              <a:rPr lang="en-US" altLang="en-US" dirty="0" smtClean="0">
                <a:solidFill>
                  <a:schemeClr val="accent5">
                    <a:lumMod val="50000"/>
                  </a:schemeClr>
                </a:solidFill>
              </a:rPr>
              <a:t>This is a repository within EAMS where forms with mistakes end up to be reprocessed or deleted, if the issue cannot be corrected. </a:t>
            </a:r>
          </a:p>
          <a:p>
            <a:pPr>
              <a:buClr>
                <a:srgbClr val="0066FF"/>
              </a:buClr>
            </a:pPr>
            <a:r>
              <a:rPr lang="en-US" altLang="en-US" dirty="0" smtClean="0">
                <a:solidFill>
                  <a:schemeClr val="accent5">
                    <a:lumMod val="50000"/>
                  </a:schemeClr>
                </a:solidFill>
              </a:rPr>
              <a:t>Over 500 batches go to the UDQ each week, and each batch can have multiple attachments that require a thorough review to try and identify what caused it to fail. </a:t>
            </a:r>
          </a:p>
          <a:p>
            <a:pPr>
              <a:buClr>
                <a:srgbClr val="0066FF"/>
              </a:buClr>
            </a:pPr>
            <a:r>
              <a:rPr lang="en-US" altLang="en-US" dirty="0" smtClean="0">
                <a:solidFill>
                  <a:schemeClr val="accent5">
                    <a:lumMod val="50000"/>
                  </a:schemeClr>
                </a:solidFill>
              </a:rPr>
              <a:t>We currently only have one (1) UDQ Operator who works with a small team of volunteers to review failed batches.</a:t>
            </a:r>
          </a:p>
          <a:p>
            <a:pPr lvl="1">
              <a:buClr>
                <a:srgbClr val="0066FF"/>
              </a:buClr>
            </a:pPr>
            <a:r>
              <a:rPr lang="en-US" altLang="en-US" dirty="0" smtClean="0">
                <a:solidFill>
                  <a:schemeClr val="accent5">
                    <a:lumMod val="50000"/>
                  </a:schemeClr>
                </a:solidFill>
              </a:rPr>
              <a:t>There is a backlog that is being addressed, so please do not keep refiling until you get the result that you want, because it will just increase reprocessing times.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8613" y="609600"/>
            <a:ext cx="8502650" cy="533400"/>
          </a:xfrm>
        </p:spPr>
        <p:txBody>
          <a:bodyPr/>
          <a:lstStyle/>
          <a:p>
            <a:pPr eaLnBrk="1" hangingPunct="1"/>
            <a:r>
              <a:rPr lang="en-US" altLang="en-US" b="1" dirty="0" smtClean="0">
                <a:solidFill>
                  <a:schemeClr val="accent5">
                    <a:lumMod val="50000"/>
                  </a:schemeClr>
                </a:solidFill>
              </a:rPr>
              <a:t>Logons</a:t>
            </a:r>
          </a:p>
        </p:txBody>
      </p:sp>
      <p:sp>
        <p:nvSpPr>
          <p:cNvPr id="17411" name="Rectangle 3"/>
          <p:cNvSpPr>
            <a:spLocks noGrp="1" noChangeArrowheads="1"/>
          </p:cNvSpPr>
          <p:nvPr>
            <p:ph idx="1"/>
          </p:nvPr>
        </p:nvSpPr>
        <p:spPr>
          <a:xfrm>
            <a:off x="327025" y="1219200"/>
            <a:ext cx="8502650" cy="4967514"/>
          </a:xfrm>
        </p:spPr>
        <p:txBody>
          <a:bodyPr/>
          <a:lstStyle/>
          <a:p>
            <a:pPr eaLnBrk="1" hangingPunct="1">
              <a:buClr>
                <a:srgbClr val="0066FF"/>
              </a:buClr>
            </a:pPr>
            <a:r>
              <a:rPr lang="en-US" altLang="en-US" dirty="0">
                <a:solidFill>
                  <a:schemeClr val="accent5">
                    <a:lumMod val="50000"/>
                  </a:schemeClr>
                </a:solidFill>
              </a:rPr>
              <a:t>Username – </a:t>
            </a:r>
            <a:r>
              <a:rPr lang="en-US" altLang="en-US" dirty="0" smtClean="0">
                <a:solidFill>
                  <a:schemeClr val="accent5">
                    <a:lumMod val="50000"/>
                  </a:schemeClr>
                </a:solidFill>
              </a:rPr>
              <a:t>Usernames </a:t>
            </a:r>
            <a:r>
              <a:rPr lang="en-US" altLang="en-US" dirty="0">
                <a:solidFill>
                  <a:schemeClr val="accent5">
                    <a:lumMod val="50000"/>
                  </a:schemeClr>
                </a:solidFill>
              </a:rPr>
              <a:t>are assigned by the eForms Unit and </a:t>
            </a:r>
            <a:r>
              <a:rPr lang="en-US" altLang="en-US" dirty="0" smtClean="0">
                <a:solidFill>
                  <a:schemeClr val="accent5">
                    <a:lumMod val="50000"/>
                  </a:schemeClr>
                </a:solidFill>
              </a:rPr>
              <a:t>are usually your EAMS Reference Number (ERN) </a:t>
            </a:r>
            <a:r>
              <a:rPr lang="en-US" altLang="en-US" dirty="0">
                <a:solidFill>
                  <a:schemeClr val="accent5">
                    <a:lumMod val="50000"/>
                  </a:schemeClr>
                </a:solidFill>
              </a:rPr>
              <a:t>plus “ef</a:t>
            </a:r>
            <a:r>
              <a:rPr lang="en-US" altLang="en-US" dirty="0" smtClean="0">
                <a:solidFill>
                  <a:schemeClr val="accent5">
                    <a:lumMod val="50000"/>
                  </a:schemeClr>
                </a:solidFill>
              </a:rPr>
              <a:t>”.</a:t>
            </a:r>
          </a:p>
          <a:p>
            <a:pPr lvl="1" eaLnBrk="1" hangingPunct="1">
              <a:buClr>
                <a:srgbClr val="0066FF"/>
              </a:buClr>
            </a:pPr>
            <a:r>
              <a:rPr lang="en-US" altLang="en-US" dirty="0" smtClean="0">
                <a:solidFill>
                  <a:schemeClr val="accent5">
                    <a:lumMod val="50000"/>
                  </a:schemeClr>
                </a:solidFill>
              </a:rPr>
              <a:t>Example: </a:t>
            </a:r>
          </a:p>
          <a:p>
            <a:pPr lvl="2" eaLnBrk="1" hangingPunct="1">
              <a:buClr>
                <a:srgbClr val="0066FF"/>
              </a:buClr>
            </a:pPr>
            <a:r>
              <a:rPr lang="en-US" altLang="en-US" dirty="0" smtClean="0">
                <a:solidFill>
                  <a:schemeClr val="accent5">
                    <a:lumMod val="50000"/>
                  </a:schemeClr>
                </a:solidFill>
              </a:rPr>
              <a:t>UAN = </a:t>
            </a:r>
            <a:r>
              <a:rPr lang="pt-BR" altLang="en-US" dirty="0" smtClean="0">
                <a:solidFill>
                  <a:schemeClr val="accent5">
                    <a:lumMod val="50000"/>
                  </a:schemeClr>
                </a:solidFill>
              </a:rPr>
              <a:t>FUDEM </a:t>
            </a:r>
            <a:r>
              <a:rPr lang="pt-BR" altLang="en-US" dirty="0">
                <a:solidFill>
                  <a:schemeClr val="accent5">
                    <a:lumMod val="50000"/>
                  </a:schemeClr>
                </a:solidFill>
              </a:rPr>
              <a:t>LAW SANTA ROSA </a:t>
            </a:r>
            <a:endParaRPr lang="pt-BR" altLang="en-US" dirty="0" smtClean="0">
              <a:solidFill>
                <a:schemeClr val="accent5">
                  <a:lumMod val="50000"/>
                </a:schemeClr>
              </a:solidFill>
            </a:endParaRPr>
          </a:p>
          <a:p>
            <a:pPr lvl="2" eaLnBrk="1" hangingPunct="1">
              <a:buClr>
                <a:srgbClr val="0066FF"/>
              </a:buClr>
            </a:pPr>
            <a:r>
              <a:rPr lang="pt-BR" altLang="en-US" dirty="0" smtClean="0">
                <a:solidFill>
                  <a:schemeClr val="accent5">
                    <a:lumMod val="50000"/>
                  </a:schemeClr>
                </a:solidFill>
              </a:rPr>
              <a:t>ERN = 13580232</a:t>
            </a:r>
          </a:p>
          <a:p>
            <a:pPr lvl="2" eaLnBrk="1" hangingPunct="1">
              <a:buClr>
                <a:srgbClr val="0066FF"/>
              </a:buClr>
            </a:pPr>
            <a:r>
              <a:rPr lang="pt-BR" altLang="en-US" dirty="0" smtClean="0">
                <a:solidFill>
                  <a:schemeClr val="accent5">
                    <a:lumMod val="50000"/>
                  </a:schemeClr>
                </a:solidFill>
              </a:rPr>
              <a:t>Username = </a:t>
            </a:r>
            <a:r>
              <a:rPr lang="pt-BR" altLang="en-US" dirty="0">
                <a:solidFill>
                  <a:schemeClr val="accent5">
                    <a:lumMod val="50000"/>
                  </a:schemeClr>
                </a:solidFill>
              </a:rPr>
              <a:t>13580232ef</a:t>
            </a:r>
            <a:endParaRPr lang="en-US" altLang="en-US" dirty="0" smtClean="0">
              <a:solidFill>
                <a:schemeClr val="accent5">
                  <a:lumMod val="50000"/>
                </a:schemeClr>
              </a:solidFill>
            </a:endParaRPr>
          </a:p>
          <a:p>
            <a:pPr eaLnBrk="1" hangingPunct="1">
              <a:buClr>
                <a:srgbClr val="0066FF"/>
              </a:buClr>
            </a:pPr>
            <a:endParaRPr lang="en-US" altLang="en-US" dirty="0" smtClean="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Password </a:t>
            </a:r>
            <a:r>
              <a:rPr lang="en-US" altLang="en-US" dirty="0">
                <a:solidFill>
                  <a:schemeClr val="accent5">
                    <a:lumMod val="50000"/>
                  </a:schemeClr>
                </a:solidFill>
              </a:rPr>
              <a:t>– </a:t>
            </a:r>
            <a:r>
              <a:rPr lang="en-US" altLang="en-US" dirty="0" smtClean="0">
                <a:solidFill>
                  <a:schemeClr val="accent5">
                    <a:lumMod val="50000"/>
                  </a:schemeClr>
                </a:solidFill>
              </a:rPr>
              <a:t>Passwords </a:t>
            </a:r>
            <a:r>
              <a:rPr lang="en-US" altLang="en-US" dirty="0">
                <a:solidFill>
                  <a:schemeClr val="accent5">
                    <a:lumMod val="50000"/>
                  </a:schemeClr>
                </a:solidFill>
              </a:rPr>
              <a:t>are typically 15 characters long and are randomly assigned by our IT </a:t>
            </a:r>
            <a:r>
              <a:rPr lang="en-US" altLang="en-US" dirty="0" smtClean="0">
                <a:solidFill>
                  <a:schemeClr val="accent5">
                    <a:lumMod val="50000"/>
                  </a:schemeClr>
                </a:solidFill>
              </a:rPr>
              <a:t>department. </a:t>
            </a:r>
          </a:p>
          <a:p>
            <a:pPr marL="0" indent="0" eaLnBrk="1" hangingPunct="1">
              <a:buClr>
                <a:srgbClr val="0066FF"/>
              </a:buClr>
              <a:buNone/>
            </a:pPr>
            <a:endParaRPr lang="en-US" altLang="en-US" dirty="0" smtClean="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When submitting eForms using your e-filing logon, only one person can be logged in at a time.</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04800" y="609600"/>
            <a:ext cx="8305800" cy="533400"/>
          </a:xfrm>
        </p:spPr>
        <p:txBody>
          <a:bodyPr/>
          <a:lstStyle/>
          <a:p>
            <a:r>
              <a:rPr lang="en-US" altLang="en-US" b="1" dirty="0" smtClean="0">
                <a:solidFill>
                  <a:schemeClr val="accent5">
                    <a:lumMod val="50000"/>
                  </a:schemeClr>
                </a:solidFill>
              </a:rPr>
              <a:t>Duplicate Filing</a:t>
            </a:r>
          </a:p>
        </p:txBody>
      </p:sp>
      <p:sp>
        <p:nvSpPr>
          <p:cNvPr id="95235" name="Rectangle 3"/>
          <p:cNvSpPr>
            <a:spLocks noGrp="1" noChangeArrowheads="1"/>
          </p:cNvSpPr>
          <p:nvPr>
            <p:ph idx="1"/>
          </p:nvPr>
        </p:nvSpPr>
        <p:spPr>
          <a:xfrm>
            <a:off x="327025" y="1219200"/>
            <a:ext cx="8502650" cy="5521512"/>
          </a:xfrm>
        </p:spPr>
        <p:txBody>
          <a:bodyPr/>
          <a:lstStyle/>
          <a:p>
            <a:pPr>
              <a:buClr>
                <a:srgbClr val="0000FF"/>
              </a:buClr>
              <a:defRPr/>
            </a:pPr>
            <a:r>
              <a:rPr lang="en-US" altLang="en-US" dirty="0" smtClean="0">
                <a:solidFill>
                  <a:schemeClr val="accent5">
                    <a:lumMod val="50000"/>
                  </a:schemeClr>
                </a:solidFill>
              </a:rPr>
              <a:t>If you don’t see the document in FileNet after the next batch run, </a:t>
            </a:r>
            <a:r>
              <a:rPr lang="en-US" altLang="en-US" b="1" u="sng" dirty="0" smtClean="0">
                <a:solidFill>
                  <a:schemeClr val="accent5">
                    <a:lumMod val="50000"/>
                  </a:schemeClr>
                </a:solidFill>
              </a:rPr>
              <a:t>WAIT</a:t>
            </a:r>
            <a:r>
              <a:rPr lang="en-US" altLang="en-US" dirty="0" smtClean="0">
                <a:solidFill>
                  <a:schemeClr val="accent5">
                    <a:lumMod val="50000"/>
                  </a:schemeClr>
                </a:solidFill>
              </a:rPr>
              <a:t>, and check the next morning.</a:t>
            </a:r>
          </a:p>
          <a:p>
            <a:pPr>
              <a:buClr>
                <a:srgbClr val="0000FF"/>
              </a:buClr>
              <a:defRPr/>
            </a:pPr>
            <a:endParaRPr lang="en-US" altLang="en-US" sz="2000" dirty="0" smtClean="0">
              <a:solidFill>
                <a:schemeClr val="accent5">
                  <a:lumMod val="50000"/>
                </a:schemeClr>
              </a:solidFill>
            </a:endParaRPr>
          </a:p>
          <a:p>
            <a:pPr>
              <a:buClr>
                <a:srgbClr val="0000FF"/>
              </a:buClr>
              <a:defRPr/>
            </a:pPr>
            <a:r>
              <a:rPr lang="en-US" altLang="en-US" dirty="0" smtClean="0">
                <a:solidFill>
                  <a:schemeClr val="accent5">
                    <a:lumMod val="50000"/>
                  </a:schemeClr>
                </a:solidFill>
              </a:rPr>
              <a:t>If it still is not there, have your Primary Administrator email the EAMS Help Desk (</a:t>
            </a:r>
            <a:r>
              <a:rPr lang="en-US" altLang="en-US" dirty="0" smtClean="0">
                <a:solidFill>
                  <a:schemeClr val="accent5">
                    <a:lumMod val="50000"/>
                  </a:schemeClr>
                </a:solidFill>
                <a:hlinkClick r:id="rId3"/>
              </a:rPr>
              <a:t>EAMSHELPDESK@dir.ca.gov</a:t>
            </a:r>
            <a:r>
              <a:rPr lang="en-US" altLang="en-US" dirty="0" smtClean="0">
                <a:solidFill>
                  <a:schemeClr val="accent5">
                    <a:lumMod val="50000"/>
                  </a:schemeClr>
                </a:solidFill>
              </a:rPr>
              <a:t>) </a:t>
            </a:r>
          </a:p>
          <a:p>
            <a:pPr lvl="1">
              <a:buClr>
                <a:srgbClr val="0000FF"/>
              </a:buClr>
              <a:buFont typeface="Arial" charset="0"/>
              <a:buChar char="–"/>
              <a:defRPr/>
            </a:pPr>
            <a:r>
              <a:rPr lang="en-US" altLang="en-US" dirty="0" smtClean="0">
                <a:solidFill>
                  <a:schemeClr val="accent5">
                    <a:lumMod val="50000"/>
                  </a:schemeClr>
                </a:solidFill>
              </a:rPr>
              <a:t>Be sure to include the IW name, DOB, Batch ID #, UAN, ERN, and EAMS case number if used.</a:t>
            </a:r>
          </a:p>
          <a:p>
            <a:pPr lvl="1">
              <a:buClr>
                <a:srgbClr val="0000FF"/>
              </a:buClr>
              <a:buFont typeface="Arial" charset="0"/>
              <a:buChar char="–"/>
              <a:defRPr/>
            </a:pPr>
            <a:r>
              <a:rPr lang="en-US" altLang="en-US" b="1" u="sng" dirty="0" smtClean="0">
                <a:solidFill>
                  <a:schemeClr val="accent5">
                    <a:lumMod val="50000"/>
                  </a:schemeClr>
                </a:solidFill>
              </a:rPr>
              <a:t>DO NOT REFILE</a:t>
            </a:r>
          </a:p>
          <a:p>
            <a:pPr lvl="1">
              <a:buClr>
                <a:srgbClr val="0000FF"/>
              </a:buClr>
              <a:buFont typeface="Arial" charset="0"/>
              <a:buNone/>
              <a:defRPr/>
            </a:pPr>
            <a:endParaRPr lang="en-US" altLang="en-US" dirty="0" smtClean="0">
              <a:solidFill>
                <a:schemeClr val="accent5">
                  <a:lumMod val="50000"/>
                </a:schemeClr>
              </a:solidFill>
            </a:endParaRPr>
          </a:p>
          <a:p>
            <a:pPr>
              <a:buClr>
                <a:srgbClr val="0000FF"/>
              </a:buClr>
              <a:defRPr/>
            </a:pPr>
            <a:r>
              <a:rPr lang="en-US" altLang="en-US" dirty="0" smtClean="0">
                <a:solidFill>
                  <a:schemeClr val="accent5">
                    <a:lumMod val="50000"/>
                  </a:schemeClr>
                </a:solidFill>
              </a:rPr>
              <a:t>If the Primary Administrator is told it is in the UDQ, </a:t>
            </a:r>
            <a:r>
              <a:rPr lang="en-US" altLang="en-US" b="1" u="sng" dirty="0" smtClean="0">
                <a:solidFill>
                  <a:schemeClr val="accent5">
                    <a:lumMod val="50000"/>
                  </a:schemeClr>
                </a:solidFill>
              </a:rPr>
              <a:t>DO NOT REFILE</a:t>
            </a:r>
            <a:endParaRPr lang="en-US" altLang="en-US" u="sng" dirty="0" smtClean="0">
              <a:solidFill>
                <a:schemeClr val="accent5">
                  <a:lumMod val="50000"/>
                </a:schemeClr>
              </a:solidFill>
            </a:endParaRPr>
          </a:p>
          <a:p>
            <a:pPr lvl="1">
              <a:buClr>
                <a:srgbClr val="0000FF"/>
              </a:buClr>
              <a:buFont typeface="Arial" charset="0"/>
              <a:buChar char="–"/>
              <a:defRPr/>
            </a:pPr>
            <a:r>
              <a:rPr lang="en-US" altLang="en-US" dirty="0" smtClean="0">
                <a:solidFill>
                  <a:schemeClr val="accent5">
                    <a:lumMod val="50000"/>
                  </a:schemeClr>
                </a:solidFill>
              </a:rPr>
              <a:t>UDQ Operator may have to: </a:t>
            </a:r>
          </a:p>
          <a:p>
            <a:pPr lvl="2">
              <a:buClr>
                <a:srgbClr val="0000FF"/>
              </a:buClr>
              <a:buFont typeface="Arial" charset="0"/>
              <a:buChar char="–"/>
              <a:defRPr/>
            </a:pPr>
            <a:r>
              <a:rPr lang="en-US" altLang="en-US" dirty="0" smtClean="0">
                <a:solidFill>
                  <a:schemeClr val="accent5">
                    <a:lumMod val="50000"/>
                  </a:schemeClr>
                </a:solidFill>
              </a:rPr>
              <a:t>Un-archive a case	</a:t>
            </a:r>
          </a:p>
          <a:p>
            <a:pPr lvl="2">
              <a:buClr>
                <a:srgbClr val="0000FF"/>
              </a:buClr>
              <a:buFont typeface="Arial" charset="0"/>
              <a:buChar char="–"/>
              <a:defRPr/>
            </a:pPr>
            <a:r>
              <a:rPr lang="en-US" altLang="en-US" dirty="0" smtClean="0">
                <a:solidFill>
                  <a:schemeClr val="accent5">
                    <a:lumMod val="50000"/>
                  </a:schemeClr>
                </a:solidFill>
              </a:rPr>
              <a:t>May be able to fix the problem and reprocess</a:t>
            </a:r>
          </a:p>
          <a:p>
            <a:pPr lvl="2">
              <a:buClr>
                <a:srgbClr val="0000FF"/>
              </a:buClr>
              <a:buFont typeface="Arial" charset="0"/>
              <a:buChar char="–"/>
              <a:defRPr/>
            </a:pPr>
            <a:r>
              <a:rPr lang="en-US" altLang="en-US" dirty="0" smtClean="0">
                <a:solidFill>
                  <a:schemeClr val="accent5">
                    <a:lumMod val="50000"/>
                  </a:schemeClr>
                </a:solidFill>
              </a:rPr>
              <a:t>Will email you with the errors if the batch had to be deleted</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28613" y="604838"/>
            <a:ext cx="8502650" cy="534987"/>
          </a:xfrm>
        </p:spPr>
        <p:txBody>
          <a:bodyPr/>
          <a:lstStyle/>
          <a:p>
            <a:r>
              <a:rPr lang="en-US" altLang="en-US" b="1" dirty="0" smtClean="0">
                <a:solidFill>
                  <a:schemeClr val="accent5">
                    <a:lumMod val="50000"/>
                  </a:schemeClr>
                </a:solidFill>
              </a:rPr>
              <a:t>Duplicate Filing cont.</a:t>
            </a:r>
          </a:p>
        </p:txBody>
      </p:sp>
      <p:sp>
        <p:nvSpPr>
          <p:cNvPr id="96259" name="Rectangle 3"/>
          <p:cNvSpPr>
            <a:spLocks noGrp="1" noChangeArrowheads="1"/>
          </p:cNvSpPr>
          <p:nvPr>
            <p:ph idx="1"/>
          </p:nvPr>
        </p:nvSpPr>
        <p:spPr>
          <a:xfrm>
            <a:off x="327025" y="1219200"/>
            <a:ext cx="8502650" cy="4081117"/>
          </a:xfrm>
        </p:spPr>
        <p:txBody>
          <a:bodyPr/>
          <a:lstStyle/>
          <a:p>
            <a:pPr>
              <a:buClr>
                <a:srgbClr val="0000FF"/>
              </a:buClr>
              <a:defRPr/>
            </a:pPr>
            <a:r>
              <a:rPr lang="en-US" altLang="en-US" dirty="0" smtClean="0">
                <a:solidFill>
                  <a:schemeClr val="accent5">
                    <a:lumMod val="50000"/>
                  </a:schemeClr>
                </a:solidFill>
              </a:rPr>
              <a:t>If the Primary Administrator is informed by the EAMS Help Desk that the batch is </a:t>
            </a:r>
            <a:r>
              <a:rPr lang="en-US" altLang="en-US" b="1" dirty="0" smtClean="0">
                <a:solidFill>
                  <a:schemeClr val="accent5">
                    <a:lumMod val="50000"/>
                  </a:schemeClr>
                </a:solidFill>
              </a:rPr>
              <a:t>not</a:t>
            </a:r>
            <a:r>
              <a:rPr lang="en-US" altLang="en-US" dirty="0" smtClean="0">
                <a:solidFill>
                  <a:schemeClr val="accent5">
                    <a:lumMod val="50000"/>
                  </a:schemeClr>
                </a:solidFill>
              </a:rPr>
              <a:t> in the UDQ and it is still not in FileNet, their next step is to:</a:t>
            </a:r>
          </a:p>
          <a:p>
            <a:pPr lvl="1">
              <a:buClr>
                <a:srgbClr val="0000FF"/>
              </a:buClr>
              <a:defRPr/>
            </a:pPr>
            <a:r>
              <a:rPr lang="en-US" altLang="en-US" dirty="0" smtClean="0">
                <a:solidFill>
                  <a:schemeClr val="accent5">
                    <a:lumMod val="50000"/>
                  </a:schemeClr>
                </a:solidFill>
              </a:rPr>
              <a:t>Email the UDQ supervisor at </a:t>
            </a:r>
            <a:r>
              <a:rPr lang="en-US" altLang="en-US" dirty="0" smtClean="0">
                <a:solidFill>
                  <a:schemeClr val="accent5">
                    <a:lumMod val="50000"/>
                  </a:schemeClr>
                </a:solidFill>
                <a:hlinkClick r:id="rId3"/>
              </a:rPr>
              <a:t>EFORMS@dir.ca.gov</a:t>
            </a:r>
            <a:r>
              <a:rPr lang="en-US" altLang="en-US" dirty="0" smtClean="0">
                <a:solidFill>
                  <a:schemeClr val="accent5">
                    <a:lumMod val="50000"/>
                  </a:schemeClr>
                </a:solidFill>
              </a:rPr>
              <a:t> </a:t>
            </a:r>
          </a:p>
          <a:p>
            <a:pPr lvl="2">
              <a:buClr>
                <a:srgbClr val="0000FF"/>
              </a:buClr>
              <a:defRPr/>
            </a:pPr>
            <a:r>
              <a:rPr lang="en-US" altLang="en-US" dirty="0" smtClean="0">
                <a:solidFill>
                  <a:schemeClr val="accent5">
                    <a:lumMod val="50000"/>
                  </a:schemeClr>
                </a:solidFill>
              </a:rPr>
              <a:t>Put </a:t>
            </a:r>
            <a:r>
              <a:rPr lang="en-US" altLang="en-US" b="1" u="sng" dirty="0" smtClean="0">
                <a:solidFill>
                  <a:schemeClr val="accent5">
                    <a:lumMod val="50000"/>
                  </a:schemeClr>
                </a:solidFill>
              </a:rPr>
              <a:t>UDQ SUPERVISOR</a:t>
            </a:r>
            <a:r>
              <a:rPr lang="en-US" altLang="en-US" dirty="0" smtClean="0">
                <a:solidFill>
                  <a:schemeClr val="accent5">
                    <a:lumMod val="50000"/>
                  </a:schemeClr>
                </a:solidFill>
              </a:rPr>
              <a:t> in the subject line to get assistance and remember include the batch ID in the body of the e-mail</a:t>
            </a:r>
          </a:p>
          <a:p>
            <a:pPr lvl="2">
              <a:buClr>
                <a:srgbClr val="0000FF"/>
              </a:buClr>
              <a:defRPr/>
            </a:pPr>
            <a:r>
              <a:rPr lang="en-US" altLang="en-US" dirty="0" smtClean="0">
                <a:solidFill>
                  <a:schemeClr val="accent5">
                    <a:lumMod val="50000"/>
                  </a:schemeClr>
                </a:solidFill>
              </a:rPr>
              <a:t>Include your UAN, the Batch ID, IW Name and DOB, the type of document, the EAMS case number from the Document Coversheet you filed (incorrect case number may have been entered).</a:t>
            </a:r>
          </a:p>
          <a:p>
            <a:pPr lvl="1">
              <a:buClr>
                <a:srgbClr val="0000FF"/>
              </a:buClr>
              <a:defRPr/>
            </a:pPr>
            <a:r>
              <a:rPr lang="en-US" altLang="en-US" dirty="0" smtClean="0">
                <a:solidFill>
                  <a:schemeClr val="accent5">
                    <a:lumMod val="50000"/>
                  </a:schemeClr>
                </a:solidFill>
              </a:rPr>
              <a:t>The supervisor will e-mail you with further instructions</a:t>
            </a:r>
          </a:p>
          <a:p>
            <a:pPr lvl="1">
              <a:buClr>
                <a:srgbClr val="0000FF"/>
              </a:buClr>
              <a:defRPr/>
            </a:pPr>
            <a:r>
              <a:rPr lang="en-US" altLang="en-US" b="1" u="sng" dirty="0" smtClean="0">
                <a:solidFill>
                  <a:schemeClr val="accent5">
                    <a:lumMod val="50000"/>
                  </a:schemeClr>
                </a:solidFill>
              </a:rPr>
              <a:t>DO NOT REFILE </a:t>
            </a:r>
            <a:r>
              <a:rPr lang="en-US" altLang="en-US" dirty="0" smtClean="0">
                <a:solidFill>
                  <a:schemeClr val="accent5">
                    <a:lumMod val="50000"/>
                  </a:schemeClr>
                </a:solidFill>
              </a:rPr>
              <a:t>unless the e-mail says the batch was deleted</a:t>
            </a:r>
          </a:p>
          <a:p>
            <a:pPr>
              <a:defRPr/>
            </a:pPr>
            <a:endParaRPr lang="en-US" altLang="en-US" b="1" i="1" u="sng" dirty="0"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28613" y="604838"/>
            <a:ext cx="8502650" cy="534987"/>
          </a:xfrm>
        </p:spPr>
        <p:txBody>
          <a:bodyPr/>
          <a:lstStyle/>
          <a:p>
            <a:r>
              <a:rPr lang="en-US" altLang="en-US" b="1" dirty="0" smtClean="0">
                <a:solidFill>
                  <a:schemeClr val="accent5">
                    <a:lumMod val="50000"/>
                  </a:schemeClr>
                </a:solidFill>
              </a:rPr>
              <a:t>Duplicate Filing – User Error</a:t>
            </a:r>
          </a:p>
        </p:txBody>
      </p:sp>
      <p:sp>
        <p:nvSpPr>
          <p:cNvPr id="182275" name="Rectangle 3"/>
          <p:cNvSpPr>
            <a:spLocks noGrp="1" noChangeArrowheads="1"/>
          </p:cNvSpPr>
          <p:nvPr>
            <p:ph idx="1"/>
          </p:nvPr>
        </p:nvSpPr>
        <p:spPr>
          <a:xfrm>
            <a:off x="327025" y="1219200"/>
            <a:ext cx="8502650" cy="4019562"/>
          </a:xfrm>
        </p:spPr>
        <p:txBody>
          <a:bodyPr/>
          <a:lstStyle/>
          <a:p>
            <a:pPr>
              <a:buClr>
                <a:srgbClr val="0000FF"/>
              </a:buClr>
              <a:defRPr/>
            </a:pPr>
            <a:r>
              <a:rPr lang="en-US" altLang="en-US" sz="2000" dirty="0" smtClean="0">
                <a:solidFill>
                  <a:schemeClr val="accent5">
                    <a:lumMod val="50000"/>
                  </a:schemeClr>
                </a:solidFill>
              </a:rPr>
              <a:t>If right after you click “Submit” you realized you made a mistake:</a:t>
            </a:r>
          </a:p>
          <a:p>
            <a:pPr lvl="1">
              <a:buClr>
                <a:srgbClr val="0000FF"/>
              </a:buClr>
              <a:defRPr/>
            </a:pPr>
            <a:r>
              <a:rPr lang="en-US" altLang="en-US" dirty="0" smtClean="0">
                <a:solidFill>
                  <a:schemeClr val="accent5">
                    <a:lumMod val="50000"/>
                  </a:schemeClr>
                </a:solidFill>
              </a:rPr>
              <a:t>Have the Primary Administrator email the UDQ supervisor with the:</a:t>
            </a:r>
          </a:p>
          <a:p>
            <a:pPr lvl="2">
              <a:buClr>
                <a:srgbClr val="0000FF"/>
              </a:buClr>
              <a:defRPr/>
            </a:pPr>
            <a:r>
              <a:rPr lang="en-US" altLang="en-US" dirty="0" smtClean="0">
                <a:solidFill>
                  <a:schemeClr val="accent5">
                    <a:lumMod val="50000"/>
                  </a:schemeClr>
                </a:solidFill>
              </a:rPr>
              <a:t>IW Name</a:t>
            </a:r>
          </a:p>
          <a:p>
            <a:pPr lvl="2">
              <a:buClr>
                <a:srgbClr val="0000FF"/>
              </a:buClr>
              <a:defRPr/>
            </a:pPr>
            <a:r>
              <a:rPr lang="en-US" altLang="en-US" dirty="0" smtClean="0">
                <a:solidFill>
                  <a:schemeClr val="accent5">
                    <a:lumMod val="50000"/>
                  </a:schemeClr>
                </a:solidFill>
              </a:rPr>
              <a:t>Batch ID</a:t>
            </a:r>
          </a:p>
          <a:p>
            <a:pPr lvl="2">
              <a:buClr>
                <a:srgbClr val="0000FF"/>
              </a:buClr>
              <a:defRPr/>
            </a:pPr>
            <a:r>
              <a:rPr lang="en-US" altLang="en-US" dirty="0" smtClean="0">
                <a:solidFill>
                  <a:schemeClr val="accent5">
                    <a:lumMod val="50000"/>
                  </a:schemeClr>
                </a:solidFill>
              </a:rPr>
              <a:t>Case Number</a:t>
            </a:r>
          </a:p>
          <a:p>
            <a:pPr lvl="2">
              <a:buClr>
                <a:srgbClr val="0000FF"/>
              </a:buClr>
              <a:defRPr/>
            </a:pPr>
            <a:r>
              <a:rPr lang="en-US" altLang="en-US" dirty="0" smtClean="0">
                <a:solidFill>
                  <a:schemeClr val="accent5">
                    <a:lumMod val="50000"/>
                  </a:schemeClr>
                </a:solidFill>
              </a:rPr>
              <a:t>Document type</a:t>
            </a:r>
          </a:p>
          <a:p>
            <a:pPr lvl="2">
              <a:buClr>
                <a:srgbClr val="0000FF"/>
              </a:buClr>
              <a:defRPr/>
            </a:pPr>
            <a:r>
              <a:rPr lang="en-US" altLang="en-US" b="1" i="1" u="sng" dirty="0" smtClean="0">
                <a:solidFill>
                  <a:schemeClr val="accent5">
                    <a:lumMod val="50000"/>
                  </a:schemeClr>
                </a:solidFill>
              </a:rPr>
              <a:t>DO NOT REFILE</a:t>
            </a:r>
          </a:p>
          <a:p>
            <a:pPr marL="742950" lvl="2" indent="0">
              <a:buClr>
                <a:srgbClr val="0000FF"/>
              </a:buClr>
              <a:buNone/>
              <a:defRPr/>
            </a:pPr>
            <a:endParaRPr lang="en-US" altLang="en-US" b="1" i="1" u="sng" dirty="0" smtClean="0">
              <a:solidFill>
                <a:schemeClr val="accent5">
                  <a:lumMod val="50000"/>
                </a:schemeClr>
              </a:solidFill>
            </a:endParaRPr>
          </a:p>
          <a:p>
            <a:pPr lvl="1">
              <a:buClr>
                <a:srgbClr val="0000FF"/>
              </a:buClr>
              <a:defRPr/>
            </a:pPr>
            <a:r>
              <a:rPr lang="en-US" altLang="en-US" dirty="0" smtClean="0">
                <a:solidFill>
                  <a:schemeClr val="accent5">
                    <a:lumMod val="50000"/>
                  </a:schemeClr>
                </a:solidFill>
              </a:rPr>
              <a:t>If the Batch processed successfully, the documents may need to be deleted.</a:t>
            </a:r>
          </a:p>
          <a:p>
            <a:pPr marL="344487" lvl="1" indent="0">
              <a:buClr>
                <a:srgbClr val="0000FF"/>
              </a:buClr>
              <a:buNone/>
              <a:defRPr/>
            </a:pPr>
            <a:endParaRPr lang="en-US" altLang="en-US" dirty="0" smtClean="0">
              <a:solidFill>
                <a:schemeClr val="accent5">
                  <a:lumMod val="50000"/>
                </a:schemeClr>
              </a:solidFill>
            </a:endParaRPr>
          </a:p>
          <a:p>
            <a:pPr>
              <a:buClr>
                <a:srgbClr val="0000FF"/>
              </a:buClr>
              <a:defRPr/>
            </a:pPr>
            <a:r>
              <a:rPr lang="en-US" altLang="en-US" dirty="0" smtClean="0">
                <a:solidFill>
                  <a:schemeClr val="accent5">
                    <a:lumMod val="50000"/>
                  </a:schemeClr>
                </a:solidFill>
              </a:rPr>
              <a:t>Either way, </a:t>
            </a:r>
            <a:r>
              <a:rPr lang="en-US" altLang="en-US" b="1" i="1" u="sng" dirty="0" smtClean="0">
                <a:solidFill>
                  <a:schemeClr val="accent5">
                    <a:lumMod val="50000"/>
                  </a:schemeClr>
                </a:solidFill>
              </a:rPr>
              <a:t>DO NOT REFILE</a:t>
            </a:r>
            <a:r>
              <a:rPr lang="en-US" altLang="en-US" dirty="0" smtClean="0">
                <a:solidFill>
                  <a:schemeClr val="accent5">
                    <a:lumMod val="50000"/>
                  </a:schemeClr>
                </a:solidFill>
              </a:rPr>
              <a:t> – wait for an e-mail.</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336550" y="604294"/>
            <a:ext cx="8502650" cy="535531"/>
          </a:xfrm>
        </p:spPr>
        <p:txBody>
          <a:bodyPr/>
          <a:lstStyle/>
          <a:p>
            <a:pPr eaLnBrk="1" hangingPunct="1"/>
            <a:r>
              <a:rPr lang="en-US" altLang="en-US" b="1" dirty="0" smtClean="0">
                <a:solidFill>
                  <a:schemeClr val="accent5">
                    <a:lumMod val="50000"/>
                  </a:schemeClr>
                </a:solidFill>
              </a:rPr>
              <a:t>Staying out of the UDQ</a:t>
            </a:r>
            <a:r>
              <a:rPr lang="en-US" altLang="en-US" sz="2800" b="1" dirty="0" smtClean="0">
                <a:solidFill>
                  <a:schemeClr val="accent5">
                    <a:lumMod val="50000"/>
                  </a:schemeClr>
                </a:solidFill>
              </a:rPr>
              <a:t> </a:t>
            </a:r>
          </a:p>
        </p:txBody>
      </p:sp>
      <p:sp>
        <p:nvSpPr>
          <p:cNvPr id="251907" name="Rectangle 3"/>
          <p:cNvSpPr>
            <a:spLocks noGrp="1" noChangeArrowheads="1"/>
          </p:cNvSpPr>
          <p:nvPr>
            <p:ph type="body" idx="4294967295"/>
          </p:nvPr>
        </p:nvSpPr>
        <p:spPr>
          <a:xfrm>
            <a:off x="381000" y="1219200"/>
            <a:ext cx="8502650" cy="4893647"/>
          </a:xfrm>
        </p:spPr>
        <p:txBody>
          <a:bodyPr/>
          <a:lstStyle/>
          <a:p>
            <a:pPr>
              <a:buClr>
                <a:srgbClr val="0066FF"/>
              </a:buClr>
            </a:pPr>
            <a:r>
              <a:rPr lang="en-US" altLang="en-US" dirty="0" smtClean="0">
                <a:solidFill>
                  <a:schemeClr val="accent5">
                    <a:lumMod val="50000"/>
                  </a:schemeClr>
                </a:solidFill>
              </a:rPr>
              <a:t>Review your case in EAMS to get all information needed to file your document BEFORE you file it – check for correct spellings, addresses and dates.</a:t>
            </a:r>
          </a:p>
          <a:p>
            <a:pPr>
              <a:buClr>
                <a:srgbClr val="0066FF"/>
              </a:buClr>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If you are a case participant and cannot see your case in EAMS, e-mail the EAMS Help Desk </a:t>
            </a:r>
            <a:r>
              <a:rPr lang="en-US" altLang="en-US" b="1" dirty="0" smtClean="0">
                <a:solidFill>
                  <a:schemeClr val="accent5">
                    <a:lumMod val="50000"/>
                  </a:schemeClr>
                </a:solidFill>
              </a:rPr>
              <a:t>before</a:t>
            </a:r>
            <a:r>
              <a:rPr lang="en-US" altLang="en-US" dirty="0" smtClean="0">
                <a:solidFill>
                  <a:schemeClr val="accent5">
                    <a:lumMod val="50000"/>
                  </a:schemeClr>
                </a:solidFill>
              </a:rPr>
              <a:t> you file your document.</a:t>
            </a:r>
          </a:p>
          <a:p>
            <a:pPr>
              <a:buClr>
                <a:srgbClr val="0066FF"/>
              </a:buClr>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Please use the EAMS case number, not the legacy case number on your documents. Use the case number lookup tool on the </a:t>
            </a:r>
            <a:r>
              <a:rPr lang="en-US" altLang="en-US" dirty="0" smtClean="0">
                <a:solidFill>
                  <a:schemeClr val="accent5">
                    <a:lumMod val="50000"/>
                  </a:schemeClr>
                </a:solidFill>
                <a:hlinkClick r:id="rId3"/>
              </a:rPr>
              <a:t>DIR website</a:t>
            </a:r>
            <a:r>
              <a:rPr lang="en-US" altLang="en-US" dirty="0" smtClean="0">
                <a:solidFill>
                  <a:schemeClr val="accent5">
                    <a:lumMod val="50000"/>
                  </a:schemeClr>
                </a:solidFill>
              </a:rPr>
              <a:t>. </a:t>
            </a:r>
          </a:p>
          <a:p>
            <a:pPr>
              <a:buClr>
                <a:srgbClr val="0066FF"/>
              </a:buClr>
            </a:pPr>
            <a:endParaRPr lang="en-US" altLang="en-US" dirty="0"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Staying out of the UDQ cont.</a:t>
            </a:r>
          </a:p>
        </p:txBody>
      </p:sp>
      <p:sp>
        <p:nvSpPr>
          <p:cNvPr id="253955" name="Rectangle 3"/>
          <p:cNvSpPr>
            <a:spLocks noGrp="1" noChangeArrowheads="1"/>
          </p:cNvSpPr>
          <p:nvPr>
            <p:ph idx="1"/>
          </p:nvPr>
        </p:nvSpPr>
        <p:spPr>
          <a:xfrm>
            <a:off x="327025" y="1219200"/>
            <a:ext cx="8502650" cy="3194721"/>
          </a:xfrm>
        </p:spPr>
        <p:txBody>
          <a:bodyPr/>
          <a:lstStyle/>
          <a:p>
            <a:pPr>
              <a:buClr>
                <a:srgbClr val="0066FF"/>
              </a:buClr>
            </a:pPr>
            <a:r>
              <a:rPr lang="en-US" altLang="en-US" dirty="0" smtClean="0">
                <a:solidFill>
                  <a:schemeClr val="accent5">
                    <a:lumMod val="50000"/>
                  </a:schemeClr>
                </a:solidFill>
              </a:rPr>
              <a:t>Do not check a box/radio button unless you mean it, because you cannot uncheck it, which will force to you exit and start from the beginning.</a:t>
            </a:r>
          </a:p>
          <a:p>
            <a:pPr marL="0" indent="0">
              <a:buClr>
                <a:srgbClr val="0066FF"/>
              </a:buClr>
              <a:buNone/>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Leave fields blank where they do not apply: If there is no applicant or defense attorney, leave the fields blank. Do </a:t>
            </a:r>
            <a:r>
              <a:rPr lang="en-US" altLang="en-US" b="1" u="sng" dirty="0" smtClean="0">
                <a:solidFill>
                  <a:schemeClr val="accent5">
                    <a:lumMod val="50000"/>
                  </a:schemeClr>
                </a:solidFill>
              </a:rPr>
              <a:t>NOT</a:t>
            </a:r>
            <a:r>
              <a:rPr lang="en-US" altLang="en-US" dirty="0" smtClean="0">
                <a:solidFill>
                  <a:schemeClr val="accent5">
                    <a:lumMod val="50000"/>
                  </a:schemeClr>
                </a:solidFill>
              </a:rPr>
              <a:t> type N/A, NONE, IN PRO PER or anything else in the field.</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Staying out of the UDQ – Case Opening</a:t>
            </a:r>
          </a:p>
        </p:txBody>
      </p:sp>
      <p:sp>
        <p:nvSpPr>
          <p:cNvPr id="253955" name="Rectangle 3"/>
          <p:cNvSpPr>
            <a:spLocks noGrp="1" noChangeArrowheads="1"/>
          </p:cNvSpPr>
          <p:nvPr>
            <p:ph idx="1"/>
          </p:nvPr>
        </p:nvSpPr>
        <p:spPr>
          <a:xfrm>
            <a:off x="327025" y="1219200"/>
            <a:ext cx="8502650" cy="3046988"/>
          </a:xfrm>
        </p:spPr>
        <p:txBody>
          <a:bodyPr/>
          <a:lstStyle/>
          <a:p>
            <a:pPr>
              <a:buClr>
                <a:srgbClr val="0066FF"/>
              </a:buClr>
            </a:pPr>
            <a:r>
              <a:rPr lang="en-US" altLang="en-US" dirty="0" smtClean="0">
                <a:solidFill>
                  <a:schemeClr val="accent5">
                    <a:lumMod val="50000"/>
                  </a:schemeClr>
                </a:solidFill>
              </a:rPr>
              <a:t>If filing a case opening document, such as an Application for Adjudication, Compromise &amp; Release, or Stipulation with Request for Award, do </a:t>
            </a:r>
            <a:r>
              <a:rPr lang="en-US" altLang="en-US" b="1" u="sng" dirty="0" smtClean="0">
                <a:solidFill>
                  <a:schemeClr val="accent5">
                    <a:lumMod val="50000"/>
                  </a:schemeClr>
                </a:solidFill>
              </a:rPr>
              <a:t>NOT</a:t>
            </a:r>
            <a:r>
              <a:rPr lang="en-US" altLang="en-US" dirty="0" smtClean="0">
                <a:solidFill>
                  <a:schemeClr val="accent5">
                    <a:lumMod val="50000"/>
                  </a:schemeClr>
                </a:solidFill>
              </a:rPr>
              <a:t> type "unassigned" in the case number field, instead leave this field blank. When filing a new or amended Application for Adjudication, Answer to Application for Adjudication, or Liens do </a:t>
            </a:r>
            <a:r>
              <a:rPr lang="en-US" altLang="en-US" b="1" u="sng" dirty="0" smtClean="0">
                <a:solidFill>
                  <a:schemeClr val="accent5">
                    <a:lumMod val="50000"/>
                  </a:schemeClr>
                </a:solidFill>
              </a:rPr>
              <a:t>NOT</a:t>
            </a:r>
            <a:r>
              <a:rPr lang="en-US" altLang="en-US" dirty="0" smtClean="0">
                <a:solidFill>
                  <a:schemeClr val="accent5">
                    <a:lumMod val="50000"/>
                  </a:schemeClr>
                </a:solidFill>
              </a:rPr>
              <a:t> include companion case numbers on the Cover Sheet, even if they exist.</a:t>
            </a:r>
          </a:p>
        </p:txBody>
      </p:sp>
    </p:spTree>
    <p:extLst>
      <p:ext uri="{BB962C8B-B14F-4D97-AF65-F5344CB8AC3E}">
        <p14:creationId xmlns:p14="http://schemas.microsoft.com/office/powerpoint/2010/main" val="99148490"/>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Staying out of the UDQ</a:t>
            </a:r>
            <a:r>
              <a:rPr lang="en-US" altLang="en-US" sz="2800" b="1" dirty="0" smtClean="0">
                <a:solidFill>
                  <a:schemeClr val="accent5">
                    <a:lumMod val="50000"/>
                  </a:schemeClr>
                </a:solidFill>
              </a:rPr>
              <a:t> </a:t>
            </a:r>
            <a:r>
              <a:rPr lang="en-US" altLang="en-US" b="1" dirty="0" smtClean="0">
                <a:solidFill>
                  <a:schemeClr val="accent5">
                    <a:lumMod val="50000"/>
                  </a:schemeClr>
                </a:solidFill>
              </a:rPr>
              <a:t>– Amended Application</a:t>
            </a:r>
            <a:endParaRPr lang="en-US" altLang="en-US" sz="2600" b="1" dirty="0" smtClean="0">
              <a:solidFill>
                <a:schemeClr val="accent5">
                  <a:lumMod val="50000"/>
                </a:schemeClr>
              </a:solidFill>
            </a:endParaRPr>
          </a:p>
        </p:txBody>
      </p:sp>
      <p:sp>
        <p:nvSpPr>
          <p:cNvPr id="244739" name="Rectangle 3"/>
          <p:cNvSpPr>
            <a:spLocks noGrp="1" noChangeArrowheads="1"/>
          </p:cNvSpPr>
          <p:nvPr>
            <p:ph idx="1"/>
          </p:nvPr>
        </p:nvSpPr>
        <p:spPr>
          <a:xfrm>
            <a:off x="327025" y="1139826"/>
            <a:ext cx="8502650" cy="2825389"/>
          </a:xfrm>
        </p:spPr>
        <p:txBody>
          <a:bodyPr/>
          <a:lstStyle/>
          <a:p>
            <a:pPr>
              <a:buClr>
                <a:srgbClr val="0066FF"/>
              </a:buClr>
              <a:defRPr/>
            </a:pPr>
            <a:r>
              <a:rPr lang="en-US" altLang="en-US" dirty="0" smtClean="0">
                <a:solidFill>
                  <a:schemeClr val="accent5">
                    <a:lumMod val="50000"/>
                  </a:schemeClr>
                </a:solidFill>
              </a:rPr>
              <a:t>When filing an Amended Application for Adjudication: make sure the amended box is checked!</a:t>
            </a:r>
          </a:p>
          <a:p>
            <a:pPr marL="0" indent="0">
              <a:buClr>
                <a:srgbClr val="0066FF"/>
              </a:buClr>
              <a:buNone/>
              <a:defRPr/>
            </a:pPr>
            <a:endParaRPr lang="en-US" altLang="en-US" dirty="0" smtClean="0">
              <a:solidFill>
                <a:schemeClr val="accent5">
                  <a:lumMod val="50000"/>
                </a:schemeClr>
              </a:solidFill>
            </a:endParaRPr>
          </a:p>
          <a:p>
            <a:pPr>
              <a:buClr>
                <a:srgbClr val="0066FF"/>
              </a:buClr>
              <a:defRPr/>
            </a:pPr>
            <a:r>
              <a:rPr lang="en-US" altLang="en-US" dirty="0" smtClean="0">
                <a:solidFill>
                  <a:schemeClr val="accent5">
                    <a:lumMod val="50000"/>
                  </a:schemeClr>
                </a:solidFill>
              </a:rPr>
              <a:t>You must enter the Date of Injury (DOI) on the Document Coversheet – failure to do so results in a default DOI being assigned. Even if you have a case number the DOI should still be included (See page 48 of the </a:t>
            </a:r>
            <a:r>
              <a:rPr lang="en-US" altLang="en-US" dirty="0" smtClean="0">
                <a:solidFill>
                  <a:schemeClr val="accent5">
                    <a:lumMod val="50000"/>
                  </a:schemeClr>
                </a:solidFill>
                <a:hlinkClick r:id="rId3"/>
              </a:rPr>
              <a:t>Reference Guide</a:t>
            </a:r>
            <a:r>
              <a:rPr lang="en-US" altLang="en-US" dirty="0" smtClean="0">
                <a:solidFill>
                  <a:schemeClr val="accent5">
                    <a:lumMod val="50000"/>
                  </a:schemeClr>
                </a:solidFill>
              </a:rPr>
              <a:t>).</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Staying out of the UDQ</a:t>
            </a:r>
            <a:r>
              <a:rPr lang="en-US" altLang="en-US" sz="2800" b="1" dirty="0" smtClean="0">
                <a:solidFill>
                  <a:schemeClr val="accent5">
                    <a:lumMod val="50000"/>
                  </a:schemeClr>
                </a:solidFill>
              </a:rPr>
              <a:t> </a:t>
            </a:r>
            <a:r>
              <a:rPr lang="en-US" altLang="en-US" b="1" dirty="0" smtClean="0">
                <a:solidFill>
                  <a:schemeClr val="accent5">
                    <a:lumMod val="50000"/>
                  </a:schemeClr>
                </a:solidFill>
              </a:rPr>
              <a:t>– Amended Application cont.</a:t>
            </a:r>
            <a:endParaRPr lang="en-US" altLang="en-US" sz="2600" b="1" dirty="0" smtClean="0">
              <a:solidFill>
                <a:schemeClr val="accent5">
                  <a:lumMod val="50000"/>
                </a:schemeClr>
              </a:solidFill>
            </a:endParaRPr>
          </a:p>
        </p:txBody>
      </p:sp>
      <p:sp>
        <p:nvSpPr>
          <p:cNvPr id="244739" name="Rectangle 3"/>
          <p:cNvSpPr>
            <a:spLocks noGrp="1" noChangeArrowheads="1"/>
          </p:cNvSpPr>
          <p:nvPr>
            <p:ph idx="1"/>
          </p:nvPr>
        </p:nvSpPr>
        <p:spPr>
          <a:xfrm>
            <a:off x="327025" y="1139826"/>
            <a:ext cx="8502650" cy="3797963"/>
          </a:xfrm>
        </p:spPr>
        <p:txBody>
          <a:bodyPr/>
          <a:lstStyle/>
          <a:p>
            <a:pPr>
              <a:buClr>
                <a:srgbClr val="0066FF"/>
              </a:buClr>
              <a:defRPr/>
            </a:pPr>
            <a:r>
              <a:rPr lang="en-US" altLang="en-US" dirty="0" smtClean="0">
                <a:solidFill>
                  <a:schemeClr val="accent5">
                    <a:lumMod val="50000"/>
                  </a:schemeClr>
                </a:solidFill>
              </a:rPr>
              <a:t>Please identify what is being amended in paragraph 2 on Form 4 or as an addendum: DOI, DOB, Name, Body Parts, etc.</a:t>
            </a:r>
          </a:p>
          <a:p>
            <a:pPr lvl="1">
              <a:buClr>
                <a:srgbClr val="0066FF"/>
              </a:buClr>
              <a:defRPr/>
            </a:pPr>
            <a:r>
              <a:rPr lang="en-US" altLang="en-US" dirty="0" smtClean="0">
                <a:solidFill>
                  <a:schemeClr val="accent5">
                    <a:lumMod val="50000"/>
                  </a:schemeClr>
                </a:solidFill>
              </a:rPr>
              <a:t>For example: </a:t>
            </a:r>
            <a:r>
              <a:rPr lang="en-US" altLang="en-US" b="1" u="sng" dirty="0" smtClean="0">
                <a:solidFill>
                  <a:schemeClr val="accent5">
                    <a:lumMod val="50000"/>
                  </a:schemeClr>
                </a:solidFill>
              </a:rPr>
              <a:t>“Amending DOI to 01/01/2010”</a:t>
            </a:r>
            <a:r>
              <a:rPr lang="en-US" altLang="en-US" dirty="0" smtClean="0">
                <a:solidFill>
                  <a:schemeClr val="accent5">
                    <a:lumMod val="50000"/>
                  </a:schemeClr>
                </a:solidFill>
              </a:rPr>
              <a:t>  </a:t>
            </a:r>
          </a:p>
          <a:p>
            <a:pPr lvl="1">
              <a:buClr>
                <a:srgbClr val="0066FF"/>
              </a:buClr>
              <a:defRPr/>
            </a:pPr>
            <a:r>
              <a:rPr lang="en-US" altLang="en-US" dirty="0" smtClean="0">
                <a:solidFill>
                  <a:schemeClr val="accent5">
                    <a:lumMod val="50000"/>
                  </a:schemeClr>
                </a:solidFill>
              </a:rPr>
              <a:t>Be very clear about what needs to be altered, because these changes are made manually.</a:t>
            </a:r>
          </a:p>
          <a:p>
            <a:pPr marL="344487" lvl="1" indent="0">
              <a:buClr>
                <a:srgbClr val="0066FF"/>
              </a:buClr>
              <a:buNone/>
              <a:defRPr/>
            </a:pPr>
            <a:endParaRPr lang="en-US" altLang="en-US" dirty="0" smtClean="0">
              <a:solidFill>
                <a:schemeClr val="accent5">
                  <a:lumMod val="50000"/>
                </a:schemeClr>
              </a:solidFill>
            </a:endParaRPr>
          </a:p>
          <a:p>
            <a:pPr>
              <a:buClr>
                <a:srgbClr val="0066FF"/>
              </a:buClr>
              <a:defRPr/>
            </a:pPr>
            <a:r>
              <a:rPr lang="en-US" altLang="en-US" dirty="0" smtClean="0">
                <a:solidFill>
                  <a:schemeClr val="accent5">
                    <a:lumMod val="50000"/>
                  </a:schemeClr>
                </a:solidFill>
              </a:rPr>
              <a:t>If you change the claims administrator, enter the new one in that section on the eForm, noting the change in paragraph 2 on Form 4 or as an addendum.</a:t>
            </a:r>
          </a:p>
        </p:txBody>
      </p:sp>
    </p:spTree>
    <p:extLst>
      <p:ext uri="{BB962C8B-B14F-4D97-AF65-F5344CB8AC3E}">
        <p14:creationId xmlns:p14="http://schemas.microsoft.com/office/powerpoint/2010/main" val="352039110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Staying out of the UDQ: Use of the UAN</a:t>
            </a:r>
          </a:p>
        </p:txBody>
      </p:sp>
      <p:sp>
        <p:nvSpPr>
          <p:cNvPr id="246787" name="Rectangle 3"/>
          <p:cNvSpPr>
            <a:spLocks noGrp="1" noChangeArrowheads="1"/>
          </p:cNvSpPr>
          <p:nvPr>
            <p:ph type="body" idx="4294967295"/>
          </p:nvPr>
        </p:nvSpPr>
        <p:spPr>
          <a:xfrm>
            <a:off x="457200" y="1219200"/>
            <a:ext cx="8502650" cy="4745915"/>
          </a:xfrm>
        </p:spPr>
        <p:txBody>
          <a:bodyPr/>
          <a:lstStyle/>
          <a:p>
            <a:pPr>
              <a:buClr>
                <a:srgbClr val="0066FF"/>
              </a:buClr>
              <a:defRPr/>
            </a:pPr>
            <a:r>
              <a:rPr lang="en-US" altLang="en-US" dirty="0" smtClean="0">
                <a:solidFill>
                  <a:schemeClr val="accent5">
                    <a:lumMod val="50000"/>
                  </a:schemeClr>
                </a:solidFill>
              </a:rPr>
              <a:t>Make sure you correctly enter your own Uniform Assigned Name (UAN), as well as any others that you may reference. </a:t>
            </a:r>
            <a:endParaRPr lang="en-US" altLang="en-US" u="sng" dirty="0" smtClean="0">
              <a:solidFill>
                <a:schemeClr val="accent5">
                  <a:lumMod val="50000"/>
                </a:schemeClr>
              </a:solidFill>
            </a:endParaRPr>
          </a:p>
          <a:p>
            <a:pPr>
              <a:buClr>
                <a:srgbClr val="0066FF"/>
              </a:buClr>
              <a:defRPr/>
            </a:pPr>
            <a:r>
              <a:rPr lang="en-US" altLang="en-US" dirty="0" smtClean="0">
                <a:solidFill>
                  <a:schemeClr val="accent5">
                    <a:lumMod val="50000"/>
                  </a:schemeClr>
                </a:solidFill>
              </a:rPr>
              <a:t>Make sure the UAN — </a:t>
            </a:r>
            <a:r>
              <a:rPr lang="en-US" altLang="en-US" b="1" u="sng" dirty="0" smtClean="0">
                <a:solidFill>
                  <a:schemeClr val="accent5">
                    <a:lumMod val="50000"/>
                  </a:schemeClr>
                </a:solidFill>
              </a:rPr>
              <a:t>NOT</a:t>
            </a:r>
            <a:r>
              <a:rPr lang="en-US" altLang="en-US" dirty="0" smtClean="0">
                <a:solidFill>
                  <a:schemeClr val="accent5">
                    <a:lumMod val="50000"/>
                  </a:schemeClr>
                </a:solidFill>
              </a:rPr>
              <a:t> the claims adjuster’s name—is in the Claims Administrator name field.  Unless the employer is uninsured, this field must always have an UAN.</a:t>
            </a:r>
          </a:p>
          <a:p>
            <a:pPr>
              <a:buClr>
                <a:srgbClr val="0066FF"/>
              </a:buClr>
              <a:defRPr/>
            </a:pPr>
            <a:r>
              <a:rPr lang="en-US" altLang="en-US" dirty="0" smtClean="0">
                <a:solidFill>
                  <a:schemeClr val="accent5">
                    <a:lumMod val="50000"/>
                  </a:schemeClr>
                </a:solidFill>
              </a:rPr>
              <a:t>If the employer is self-insured, </a:t>
            </a:r>
            <a:r>
              <a:rPr lang="en-US" altLang="en-US" b="1" u="sng" dirty="0" smtClean="0">
                <a:solidFill>
                  <a:schemeClr val="accent5">
                    <a:lumMod val="50000"/>
                  </a:schemeClr>
                </a:solidFill>
              </a:rPr>
              <a:t>DO NOT</a:t>
            </a:r>
            <a:r>
              <a:rPr lang="en-US" altLang="en-US" dirty="0" smtClean="0">
                <a:solidFill>
                  <a:schemeClr val="accent5">
                    <a:lumMod val="50000"/>
                  </a:schemeClr>
                </a:solidFill>
              </a:rPr>
              <a:t> put a name and address in the Insurance Company fields – they are not assigned the role of an insurance company.</a:t>
            </a:r>
          </a:p>
          <a:p>
            <a:pPr>
              <a:buClr>
                <a:srgbClr val="0066FF"/>
              </a:buClr>
              <a:defRPr/>
            </a:pPr>
            <a:r>
              <a:rPr lang="en-US" altLang="en-US" dirty="0" smtClean="0">
                <a:solidFill>
                  <a:schemeClr val="accent5">
                    <a:lumMod val="50000"/>
                  </a:schemeClr>
                </a:solidFill>
              </a:rPr>
              <a:t>For Claims Administrators and Lien Claimants that file applications: You are the “applicant” in this instance; if there is an attorney representing the defendant or lien claimant, their UAN goes in the Applicant Attorney field.</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Staying out of the UDQ: Document Titles</a:t>
            </a:r>
          </a:p>
        </p:txBody>
      </p:sp>
      <p:sp>
        <p:nvSpPr>
          <p:cNvPr id="260099" name="Rectangle 3"/>
          <p:cNvSpPr>
            <a:spLocks noGrp="1" noChangeArrowheads="1"/>
          </p:cNvSpPr>
          <p:nvPr>
            <p:ph type="body" idx="4294967295"/>
          </p:nvPr>
        </p:nvSpPr>
        <p:spPr>
          <a:xfrm>
            <a:off x="457200" y="1295400"/>
            <a:ext cx="8350250" cy="4905958"/>
          </a:xfrm>
        </p:spPr>
        <p:txBody>
          <a:bodyPr/>
          <a:lstStyle/>
          <a:p>
            <a:pPr>
              <a:buClr>
                <a:srgbClr val="0066FF"/>
              </a:buClr>
            </a:pPr>
            <a:r>
              <a:rPr lang="en-US" altLang="en-US" dirty="0" smtClean="0">
                <a:solidFill>
                  <a:schemeClr val="accent5">
                    <a:lumMod val="50000"/>
                  </a:schemeClr>
                </a:solidFill>
              </a:rPr>
              <a:t>Use the proper document title for attachments: </a:t>
            </a:r>
          </a:p>
          <a:p>
            <a:pPr marL="742950" lvl="1" indent="-285750">
              <a:buClr>
                <a:srgbClr val="0066FF"/>
              </a:buClr>
            </a:pPr>
            <a:r>
              <a:rPr lang="en-US" altLang="en-US" dirty="0" smtClean="0">
                <a:solidFill>
                  <a:schemeClr val="accent5">
                    <a:lumMod val="50000"/>
                  </a:schemeClr>
                </a:solidFill>
              </a:rPr>
              <a:t>The drop down list contains DWC external user titles only. </a:t>
            </a:r>
          </a:p>
          <a:p>
            <a:pPr marL="742950" lvl="1" indent="-285750">
              <a:buClr>
                <a:srgbClr val="0066FF"/>
              </a:buClr>
            </a:pPr>
            <a:r>
              <a:rPr lang="en-US" altLang="en-US" dirty="0" smtClean="0">
                <a:solidFill>
                  <a:schemeClr val="accent5">
                    <a:lumMod val="50000"/>
                  </a:schemeClr>
                </a:solidFill>
              </a:rPr>
              <a:t>You </a:t>
            </a:r>
            <a:r>
              <a:rPr lang="en-US" altLang="en-US" dirty="0">
                <a:solidFill>
                  <a:schemeClr val="accent5">
                    <a:lumMod val="50000"/>
                  </a:schemeClr>
                </a:solidFill>
              </a:rPr>
              <a:t>will need to refer to the external Document titles list that you can find on the </a:t>
            </a:r>
            <a:r>
              <a:rPr lang="en-US" altLang="en-US" dirty="0" smtClean="0">
                <a:solidFill>
                  <a:schemeClr val="accent5">
                    <a:lumMod val="50000"/>
                  </a:schemeClr>
                </a:solidFill>
                <a:hlinkClick r:id="rId3"/>
              </a:rPr>
              <a:t>E-form filers webpage</a:t>
            </a:r>
            <a:r>
              <a:rPr lang="en-US" altLang="en-US" dirty="0" smtClean="0">
                <a:solidFill>
                  <a:schemeClr val="accent5">
                    <a:lumMod val="50000"/>
                  </a:schemeClr>
                </a:solidFill>
              </a:rPr>
              <a:t>. </a:t>
            </a:r>
            <a:r>
              <a:rPr lang="en-US" altLang="en-US" dirty="0">
                <a:solidFill>
                  <a:schemeClr val="accent5">
                    <a:lumMod val="50000"/>
                  </a:schemeClr>
                </a:solidFill>
              </a:rPr>
              <a:t>Please note that </a:t>
            </a:r>
            <a:r>
              <a:rPr lang="en-US" altLang="en-US" dirty="0" smtClean="0">
                <a:solidFill>
                  <a:schemeClr val="accent5">
                    <a:lumMod val="50000"/>
                  </a:schemeClr>
                </a:solidFill>
              </a:rPr>
              <a:t>document </a:t>
            </a:r>
            <a:r>
              <a:rPr lang="en-US" altLang="en-US" dirty="0">
                <a:solidFill>
                  <a:schemeClr val="accent5">
                    <a:lumMod val="50000"/>
                  </a:schemeClr>
                </a:solidFill>
              </a:rPr>
              <a:t>titles </a:t>
            </a:r>
            <a:r>
              <a:rPr lang="en-US" altLang="en-US" dirty="0" smtClean="0">
                <a:solidFill>
                  <a:schemeClr val="accent5">
                    <a:lumMod val="50000"/>
                  </a:schemeClr>
                </a:solidFill>
              </a:rPr>
              <a:t>determine </a:t>
            </a:r>
            <a:r>
              <a:rPr lang="en-US" altLang="en-US" dirty="0">
                <a:solidFill>
                  <a:schemeClr val="accent5">
                    <a:lumMod val="50000"/>
                  </a:schemeClr>
                </a:solidFill>
              </a:rPr>
              <a:t>if a task is set for </a:t>
            </a:r>
            <a:r>
              <a:rPr lang="en-US" altLang="en-US" dirty="0" smtClean="0">
                <a:solidFill>
                  <a:schemeClr val="accent5">
                    <a:lumMod val="50000"/>
                  </a:schemeClr>
                </a:solidFill>
              </a:rPr>
              <a:t>review, </a:t>
            </a:r>
            <a:r>
              <a:rPr lang="en-US" altLang="en-US" dirty="0">
                <a:solidFill>
                  <a:schemeClr val="accent5">
                    <a:lumMod val="50000"/>
                  </a:schemeClr>
                </a:solidFill>
              </a:rPr>
              <a:t>so using the correct document title is important. </a:t>
            </a:r>
            <a:r>
              <a:rPr lang="en-US" altLang="en-US" dirty="0" smtClean="0">
                <a:solidFill>
                  <a:schemeClr val="accent5">
                    <a:lumMod val="50000"/>
                  </a:schemeClr>
                </a:solidFill>
              </a:rPr>
              <a:t>Make sure to choose the right one for your </a:t>
            </a:r>
            <a:r>
              <a:rPr lang="en-US" altLang="en-US" dirty="0">
                <a:solidFill>
                  <a:schemeClr val="accent5">
                    <a:lumMod val="50000"/>
                  </a:schemeClr>
                </a:solidFill>
              </a:rPr>
              <a:t>attachment(s).</a:t>
            </a: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What if there is no document title for your attachment?</a:t>
            </a:r>
          </a:p>
          <a:p>
            <a:pPr lvl="1">
              <a:buClr>
                <a:srgbClr val="0066FF"/>
              </a:buClr>
            </a:pPr>
            <a:r>
              <a:rPr lang="en-US" altLang="en-US" dirty="0" smtClean="0">
                <a:solidFill>
                  <a:schemeClr val="accent5">
                    <a:lumMod val="50000"/>
                  </a:schemeClr>
                </a:solidFill>
              </a:rPr>
              <a:t>Does the document require immediate review and action by a Judge?</a:t>
            </a:r>
          </a:p>
          <a:p>
            <a:pPr lvl="2">
              <a:buClr>
                <a:srgbClr val="0066FF"/>
              </a:buClr>
            </a:pPr>
            <a:r>
              <a:rPr lang="en-US" altLang="en-US" dirty="0" smtClean="0">
                <a:solidFill>
                  <a:schemeClr val="accent5">
                    <a:lumMod val="50000"/>
                  </a:schemeClr>
                </a:solidFill>
              </a:rPr>
              <a:t>If no, it will be filed under ADJ – MISC - CORRESPONDENCE – OTHER</a:t>
            </a:r>
          </a:p>
          <a:p>
            <a:pPr lvl="2">
              <a:buClr>
                <a:srgbClr val="0066FF"/>
              </a:buClr>
            </a:pPr>
            <a:r>
              <a:rPr lang="en-US" altLang="en-US" dirty="0" smtClean="0">
                <a:solidFill>
                  <a:schemeClr val="accent5">
                    <a:lumMod val="50000"/>
                  </a:schemeClr>
                </a:solidFill>
              </a:rPr>
              <a:t>If yes, the document is filed ADJ – MISC - TYPED OR WRITTEN LETTER</a:t>
            </a:r>
          </a:p>
          <a:p>
            <a:pPr lvl="3">
              <a:buClr>
                <a:srgbClr val="0066FF"/>
              </a:buClr>
            </a:pPr>
            <a:r>
              <a:rPr lang="en-US" altLang="en-US" dirty="0" smtClean="0">
                <a:solidFill>
                  <a:schemeClr val="accent5">
                    <a:lumMod val="50000"/>
                  </a:schemeClr>
                </a:solidFill>
              </a:rPr>
              <a:t>It is very rare to </a:t>
            </a:r>
            <a:r>
              <a:rPr lang="en-US" altLang="en-US" dirty="0">
                <a:solidFill>
                  <a:schemeClr val="accent5">
                    <a:lumMod val="50000"/>
                  </a:schemeClr>
                </a:solidFill>
              </a:rPr>
              <a:t>use ADJ – MISC - TYPED OR WRITTEN </a:t>
            </a:r>
            <a:r>
              <a:rPr lang="en-US" altLang="en-US" dirty="0" smtClean="0">
                <a:solidFill>
                  <a:schemeClr val="accent5">
                    <a:lumMod val="50000"/>
                  </a:schemeClr>
                </a:solidFill>
              </a:rPr>
              <a:t>LETTER as your document title, because it creates a task. Please do not use this option unless otherwise instructed. </a:t>
            </a:r>
            <a:endParaRPr lang="en-US" altLang="en-US" dirty="0">
              <a:solidFill>
                <a:schemeClr val="accent5">
                  <a:lumMod val="50000"/>
                </a:schemeClr>
              </a:solidFill>
            </a:endParaRPr>
          </a:p>
          <a:p>
            <a:pPr lvl="3">
              <a:buClr>
                <a:srgbClr val="0066FF"/>
              </a:buClr>
            </a:pPr>
            <a:endParaRPr lang="en-US"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36550" y="683669"/>
            <a:ext cx="8502650" cy="535531"/>
          </a:xfrm>
        </p:spPr>
        <p:txBody>
          <a:bodyPr/>
          <a:lstStyle/>
          <a:p>
            <a:pPr eaLnBrk="1" hangingPunct="1"/>
            <a:r>
              <a:rPr lang="en-US" altLang="en-US" b="1" dirty="0" smtClean="0">
                <a:solidFill>
                  <a:schemeClr val="accent5">
                    <a:lumMod val="50000"/>
                  </a:schemeClr>
                </a:solidFill>
              </a:rPr>
              <a:t>Web Case Information Access</a:t>
            </a:r>
          </a:p>
        </p:txBody>
      </p:sp>
      <p:sp>
        <p:nvSpPr>
          <p:cNvPr id="13315" name="Rectangle 3"/>
          <p:cNvSpPr>
            <a:spLocks noGrp="1" noChangeArrowheads="1"/>
          </p:cNvSpPr>
          <p:nvPr>
            <p:ph type="body" idx="4294967295"/>
          </p:nvPr>
        </p:nvSpPr>
        <p:spPr>
          <a:xfrm>
            <a:off x="641350" y="1219200"/>
            <a:ext cx="8121650" cy="4278094"/>
          </a:xfrm>
        </p:spPr>
        <p:txBody>
          <a:bodyPr/>
          <a:lstStyle/>
          <a:p>
            <a:pPr eaLnBrk="1" hangingPunct="1">
              <a:buClr>
                <a:srgbClr val="0066FF"/>
              </a:buClr>
            </a:pPr>
            <a:r>
              <a:rPr lang="en-US" altLang="en-US" sz="2000" dirty="0" smtClean="0">
                <a:solidFill>
                  <a:schemeClr val="accent5">
                    <a:lumMod val="50000"/>
                  </a:schemeClr>
                </a:solidFill>
              </a:rPr>
              <a:t>This is the first place to search to prepare for your filing.</a:t>
            </a:r>
          </a:p>
          <a:p>
            <a:pPr eaLnBrk="1" hangingPunct="1">
              <a:buClr>
                <a:srgbClr val="0066FF"/>
              </a:buClr>
            </a:pPr>
            <a:endParaRPr lang="en-US" altLang="en-US" sz="2000" dirty="0" smtClean="0">
              <a:solidFill>
                <a:schemeClr val="accent5">
                  <a:lumMod val="50000"/>
                </a:schemeClr>
              </a:solidFill>
            </a:endParaRPr>
          </a:p>
          <a:p>
            <a:pPr eaLnBrk="1" hangingPunct="1">
              <a:buClr>
                <a:srgbClr val="0066FF"/>
              </a:buClr>
            </a:pPr>
            <a:r>
              <a:rPr lang="en-US" altLang="en-US" sz="2000" dirty="0" smtClean="0">
                <a:solidFill>
                  <a:schemeClr val="accent5">
                    <a:lumMod val="50000"/>
                  </a:schemeClr>
                </a:solidFill>
              </a:rPr>
              <a:t>Search case information on all cases:</a:t>
            </a:r>
          </a:p>
          <a:p>
            <a:pPr marL="742950" lvl="1" indent="-285750" eaLnBrk="1" hangingPunct="1">
              <a:buClr>
                <a:srgbClr val="0066FF"/>
              </a:buClr>
            </a:pPr>
            <a:r>
              <a:rPr lang="en-US" altLang="en-US" dirty="0" smtClean="0">
                <a:solidFill>
                  <a:schemeClr val="accent5">
                    <a:lumMod val="50000"/>
                  </a:schemeClr>
                </a:solidFill>
              </a:rPr>
              <a:t>Search by Case Number or Injured Worker in Public Search</a:t>
            </a:r>
          </a:p>
          <a:p>
            <a:pPr marL="742950" lvl="1" indent="-285750" eaLnBrk="1" hangingPunct="1">
              <a:buClr>
                <a:srgbClr val="0066FF"/>
              </a:buClr>
            </a:pPr>
            <a:r>
              <a:rPr lang="en-US" altLang="en-US" dirty="0" smtClean="0">
                <a:solidFill>
                  <a:schemeClr val="accent5">
                    <a:lumMod val="50000"/>
                  </a:schemeClr>
                </a:solidFill>
                <a:hlinkClick r:id="rId3"/>
              </a:rPr>
              <a:t>Public Case Information Search Website</a:t>
            </a:r>
            <a:endParaRPr lang="en-US" altLang="en-US" dirty="0" smtClean="0">
              <a:solidFill>
                <a:schemeClr val="accent5">
                  <a:lumMod val="50000"/>
                </a:schemeClr>
              </a:solidFill>
            </a:endParaRPr>
          </a:p>
          <a:p>
            <a:pPr marL="742950" lvl="1" indent="-285750" eaLnBrk="1" hangingPunct="1">
              <a:buClr>
                <a:srgbClr val="0066FF"/>
              </a:buClr>
            </a:pPr>
            <a:r>
              <a:rPr lang="en-US" altLang="en-US" dirty="0" smtClean="0">
                <a:solidFill>
                  <a:schemeClr val="accent5">
                    <a:lumMod val="50000"/>
                  </a:schemeClr>
                </a:solidFill>
              </a:rPr>
              <a:t>Results include:</a:t>
            </a:r>
          </a:p>
          <a:p>
            <a:pPr marL="1143000" lvl="2" indent="-228600" eaLnBrk="1" hangingPunct="1">
              <a:buClr>
                <a:srgbClr val="0066FF"/>
              </a:buClr>
            </a:pPr>
            <a:r>
              <a:rPr lang="en-US" altLang="en-US" dirty="0" smtClean="0">
                <a:solidFill>
                  <a:schemeClr val="accent5">
                    <a:lumMod val="50000"/>
                  </a:schemeClr>
                </a:solidFill>
              </a:rPr>
              <a:t>Case Participants with address (not injured worker)</a:t>
            </a:r>
          </a:p>
          <a:p>
            <a:pPr marL="1143000" lvl="2" indent="-228600" eaLnBrk="1" hangingPunct="1">
              <a:buClr>
                <a:srgbClr val="0066FF"/>
              </a:buClr>
            </a:pPr>
            <a:r>
              <a:rPr lang="en-US" altLang="en-US" dirty="0" smtClean="0">
                <a:solidFill>
                  <a:schemeClr val="accent5">
                    <a:lumMod val="50000"/>
                  </a:schemeClr>
                </a:solidFill>
              </a:rPr>
              <a:t>Body Parts</a:t>
            </a:r>
          </a:p>
          <a:p>
            <a:pPr marL="1143000" lvl="2" indent="-228600" eaLnBrk="1" hangingPunct="1">
              <a:buClr>
                <a:srgbClr val="0066FF"/>
              </a:buClr>
            </a:pPr>
            <a:r>
              <a:rPr lang="en-US" altLang="en-US" dirty="0" smtClean="0">
                <a:solidFill>
                  <a:schemeClr val="accent5">
                    <a:lumMod val="50000"/>
                  </a:schemeClr>
                </a:solidFill>
              </a:rPr>
              <a:t>Current WCJ, Venue (Case Location), Case Number</a:t>
            </a:r>
          </a:p>
          <a:p>
            <a:pPr marL="1143000" lvl="2" indent="-228600" eaLnBrk="1" hangingPunct="1">
              <a:buClr>
                <a:srgbClr val="0066FF"/>
              </a:buClr>
            </a:pPr>
            <a:r>
              <a:rPr lang="en-US" altLang="en-US" dirty="0" smtClean="0">
                <a:solidFill>
                  <a:schemeClr val="accent5">
                    <a:lumMod val="50000"/>
                  </a:schemeClr>
                </a:solidFill>
              </a:rPr>
              <a:t>Next Hearing Date</a:t>
            </a:r>
          </a:p>
          <a:p>
            <a:pPr marL="1143000" lvl="2" indent="-228600" eaLnBrk="1" hangingPunct="1">
              <a:buClr>
                <a:srgbClr val="0066FF"/>
              </a:buClr>
            </a:pPr>
            <a:r>
              <a:rPr lang="en-US" altLang="en-US" dirty="0" smtClean="0">
                <a:solidFill>
                  <a:schemeClr val="accent5">
                    <a:lumMod val="50000"/>
                  </a:schemeClr>
                </a:solidFill>
              </a:rPr>
              <a:t>Will show if there is Disability Evaluation Unit (DEU) Product and if the case is archived.</a:t>
            </a:r>
          </a:p>
          <a:p>
            <a:pPr marL="1143000" lvl="2" indent="-228600" eaLnBrk="1" hangingPunct="1">
              <a:buClr>
                <a:srgbClr val="0066FF"/>
              </a:buClr>
            </a:pPr>
            <a:r>
              <a:rPr lang="en-US" altLang="en-US" dirty="0" smtClean="0">
                <a:solidFill>
                  <a:schemeClr val="accent5">
                    <a:lumMod val="50000"/>
                  </a:schemeClr>
                </a:solidFill>
              </a:rPr>
              <a:t>Limited Case Events</a:t>
            </a:r>
            <a:endParaRPr lang="en-US" altLang="en-US" sz="1800" dirty="0" smtClean="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Staying out of the UDQ: Document Titles cont.</a:t>
            </a:r>
          </a:p>
        </p:txBody>
      </p:sp>
      <p:sp>
        <p:nvSpPr>
          <p:cNvPr id="262147" name="Rectangle 3"/>
          <p:cNvSpPr>
            <a:spLocks noGrp="1" noChangeArrowheads="1"/>
          </p:cNvSpPr>
          <p:nvPr>
            <p:ph idx="1"/>
          </p:nvPr>
        </p:nvSpPr>
        <p:spPr>
          <a:xfrm>
            <a:off x="327025" y="1219200"/>
            <a:ext cx="8502650" cy="4118050"/>
          </a:xfrm>
        </p:spPr>
        <p:txBody>
          <a:bodyPr/>
          <a:lstStyle/>
          <a:p>
            <a:r>
              <a:rPr lang="en-US" altLang="en-US" dirty="0" smtClean="0">
                <a:solidFill>
                  <a:schemeClr val="accent5">
                    <a:lumMod val="50000"/>
                  </a:schemeClr>
                </a:solidFill>
              </a:rPr>
              <a:t>Examples:</a:t>
            </a:r>
          </a:p>
          <a:p>
            <a:pPr lvl="1">
              <a:buClr>
                <a:srgbClr val="0066FF"/>
              </a:buClr>
            </a:pPr>
            <a:r>
              <a:rPr lang="en-US" altLang="en-US" dirty="0" smtClean="0">
                <a:solidFill>
                  <a:schemeClr val="accent5">
                    <a:lumMod val="50000"/>
                  </a:schemeClr>
                </a:solidFill>
              </a:rPr>
              <a:t>A QME Notice – yes, it is a letter, but does not need to go to the </a:t>
            </a:r>
            <a:r>
              <a:rPr lang="en-US" altLang="en-US" b="1" u="sng" dirty="0" smtClean="0">
                <a:solidFill>
                  <a:schemeClr val="accent5">
                    <a:lumMod val="50000"/>
                  </a:schemeClr>
                </a:solidFill>
              </a:rPr>
              <a:t>immediate</a:t>
            </a:r>
            <a:r>
              <a:rPr lang="en-US" altLang="en-US" dirty="0" smtClean="0">
                <a:solidFill>
                  <a:schemeClr val="accent5">
                    <a:lumMod val="50000"/>
                  </a:schemeClr>
                </a:solidFill>
              </a:rPr>
              <a:t> attention of the judge?</a:t>
            </a:r>
          </a:p>
          <a:p>
            <a:pPr lvl="2">
              <a:buClr>
                <a:srgbClr val="0066FF"/>
              </a:buClr>
            </a:pPr>
            <a:r>
              <a:rPr lang="en-US" altLang="en-US" dirty="0" smtClean="0">
                <a:solidFill>
                  <a:schemeClr val="accent5">
                    <a:lumMod val="50000"/>
                  </a:schemeClr>
                </a:solidFill>
              </a:rPr>
              <a:t>Use ADJ – MISC – CORRESPONDENCE-OTHER</a:t>
            </a:r>
          </a:p>
          <a:p>
            <a:pPr lvl="1">
              <a:buClr>
                <a:srgbClr val="0066FF"/>
              </a:buClr>
            </a:pPr>
            <a:r>
              <a:rPr lang="en-US" altLang="en-US" dirty="0" smtClean="0">
                <a:solidFill>
                  <a:schemeClr val="accent5">
                    <a:lumMod val="50000"/>
                  </a:schemeClr>
                </a:solidFill>
              </a:rPr>
              <a:t>Cross-examination of Rater (See page 25 of the </a:t>
            </a:r>
            <a:r>
              <a:rPr lang="en-US" altLang="en-US" dirty="0" smtClean="0">
                <a:solidFill>
                  <a:schemeClr val="accent5">
                    <a:lumMod val="50000"/>
                  </a:schemeClr>
                </a:solidFill>
                <a:hlinkClick r:id="rId3"/>
              </a:rPr>
              <a:t>Reference Guide</a:t>
            </a:r>
            <a:r>
              <a:rPr lang="en-US" altLang="en-US" dirty="0" smtClean="0">
                <a:solidFill>
                  <a:schemeClr val="accent5">
                    <a:lumMod val="50000"/>
                  </a:schemeClr>
                </a:solidFill>
              </a:rPr>
              <a:t>)</a:t>
            </a:r>
          </a:p>
          <a:p>
            <a:pPr lvl="1">
              <a:buClr>
                <a:srgbClr val="0066FF"/>
              </a:buClr>
            </a:pPr>
            <a:r>
              <a:rPr lang="en-US" altLang="en-US" dirty="0" smtClean="0">
                <a:solidFill>
                  <a:schemeClr val="accent5">
                    <a:lumMod val="50000"/>
                  </a:schemeClr>
                </a:solidFill>
              </a:rPr>
              <a:t>File DOR requesting Conference:</a:t>
            </a:r>
          </a:p>
          <a:p>
            <a:pPr lvl="2">
              <a:buClr>
                <a:srgbClr val="0066FF"/>
              </a:buClr>
            </a:pPr>
            <a:r>
              <a:rPr lang="en-US" altLang="en-US" dirty="0">
                <a:solidFill>
                  <a:schemeClr val="accent5">
                    <a:lumMod val="50000"/>
                  </a:schemeClr>
                </a:solidFill>
              </a:rPr>
              <a:t>Use ADJ – MISC – </a:t>
            </a:r>
            <a:r>
              <a:rPr lang="en-US" altLang="en-US" dirty="0" smtClean="0">
                <a:solidFill>
                  <a:schemeClr val="accent5">
                    <a:lumMod val="50000"/>
                  </a:schemeClr>
                </a:solidFill>
              </a:rPr>
              <a:t>CORRESPONDENCE-OTHER</a:t>
            </a:r>
          </a:p>
          <a:p>
            <a:pPr lvl="1">
              <a:buClr>
                <a:srgbClr val="0066FF"/>
              </a:buClr>
            </a:pPr>
            <a:r>
              <a:rPr lang="en-US" altLang="en-US" dirty="0" smtClean="0">
                <a:solidFill>
                  <a:schemeClr val="accent5">
                    <a:lumMod val="50000"/>
                  </a:schemeClr>
                </a:solidFill>
              </a:rPr>
              <a:t>Attach document requesting case be set for testimony:</a:t>
            </a:r>
          </a:p>
          <a:p>
            <a:pPr lvl="2">
              <a:buClr>
                <a:srgbClr val="0066FF"/>
              </a:buClr>
            </a:pPr>
            <a:r>
              <a:rPr lang="en-US" altLang="en-US" dirty="0" smtClean="0">
                <a:solidFill>
                  <a:schemeClr val="accent5">
                    <a:lumMod val="50000"/>
                  </a:schemeClr>
                </a:solidFill>
              </a:rPr>
              <a:t>Use ADJ – MISC – TYPED OR WRITTEN LETTER</a:t>
            </a:r>
          </a:p>
          <a:p>
            <a:pPr lvl="2">
              <a:buClr>
                <a:srgbClr val="0066FF"/>
              </a:buClr>
            </a:pPr>
            <a:r>
              <a:rPr lang="en-US" altLang="en-US" dirty="0" smtClean="0">
                <a:solidFill>
                  <a:schemeClr val="accent5">
                    <a:lumMod val="50000"/>
                  </a:schemeClr>
                </a:solidFill>
              </a:rPr>
              <a:t>Remember, it is extremely rare that you would use TYPED OR WRITTEN LETTER.</a:t>
            </a:r>
          </a:p>
          <a:p>
            <a:endParaRPr lang="en-US" altLang="en-US" dirty="0" smtClean="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27025" y="604838"/>
            <a:ext cx="8502650" cy="534987"/>
          </a:xfrm>
          <a:noFill/>
        </p:spPr>
        <p:txBody>
          <a:bodyPr/>
          <a:lstStyle/>
          <a:p>
            <a:pPr eaLnBrk="1" hangingPunct="1"/>
            <a:r>
              <a:rPr lang="en-US" altLang="en-US" b="1" dirty="0" smtClean="0">
                <a:solidFill>
                  <a:schemeClr val="accent5">
                    <a:lumMod val="50000"/>
                  </a:schemeClr>
                </a:solidFill>
              </a:rPr>
              <a:t>Staying out of the UDQ: LIEN FILING</a:t>
            </a:r>
          </a:p>
        </p:txBody>
      </p:sp>
      <p:sp>
        <p:nvSpPr>
          <p:cNvPr id="140290" name="Rectangle 2"/>
          <p:cNvSpPr>
            <a:spLocks noGrp="1" noChangeArrowheads="1"/>
          </p:cNvSpPr>
          <p:nvPr>
            <p:ph idx="1"/>
          </p:nvPr>
        </p:nvSpPr>
        <p:spPr>
          <a:xfrm>
            <a:off x="327025" y="1219200"/>
            <a:ext cx="8502650" cy="5127558"/>
          </a:xfrm>
        </p:spPr>
        <p:txBody>
          <a:bodyPr/>
          <a:lstStyle/>
          <a:p>
            <a:pPr>
              <a:buClr>
                <a:schemeClr val="accent5">
                  <a:lumMod val="50000"/>
                </a:schemeClr>
              </a:buClr>
              <a:defRPr/>
            </a:pPr>
            <a:r>
              <a:rPr lang="en-US" b="1" u="sng" dirty="0" smtClean="0">
                <a:solidFill>
                  <a:schemeClr val="accent5">
                    <a:lumMod val="50000"/>
                  </a:schemeClr>
                </a:solidFill>
              </a:rPr>
              <a:t>ALL LIENS MUST BE FILED AS ORIGINAL</a:t>
            </a:r>
            <a:r>
              <a:rPr lang="en-US" dirty="0" smtClean="0">
                <a:solidFill>
                  <a:schemeClr val="accent5">
                    <a:lumMod val="50000"/>
                  </a:schemeClr>
                </a:solidFill>
              </a:rPr>
              <a:t> – Enter the date you prepared the lien in the field “DATE OF ORIGINAL LIEN” – this is the same date that is entered on the Document Cover Sheet.</a:t>
            </a:r>
          </a:p>
          <a:p>
            <a:pPr>
              <a:buClr>
                <a:schemeClr val="accent5">
                  <a:lumMod val="50000"/>
                </a:schemeClr>
              </a:buClr>
              <a:defRPr/>
            </a:pPr>
            <a:r>
              <a:rPr lang="en-US" dirty="0" smtClean="0">
                <a:solidFill>
                  <a:schemeClr val="accent5">
                    <a:lumMod val="50000"/>
                  </a:schemeClr>
                </a:solidFill>
              </a:rPr>
              <a:t>No amended liens can be filed with the Workers’ Compensation Appeals Board (WCAB)!</a:t>
            </a:r>
          </a:p>
          <a:p>
            <a:pPr>
              <a:buClr>
                <a:schemeClr val="accent5">
                  <a:lumMod val="50000"/>
                </a:schemeClr>
              </a:buClr>
              <a:defRPr/>
            </a:pPr>
            <a:r>
              <a:rPr lang="en-US" dirty="0" smtClean="0">
                <a:solidFill>
                  <a:schemeClr val="accent5">
                    <a:lumMod val="50000"/>
                  </a:schemeClr>
                </a:solidFill>
              </a:rPr>
              <a:t>Proof of service, verification, and other attachments are attached separately.</a:t>
            </a:r>
          </a:p>
          <a:p>
            <a:pPr>
              <a:buClr>
                <a:schemeClr val="accent5">
                  <a:lumMod val="50000"/>
                </a:schemeClr>
              </a:buClr>
              <a:defRPr/>
            </a:pPr>
            <a:r>
              <a:rPr lang="en-US" dirty="0" smtClean="0">
                <a:solidFill>
                  <a:schemeClr val="accent5">
                    <a:lumMod val="50000"/>
                  </a:schemeClr>
                </a:solidFill>
              </a:rPr>
              <a:t>If something on your lien has changed, do not file an amended lien with the WCAB; however, you must serve the other parties with the amended lien.</a:t>
            </a:r>
          </a:p>
          <a:p>
            <a:pPr lvl="1">
              <a:buClr>
                <a:schemeClr val="accent5">
                  <a:lumMod val="50000"/>
                </a:schemeClr>
              </a:buClr>
              <a:buFont typeface="Arial" charset="0"/>
              <a:buChar char="–"/>
              <a:defRPr/>
            </a:pPr>
            <a:r>
              <a:rPr lang="en-US" dirty="0" smtClean="0">
                <a:solidFill>
                  <a:schemeClr val="accent5">
                    <a:lumMod val="50000"/>
                  </a:schemeClr>
                </a:solidFill>
              </a:rPr>
              <a:t>To Withdraw a lien, the Document title from the drop down list is:</a:t>
            </a:r>
          </a:p>
          <a:p>
            <a:pPr marL="344487" lvl="1" indent="0">
              <a:buFont typeface="Arial" panose="020B0604020202020204" pitchFamily="34" charset="0"/>
              <a:buNone/>
              <a:defRPr/>
            </a:pPr>
            <a:r>
              <a:rPr lang="en-US" dirty="0" smtClean="0">
                <a:solidFill>
                  <a:schemeClr val="accent5">
                    <a:lumMod val="50000"/>
                  </a:schemeClr>
                </a:solidFill>
              </a:rPr>
              <a:t>ADJ – LIENS AND BILLS – REQUEST FOR WITHDRAWAL OF LIEN</a:t>
            </a:r>
            <a:endParaRPr lang="en-US"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of the Lien Payment screen. " title="Lien Payment screen"/>
          <p:cNvPicPr>
            <a:picLocks noChangeAspect="1"/>
          </p:cNvPicPr>
          <p:nvPr/>
        </p:nvPicPr>
        <p:blipFill>
          <a:blip r:embed="rId3"/>
          <a:stretch>
            <a:fillRect/>
          </a:stretch>
        </p:blipFill>
        <p:spPr>
          <a:xfrm>
            <a:off x="256647" y="1589940"/>
            <a:ext cx="7563906" cy="5268060"/>
          </a:xfrm>
          <a:prstGeom prst="rect">
            <a:avLst/>
          </a:prstGeom>
        </p:spPr>
      </p:pic>
      <p:sp>
        <p:nvSpPr>
          <p:cNvPr id="3" name="Content Placeholder 2"/>
          <p:cNvSpPr>
            <a:spLocks noGrp="1"/>
          </p:cNvSpPr>
          <p:nvPr>
            <p:ph idx="1"/>
          </p:nvPr>
        </p:nvSpPr>
        <p:spPr>
          <a:xfrm>
            <a:off x="328613" y="1214438"/>
            <a:ext cx="8502650" cy="461665"/>
          </a:xfrm>
        </p:spPr>
        <p:txBody>
          <a:bodyPr/>
          <a:lstStyle/>
          <a:p>
            <a:r>
              <a:rPr lang="en-US" dirty="0" smtClean="0">
                <a:solidFill>
                  <a:schemeClr val="accent5">
                    <a:lumMod val="50000"/>
                  </a:schemeClr>
                </a:solidFill>
              </a:rPr>
              <a:t>Example of the Lien payment screen.</a:t>
            </a:r>
            <a:endParaRPr lang="en-US" dirty="0">
              <a:solidFill>
                <a:schemeClr val="accent5">
                  <a:lumMod val="50000"/>
                </a:schemeClr>
              </a:solidFill>
            </a:endParaRPr>
          </a:p>
        </p:txBody>
      </p:sp>
      <p:sp>
        <p:nvSpPr>
          <p:cNvPr id="266242"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Lien Payment</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381000" y="604838"/>
            <a:ext cx="8502650" cy="534987"/>
          </a:xfrm>
        </p:spPr>
        <p:txBody>
          <a:bodyPr/>
          <a:lstStyle/>
          <a:p>
            <a:pPr eaLnBrk="1" hangingPunct="1"/>
            <a:r>
              <a:rPr lang="en-US" altLang="en-US" b="1" dirty="0" smtClean="0">
                <a:solidFill>
                  <a:schemeClr val="accent5">
                    <a:lumMod val="50000"/>
                  </a:schemeClr>
                </a:solidFill>
              </a:rPr>
              <a:t>Staying out of the UDQ: Other Tips</a:t>
            </a:r>
          </a:p>
        </p:txBody>
      </p:sp>
      <p:sp>
        <p:nvSpPr>
          <p:cNvPr id="268291" name="Rectangle 3"/>
          <p:cNvSpPr>
            <a:spLocks noGrp="1" noChangeArrowheads="1"/>
          </p:cNvSpPr>
          <p:nvPr>
            <p:ph type="body" idx="4294967295"/>
          </p:nvPr>
        </p:nvSpPr>
        <p:spPr>
          <a:xfrm>
            <a:off x="412750" y="1371600"/>
            <a:ext cx="8121650" cy="5336846"/>
          </a:xfrm>
        </p:spPr>
        <p:txBody>
          <a:bodyPr/>
          <a:lstStyle/>
          <a:p>
            <a:pPr>
              <a:buClr>
                <a:srgbClr val="0066FF"/>
              </a:buClr>
            </a:pPr>
            <a:r>
              <a:rPr lang="en-US" altLang="en-US" dirty="0" smtClean="0">
                <a:solidFill>
                  <a:schemeClr val="accent5">
                    <a:lumMod val="50000"/>
                  </a:schemeClr>
                </a:solidFill>
              </a:rPr>
              <a:t>Please </a:t>
            </a:r>
            <a:r>
              <a:rPr lang="en-US" altLang="en-US" b="1" u="sng" dirty="0" smtClean="0">
                <a:solidFill>
                  <a:schemeClr val="accent5">
                    <a:lumMod val="50000"/>
                  </a:schemeClr>
                </a:solidFill>
              </a:rPr>
              <a:t>DO NOT</a:t>
            </a:r>
            <a:r>
              <a:rPr lang="en-US" altLang="en-US" dirty="0" smtClean="0">
                <a:solidFill>
                  <a:schemeClr val="accent5">
                    <a:lumMod val="50000"/>
                  </a:schemeClr>
                </a:solidFill>
              </a:rPr>
              <a:t> file cover letters; they are not needed.</a:t>
            </a:r>
          </a:p>
          <a:p>
            <a:pPr>
              <a:buClr>
                <a:srgbClr val="0066FF"/>
              </a:buClr>
            </a:pPr>
            <a:endParaRPr lang="en-US" altLang="en-US" dirty="0" smtClean="0">
              <a:solidFill>
                <a:schemeClr val="accent5">
                  <a:lumMod val="50000"/>
                </a:schemeClr>
              </a:solidFill>
            </a:endParaRPr>
          </a:p>
          <a:p>
            <a:pPr>
              <a:buClr>
                <a:srgbClr val="0066FF"/>
              </a:buClr>
            </a:pPr>
            <a:r>
              <a:rPr lang="en-US" altLang="en-US" b="1" u="sng" dirty="0" smtClean="0">
                <a:solidFill>
                  <a:schemeClr val="accent5">
                    <a:lumMod val="50000"/>
                  </a:schemeClr>
                </a:solidFill>
              </a:rPr>
              <a:t>DO NOT</a:t>
            </a:r>
            <a:r>
              <a:rPr lang="en-US" altLang="en-US" dirty="0" smtClean="0">
                <a:solidFill>
                  <a:schemeClr val="accent5">
                    <a:lumMod val="50000"/>
                  </a:schemeClr>
                </a:solidFill>
              </a:rPr>
              <a:t> file copies of prior Minutes of Hearing (MOH), Awards, or Orders; they are already in the District Office file.</a:t>
            </a:r>
          </a:p>
          <a:p>
            <a:pPr>
              <a:buClr>
                <a:srgbClr val="0066FF"/>
              </a:buClr>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If an eForm was filed and the attachments or Proof of Service were not filed, </a:t>
            </a:r>
            <a:r>
              <a:rPr lang="en-US" altLang="en-US" b="1" u="sng" dirty="0" smtClean="0">
                <a:solidFill>
                  <a:schemeClr val="accent5">
                    <a:lumMod val="50000"/>
                  </a:schemeClr>
                </a:solidFill>
              </a:rPr>
              <a:t>DO NOT</a:t>
            </a:r>
            <a:r>
              <a:rPr lang="en-US" altLang="en-US" dirty="0" smtClean="0">
                <a:solidFill>
                  <a:schemeClr val="accent5">
                    <a:lumMod val="50000"/>
                  </a:schemeClr>
                </a:solidFill>
              </a:rPr>
              <a:t> file the same eForm again; just file the attachments/proof of service using the unstructured eForm.</a:t>
            </a:r>
          </a:p>
          <a:p>
            <a:pPr>
              <a:buClr>
                <a:srgbClr val="0066FF"/>
              </a:buClr>
            </a:pPr>
            <a:endParaRPr lang="en-US" altLang="en-US" dirty="0" smtClean="0">
              <a:solidFill>
                <a:schemeClr val="accent5">
                  <a:lumMod val="50000"/>
                </a:schemeClr>
              </a:solidFill>
            </a:endParaRPr>
          </a:p>
          <a:p>
            <a:pPr>
              <a:buClr>
                <a:srgbClr val="0066FF"/>
              </a:buClr>
            </a:pPr>
            <a:r>
              <a:rPr lang="en-US" altLang="en-US" b="1" u="sng" dirty="0" smtClean="0">
                <a:solidFill>
                  <a:schemeClr val="accent5">
                    <a:lumMod val="50000"/>
                  </a:schemeClr>
                </a:solidFill>
              </a:rPr>
              <a:t>BEFORE</a:t>
            </a:r>
            <a:r>
              <a:rPr lang="en-US" altLang="en-US" dirty="0" smtClean="0">
                <a:solidFill>
                  <a:schemeClr val="accent5">
                    <a:lumMod val="50000"/>
                  </a:schemeClr>
                </a:solidFill>
              </a:rPr>
              <a:t> going to the District Office for a walk-through you </a:t>
            </a:r>
            <a:r>
              <a:rPr lang="en-US" altLang="en-US" b="1" u="sng" dirty="0" smtClean="0">
                <a:solidFill>
                  <a:schemeClr val="accent5">
                    <a:lumMod val="50000"/>
                  </a:schemeClr>
                </a:solidFill>
              </a:rPr>
              <a:t>MUST</a:t>
            </a:r>
            <a:r>
              <a:rPr lang="en-US" altLang="en-US" dirty="0" smtClean="0">
                <a:solidFill>
                  <a:schemeClr val="accent5">
                    <a:lumMod val="50000"/>
                  </a:schemeClr>
                </a:solidFill>
              </a:rPr>
              <a:t> verify that the documents are in FileNet. </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27025" y="604838"/>
            <a:ext cx="8502650" cy="534987"/>
          </a:xfrm>
        </p:spPr>
        <p:txBody>
          <a:bodyPr/>
          <a:lstStyle/>
          <a:p>
            <a:r>
              <a:rPr lang="en-US" altLang="en-US" b="1" dirty="0" smtClean="0">
                <a:solidFill>
                  <a:schemeClr val="accent5">
                    <a:lumMod val="50000"/>
                  </a:schemeClr>
                </a:solidFill>
              </a:rPr>
              <a:t>Staying out of the UDQ: Other Tips cont.</a:t>
            </a:r>
          </a:p>
        </p:txBody>
      </p:sp>
      <p:sp>
        <p:nvSpPr>
          <p:cNvPr id="270339" name="Rectangle 3"/>
          <p:cNvSpPr>
            <a:spLocks noGrp="1" noChangeArrowheads="1"/>
          </p:cNvSpPr>
          <p:nvPr>
            <p:ph idx="1"/>
          </p:nvPr>
        </p:nvSpPr>
        <p:spPr>
          <a:xfrm>
            <a:off x="327025" y="1219200"/>
            <a:ext cx="8502650" cy="5410712"/>
          </a:xfrm>
        </p:spPr>
        <p:txBody>
          <a:bodyPr/>
          <a:lstStyle/>
          <a:p>
            <a:pPr>
              <a:buClr>
                <a:srgbClr val="0066FF"/>
              </a:buClr>
            </a:pPr>
            <a:r>
              <a:rPr lang="en-US" altLang="en-US" dirty="0" smtClean="0">
                <a:solidFill>
                  <a:schemeClr val="accent5">
                    <a:lumMod val="50000"/>
                  </a:schemeClr>
                </a:solidFill>
              </a:rPr>
              <a:t>When entering EAMS case numbers on the Cover Sheet, the DOI field can be blank, and make sure that none of the boxes are checked for specific or cumulative trauma; this also applies to companion cases; but, double check that the case numbers are correct and that they belong to the correct injured worker.</a:t>
            </a:r>
          </a:p>
          <a:p>
            <a:pPr>
              <a:buClr>
                <a:srgbClr val="0066FF"/>
              </a:buClr>
            </a:pPr>
            <a:r>
              <a:rPr lang="en-US" altLang="en-US" dirty="0" smtClean="0">
                <a:solidFill>
                  <a:schemeClr val="accent5">
                    <a:lumMod val="50000"/>
                  </a:schemeClr>
                </a:solidFill>
              </a:rPr>
              <a:t>Please be sure to enter your UAN on the Notice of Representation or Substitution of Attorney; e.g. “Please enter our appearance for XXXXXXXX.  Our UAN is XXXXXXX.”</a:t>
            </a:r>
          </a:p>
          <a:p>
            <a:pPr>
              <a:buClr>
                <a:srgbClr val="0066FF"/>
              </a:buClr>
            </a:pPr>
            <a:r>
              <a:rPr lang="en-US" altLang="en-US" dirty="0" smtClean="0">
                <a:solidFill>
                  <a:schemeClr val="accent5">
                    <a:lumMod val="50000"/>
                  </a:schemeClr>
                </a:solidFill>
              </a:rPr>
              <a:t>If you are filing a Dismissal of Attorney with a Substitution of Attorney, scan them together as a single multi-page document. The document title will be ADJ – Legal Docs – Substitution of Attorney. </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Reprocessed Batch</a:t>
            </a:r>
          </a:p>
        </p:txBody>
      </p:sp>
      <p:sp>
        <p:nvSpPr>
          <p:cNvPr id="207875" name="Rectangle 3"/>
          <p:cNvSpPr>
            <a:spLocks noGrp="1" noChangeArrowheads="1"/>
          </p:cNvSpPr>
          <p:nvPr>
            <p:ph idx="1"/>
          </p:nvPr>
        </p:nvSpPr>
        <p:spPr>
          <a:xfrm>
            <a:off x="327025" y="1219200"/>
            <a:ext cx="8502650" cy="2566857"/>
          </a:xfrm>
        </p:spPr>
        <p:txBody>
          <a:bodyPr/>
          <a:lstStyle/>
          <a:p>
            <a:pPr>
              <a:buClr>
                <a:schemeClr val="accent5">
                  <a:lumMod val="50000"/>
                </a:schemeClr>
              </a:buClr>
            </a:pPr>
            <a:r>
              <a:rPr lang="en-US" altLang="en-US" dirty="0" smtClean="0">
                <a:solidFill>
                  <a:schemeClr val="accent5">
                    <a:lumMod val="50000"/>
                  </a:schemeClr>
                </a:solidFill>
              </a:rPr>
              <a:t>After the next batch run, check to see if the document(s) are in FileNet.</a:t>
            </a:r>
          </a:p>
          <a:p>
            <a:pPr lvl="1">
              <a:buClr>
                <a:schemeClr val="accent5">
                  <a:lumMod val="50000"/>
                </a:schemeClr>
              </a:buClr>
            </a:pPr>
            <a:r>
              <a:rPr lang="en-US" altLang="en-US" dirty="0" smtClean="0">
                <a:solidFill>
                  <a:schemeClr val="accent5">
                    <a:lumMod val="50000"/>
                  </a:schemeClr>
                </a:solidFill>
              </a:rPr>
              <a:t>If not, </a:t>
            </a:r>
            <a:r>
              <a:rPr lang="en-US" altLang="en-US" b="1" u="sng" dirty="0" smtClean="0">
                <a:solidFill>
                  <a:schemeClr val="accent5">
                    <a:lumMod val="50000"/>
                  </a:schemeClr>
                </a:solidFill>
              </a:rPr>
              <a:t>DO NOT REFILE</a:t>
            </a:r>
          </a:p>
          <a:p>
            <a:pPr lvl="1">
              <a:buClr>
                <a:schemeClr val="accent5">
                  <a:lumMod val="50000"/>
                </a:schemeClr>
              </a:buClr>
            </a:pPr>
            <a:r>
              <a:rPr lang="en-US" altLang="en-US" dirty="0" smtClean="0">
                <a:solidFill>
                  <a:schemeClr val="accent5">
                    <a:lumMod val="50000"/>
                  </a:schemeClr>
                </a:solidFill>
              </a:rPr>
              <a:t>Email </a:t>
            </a:r>
            <a:r>
              <a:rPr lang="en-US" altLang="en-US" dirty="0" smtClean="0">
                <a:solidFill>
                  <a:schemeClr val="accent5">
                    <a:lumMod val="50000"/>
                  </a:schemeClr>
                </a:solidFill>
                <a:hlinkClick r:id="rId3"/>
              </a:rPr>
              <a:t>EFORMS@dir.ca.gov</a:t>
            </a:r>
            <a:r>
              <a:rPr lang="en-US" altLang="en-US" dirty="0" smtClean="0">
                <a:solidFill>
                  <a:schemeClr val="accent5">
                    <a:lumMod val="50000"/>
                  </a:schemeClr>
                </a:solidFill>
              </a:rPr>
              <a:t> and include “UDQ Supervisor” in the Subject line to follow-up on the status of your batch. Include the original email text, so that this information can be quickly located. </a:t>
            </a:r>
          </a:p>
          <a:p>
            <a:endParaRPr lang="en-US" altLang="en-US" sz="2000" dirty="0" smtClean="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idx="4294967295"/>
          </p:nvPr>
        </p:nvSpPr>
        <p:spPr>
          <a:xfrm>
            <a:off x="457200" y="3048000"/>
            <a:ext cx="8153400" cy="534988"/>
          </a:xfrm>
        </p:spPr>
        <p:txBody>
          <a:bodyPr anchor="t"/>
          <a:lstStyle/>
          <a:p>
            <a:pPr eaLnBrk="1" hangingPunct="1"/>
            <a:r>
              <a:rPr lang="en-US" altLang="en-US" b="1" dirty="0" smtClean="0">
                <a:solidFill>
                  <a:schemeClr val="accent5">
                    <a:lumMod val="50000"/>
                  </a:schemeClr>
                </a:solidFill>
              </a:rPr>
              <a:t>Additional Tips &amp; Tricks</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Filling out eForms by Copy and Paste</a:t>
            </a:r>
            <a:r>
              <a:rPr lang="en-US" altLang="en-US" sz="2800" b="1" dirty="0" smtClean="0">
                <a:solidFill>
                  <a:schemeClr val="accent5">
                    <a:lumMod val="50000"/>
                  </a:schemeClr>
                </a:solidFill>
              </a:rPr>
              <a:t> </a:t>
            </a:r>
          </a:p>
        </p:txBody>
      </p:sp>
      <p:sp>
        <p:nvSpPr>
          <p:cNvPr id="268291" name="Rectangle 3"/>
          <p:cNvSpPr>
            <a:spLocks noGrp="1" noChangeArrowheads="1"/>
          </p:cNvSpPr>
          <p:nvPr>
            <p:ph type="body" idx="4294967295"/>
          </p:nvPr>
        </p:nvSpPr>
        <p:spPr>
          <a:xfrm>
            <a:off x="457200" y="1219200"/>
            <a:ext cx="8382000" cy="3810274"/>
          </a:xfrm>
        </p:spPr>
        <p:txBody>
          <a:bodyPr/>
          <a:lstStyle/>
          <a:p>
            <a:pPr>
              <a:spcBef>
                <a:spcPct val="10000"/>
              </a:spcBef>
              <a:spcAft>
                <a:spcPct val="10000"/>
              </a:spcAft>
              <a:buClr>
                <a:srgbClr val="0066FF"/>
              </a:buClr>
              <a:defRPr/>
            </a:pPr>
            <a:r>
              <a:rPr lang="en-US" altLang="en-US" dirty="0" smtClean="0">
                <a:solidFill>
                  <a:schemeClr val="accent5">
                    <a:lumMod val="50000"/>
                  </a:schemeClr>
                </a:solidFill>
              </a:rPr>
              <a:t>Copy text blocks from your report and paste them into your eForm.</a:t>
            </a:r>
          </a:p>
          <a:p>
            <a:pPr lvl="1">
              <a:spcBef>
                <a:spcPct val="10000"/>
              </a:spcBef>
              <a:spcAft>
                <a:spcPct val="10000"/>
              </a:spcAft>
              <a:buClr>
                <a:srgbClr val="0066FF"/>
              </a:buClr>
              <a:defRPr/>
            </a:pPr>
            <a:r>
              <a:rPr lang="en-US" altLang="en-US" dirty="0" smtClean="0">
                <a:solidFill>
                  <a:schemeClr val="accent5">
                    <a:lumMod val="50000"/>
                  </a:schemeClr>
                </a:solidFill>
              </a:rPr>
              <a:t>Please note: sometimes when you use copy and paste a space may get added at the beginning or end of a name, number or address.</a:t>
            </a:r>
          </a:p>
          <a:p>
            <a:pPr lvl="1">
              <a:spcBef>
                <a:spcPct val="10000"/>
              </a:spcBef>
              <a:spcAft>
                <a:spcPct val="10000"/>
              </a:spcAft>
              <a:buClr>
                <a:srgbClr val="0066FF"/>
              </a:buClr>
              <a:defRPr/>
            </a:pPr>
            <a:r>
              <a:rPr lang="en-US" altLang="en-US" dirty="0" smtClean="0">
                <a:solidFill>
                  <a:schemeClr val="accent5">
                    <a:lumMod val="50000"/>
                  </a:schemeClr>
                </a:solidFill>
              </a:rPr>
              <a:t>All extra spaces need to be removed as our system reads spaces as a character, which will cause your batch to go to the UDQ. </a:t>
            </a:r>
          </a:p>
          <a:p>
            <a:pPr marL="344488" indent="-285750">
              <a:spcBef>
                <a:spcPct val="10000"/>
              </a:spcBef>
              <a:spcAft>
                <a:spcPct val="10000"/>
              </a:spcAft>
              <a:buClr>
                <a:srgbClr val="0066FF"/>
              </a:buClr>
              <a:defRPr/>
            </a:pPr>
            <a:r>
              <a:rPr lang="en-US" altLang="en-US" dirty="0" smtClean="0">
                <a:solidFill>
                  <a:schemeClr val="accent5">
                    <a:lumMod val="50000"/>
                  </a:schemeClr>
                </a:solidFill>
              </a:rPr>
              <a:t>Trick for right-hand keyboard users: Use &lt;CTRL&gt;c to copy, &lt;CTRL&gt;v to paste</a:t>
            </a:r>
          </a:p>
          <a:p>
            <a:pPr marL="344488" indent="-285750">
              <a:spcBef>
                <a:spcPct val="10000"/>
              </a:spcBef>
              <a:spcAft>
                <a:spcPct val="10000"/>
              </a:spcAft>
              <a:buClr>
                <a:srgbClr val="0066FF"/>
              </a:buClr>
              <a:defRPr/>
            </a:pPr>
            <a:r>
              <a:rPr lang="en-US" altLang="en-US" dirty="0" smtClean="0">
                <a:solidFill>
                  <a:schemeClr val="accent5">
                    <a:lumMod val="50000"/>
                  </a:schemeClr>
                </a:solidFill>
              </a:rPr>
              <a:t>Trick for left-hand keyboard users: Use &lt;CTRL&gt;&lt;Insert&gt; to copy, &lt;SHIFT&gt;&lt;Insert&gt; to  paste</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Copy and Paste your Batch ID Info</a:t>
            </a:r>
          </a:p>
        </p:txBody>
      </p:sp>
      <p:sp>
        <p:nvSpPr>
          <p:cNvPr id="290819" name="Rectangle 3"/>
          <p:cNvSpPr>
            <a:spLocks noGrp="1" noChangeArrowheads="1"/>
          </p:cNvSpPr>
          <p:nvPr>
            <p:ph idx="1"/>
          </p:nvPr>
        </p:nvSpPr>
        <p:spPr>
          <a:xfrm>
            <a:off x="327025" y="1219200"/>
            <a:ext cx="8502650" cy="5386090"/>
          </a:xfrm>
        </p:spPr>
        <p:txBody>
          <a:bodyPr/>
          <a:lstStyle/>
          <a:p>
            <a:pPr>
              <a:buClr>
                <a:srgbClr val="0066FF"/>
              </a:buClr>
            </a:pPr>
            <a:r>
              <a:rPr lang="en-US" altLang="en-US" dirty="0" smtClean="0">
                <a:solidFill>
                  <a:schemeClr val="accent5">
                    <a:lumMod val="50000"/>
                  </a:schemeClr>
                </a:solidFill>
              </a:rPr>
              <a:t>Highlight your Batch ID number, date and time</a:t>
            </a:r>
          </a:p>
          <a:p>
            <a:pPr>
              <a:buClr>
                <a:srgbClr val="0066FF"/>
              </a:buClr>
            </a:pPr>
            <a:r>
              <a:rPr lang="en-US" altLang="en-US" dirty="0" smtClean="0">
                <a:solidFill>
                  <a:schemeClr val="accent5">
                    <a:lumMod val="50000"/>
                  </a:schemeClr>
                </a:solidFill>
              </a:rPr>
              <a:t>To copy:</a:t>
            </a:r>
          </a:p>
          <a:p>
            <a:pPr lvl="1">
              <a:buClr>
                <a:srgbClr val="0066FF"/>
              </a:buClr>
            </a:pPr>
            <a:r>
              <a:rPr lang="en-US" altLang="en-US" dirty="0" smtClean="0">
                <a:solidFill>
                  <a:schemeClr val="accent5">
                    <a:lumMod val="50000"/>
                  </a:schemeClr>
                </a:solidFill>
              </a:rPr>
              <a:t>Right-hand </a:t>
            </a:r>
            <a:r>
              <a:rPr lang="en-US" altLang="en-US" dirty="0">
                <a:solidFill>
                  <a:schemeClr val="accent5">
                    <a:lumMod val="50000"/>
                  </a:schemeClr>
                </a:solidFill>
              </a:rPr>
              <a:t>keyboard users: Use &lt;CTRL&gt;c to copy, &lt;CTRL&gt;v to paste</a:t>
            </a:r>
          </a:p>
          <a:p>
            <a:pPr lvl="1">
              <a:buClr>
                <a:srgbClr val="0066FF"/>
              </a:buClr>
            </a:pPr>
            <a:r>
              <a:rPr lang="en-US" altLang="en-US" dirty="0" smtClean="0">
                <a:solidFill>
                  <a:schemeClr val="accent5">
                    <a:lumMod val="50000"/>
                  </a:schemeClr>
                </a:solidFill>
              </a:rPr>
              <a:t>Left-hand </a:t>
            </a:r>
            <a:r>
              <a:rPr lang="en-US" altLang="en-US" dirty="0">
                <a:solidFill>
                  <a:schemeClr val="accent5">
                    <a:lumMod val="50000"/>
                  </a:schemeClr>
                </a:solidFill>
              </a:rPr>
              <a:t>keyboard users: Use &lt;CTRL&gt;&lt;Insert&gt; to copy, &lt;SHIFT&gt;&lt;Insert&gt; to  paste</a:t>
            </a:r>
          </a:p>
          <a:p>
            <a:pPr>
              <a:buClr>
                <a:srgbClr val="0066FF"/>
              </a:buClr>
            </a:pPr>
            <a:r>
              <a:rPr lang="en-US" altLang="en-US" dirty="0" smtClean="0">
                <a:solidFill>
                  <a:schemeClr val="accent5">
                    <a:lumMod val="50000"/>
                  </a:schemeClr>
                </a:solidFill>
              </a:rPr>
              <a:t>Open your Batch ID spreadsheet</a:t>
            </a:r>
          </a:p>
          <a:p>
            <a:pPr lvl="1">
              <a:buClr>
                <a:srgbClr val="0066FF"/>
              </a:buClr>
            </a:pPr>
            <a:r>
              <a:rPr lang="en-US" altLang="en-US" dirty="0" smtClean="0">
                <a:solidFill>
                  <a:schemeClr val="accent5">
                    <a:lumMod val="50000"/>
                  </a:schemeClr>
                </a:solidFill>
              </a:rPr>
              <a:t>Yes, it is helpful to keep a running log of all batches filed, because this information may not be accessible if the batch ends up in the UDQ.</a:t>
            </a:r>
          </a:p>
          <a:p>
            <a:pPr>
              <a:buClr>
                <a:srgbClr val="0066FF"/>
              </a:buClr>
            </a:pPr>
            <a:r>
              <a:rPr lang="en-US" altLang="en-US" dirty="0" smtClean="0">
                <a:solidFill>
                  <a:schemeClr val="accent5">
                    <a:lumMod val="50000"/>
                  </a:schemeClr>
                </a:solidFill>
              </a:rPr>
              <a:t>Paste this information into the proper field</a:t>
            </a:r>
          </a:p>
          <a:p>
            <a:pPr>
              <a:buClr>
                <a:srgbClr val="0066FF"/>
              </a:buClr>
            </a:pPr>
            <a:r>
              <a:rPr lang="en-US" altLang="en-US" dirty="0" smtClean="0">
                <a:solidFill>
                  <a:schemeClr val="accent5">
                    <a:lumMod val="50000"/>
                  </a:schemeClr>
                </a:solidFill>
              </a:rPr>
              <a:t>You can add the IW name, case number, and the type of document filed</a:t>
            </a:r>
          </a:p>
          <a:p>
            <a:pPr>
              <a:buClr>
                <a:srgbClr val="0066FF"/>
              </a:buClr>
            </a:pPr>
            <a:r>
              <a:rPr lang="en-US" altLang="en-US" dirty="0" smtClean="0">
                <a:solidFill>
                  <a:schemeClr val="accent5">
                    <a:lumMod val="50000"/>
                  </a:schemeClr>
                </a:solidFill>
              </a:rPr>
              <a:t>This provides a central list of the batches submitted</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a:xfrm>
            <a:off x="328613" y="683669"/>
            <a:ext cx="8502650" cy="535531"/>
          </a:xfrm>
        </p:spPr>
        <p:txBody>
          <a:bodyPr/>
          <a:lstStyle/>
          <a:p>
            <a:r>
              <a:rPr lang="en-US" altLang="en-US" b="1" dirty="0" smtClean="0">
                <a:solidFill>
                  <a:schemeClr val="accent5">
                    <a:lumMod val="50000"/>
                  </a:schemeClr>
                </a:solidFill>
              </a:rPr>
              <a:t>Some common errors in EAMS</a:t>
            </a:r>
          </a:p>
        </p:txBody>
      </p:sp>
      <p:sp>
        <p:nvSpPr>
          <p:cNvPr id="274435" name="Content Placeholder 2"/>
          <p:cNvSpPr>
            <a:spLocks noGrp="1"/>
          </p:cNvSpPr>
          <p:nvPr>
            <p:ph idx="1"/>
          </p:nvPr>
        </p:nvSpPr>
        <p:spPr>
          <a:xfrm>
            <a:off x="328613" y="1214438"/>
            <a:ext cx="8502650" cy="5509200"/>
          </a:xfrm>
        </p:spPr>
        <p:txBody>
          <a:bodyPr/>
          <a:lstStyle/>
          <a:p>
            <a:pPr>
              <a:buClr>
                <a:schemeClr val="accent5">
                  <a:lumMod val="50000"/>
                </a:schemeClr>
              </a:buClr>
              <a:defRPr/>
            </a:pPr>
            <a:r>
              <a:rPr lang="en-US" altLang="en-US" sz="2000" dirty="0" smtClean="0">
                <a:solidFill>
                  <a:schemeClr val="accent5">
                    <a:lumMod val="50000"/>
                  </a:schemeClr>
                </a:solidFill>
              </a:rPr>
              <a:t>“You do not have sufficient privileges to view this page”</a:t>
            </a:r>
          </a:p>
          <a:p>
            <a:pPr lvl="1">
              <a:buClr>
                <a:schemeClr val="accent5">
                  <a:lumMod val="50000"/>
                </a:schemeClr>
              </a:buClr>
              <a:defRPr/>
            </a:pPr>
            <a:r>
              <a:rPr lang="en-US" altLang="en-US" dirty="0" smtClean="0">
                <a:solidFill>
                  <a:schemeClr val="accent5">
                    <a:lumMod val="50000"/>
                  </a:schemeClr>
                </a:solidFill>
              </a:rPr>
              <a:t>You are limited in what you can view in EAMS. Just hit the back button or link.</a:t>
            </a:r>
          </a:p>
          <a:p>
            <a:pPr marL="344487" lvl="1" indent="0">
              <a:buFont typeface="Arial" panose="020B0604020202020204" pitchFamily="34" charset="0"/>
              <a:buNone/>
              <a:defRPr/>
            </a:pPr>
            <a:endParaRPr lang="en-US" altLang="en-US" dirty="0" smtClean="0">
              <a:solidFill>
                <a:schemeClr val="accent5">
                  <a:lumMod val="50000"/>
                </a:schemeClr>
              </a:solidFill>
            </a:endParaRPr>
          </a:p>
          <a:p>
            <a:pPr>
              <a:buClr>
                <a:schemeClr val="accent5">
                  <a:lumMod val="50000"/>
                </a:schemeClr>
              </a:buClr>
              <a:defRPr/>
            </a:pPr>
            <a:r>
              <a:rPr lang="en-US" altLang="en-US" sz="2000" dirty="0" smtClean="0">
                <a:solidFill>
                  <a:schemeClr val="accent5">
                    <a:lumMod val="50000"/>
                  </a:schemeClr>
                </a:solidFill>
              </a:rPr>
              <a:t>“No Suitable Slot Could be Determined”</a:t>
            </a:r>
          </a:p>
          <a:p>
            <a:pPr lvl="1">
              <a:buClr>
                <a:schemeClr val="accent5">
                  <a:lumMod val="50000"/>
                </a:schemeClr>
              </a:buClr>
              <a:defRPr/>
            </a:pPr>
            <a:r>
              <a:rPr lang="en-US" altLang="en-US" dirty="0" smtClean="0">
                <a:solidFill>
                  <a:schemeClr val="accent5">
                    <a:lumMod val="50000"/>
                  </a:schemeClr>
                </a:solidFill>
              </a:rPr>
              <a:t>This is a conflict in the electronic court calendar in EAMS.</a:t>
            </a:r>
          </a:p>
          <a:p>
            <a:pPr lvl="1">
              <a:buClr>
                <a:schemeClr val="accent5">
                  <a:lumMod val="50000"/>
                </a:schemeClr>
              </a:buClr>
              <a:defRPr/>
            </a:pPr>
            <a:r>
              <a:rPr lang="en-US" altLang="en-US" dirty="0" smtClean="0">
                <a:solidFill>
                  <a:schemeClr val="accent5">
                    <a:lumMod val="50000"/>
                  </a:schemeClr>
                </a:solidFill>
              </a:rPr>
              <a:t>E-mail </a:t>
            </a:r>
            <a:r>
              <a:rPr lang="en-US" altLang="en-US" dirty="0" smtClean="0">
                <a:solidFill>
                  <a:schemeClr val="accent5">
                    <a:lumMod val="50000"/>
                  </a:schemeClr>
                </a:solidFill>
                <a:hlinkClick r:id="rId3"/>
              </a:rPr>
              <a:t>EAMSHELPDESK@dir.ca.gov</a:t>
            </a:r>
            <a:r>
              <a:rPr lang="en-US" altLang="en-US" dirty="0" smtClean="0">
                <a:solidFill>
                  <a:schemeClr val="accent5">
                    <a:lumMod val="50000"/>
                  </a:schemeClr>
                </a:solidFill>
              </a:rPr>
              <a:t> to inform us that the “no suitable slot” error populated when e-filing. Include the ADJ number and any companion case ADJ numbers that should be scheduled for hearing. The eForms team will research and clear the error, so you can e-file your DOR.</a:t>
            </a:r>
          </a:p>
          <a:p>
            <a:pPr marL="344487" lvl="1" indent="0">
              <a:buFont typeface="Arial" panose="020B0604020202020204" pitchFamily="34" charset="0"/>
              <a:buNone/>
              <a:defRPr/>
            </a:pPr>
            <a:endParaRPr lang="en-US" altLang="en-US" dirty="0" smtClean="0">
              <a:solidFill>
                <a:schemeClr val="accent5">
                  <a:lumMod val="50000"/>
                </a:schemeClr>
              </a:solidFill>
            </a:endParaRPr>
          </a:p>
          <a:p>
            <a:pPr>
              <a:buClr>
                <a:schemeClr val="accent5">
                  <a:lumMod val="50000"/>
                </a:schemeClr>
              </a:buClr>
              <a:defRPr/>
            </a:pPr>
            <a:r>
              <a:rPr lang="en-US" altLang="en-US" sz="2000" dirty="0" smtClean="0">
                <a:solidFill>
                  <a:schemeClr val="accent5">
                    <a:lumMod val="50000"/>
                  </a:schemeClr>
                </a:solidFill>
              </a:rPr>
              <a:t>“Case is Archived”</a:t>
            </a:r>
          </a:p>
          <a:p>
            <a:pPr lvl="1">
              <a:buClr>
                <a:schemeClr val="accent5">
                  <a:lumMod val="50000"/>
                </a:schemeClr>
              </a:buClr>
              <a:defRPr/>
            </a:pPr>
            <a:r>
              <a:rPr lang="en-US" altLang="en-US" dirty="0" smtClean="0">
                <a:solidFill>
                  <a:schemeClr val="accent5">
                    <a:lumMod val="50000"/>
                  </a:schemeClr>
                </a:solidFill>
              </a:rPr>
              <a:t>Please e-mail </a:t>
            </a:r>
            <a:r>
              <a:rPr lang="en-US" altLang="en-US" dirty="0" smtClean="0">
                <a:solidFill>
                  <a:schemeClr val="accent5">
                    <a:lumMod val="50000"/>
                  </a:schemeClr>
                </a:solidFill>
                <a:hlinkClick r:id="rId3"/>
              </a:rPr>
              <a:t>EFORMS@dir.ca.gov</a:t>
            </a:r>
            <a:r>
              <a:rPr lang="en-US" altLang="en-US" dirty="0" smtClean="0">
                <a:solidFill>
                  <a:schemeClr val="accent5">
                    <a:lumMod val="50000"/>
                  </a:schemeClr>
                </a:solidFill>
              </a:rPr>
              <a:t> with the ADJ number(s) so that we can retrieve it for you. Retrieval requires a minimum of 2 hours to complete.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36550" y="574132"/>
            <a:ext cx="8502650" cy="535531"/>
          </a:xfrm>
        </p:spPr>
        <p:txBody>
          <a:bodyPr/>
          <a:lstStyle/>
          <a:p>
            <a:r>
              <a:rPr lang="en-US" altLang="en-US" b="1" dirty="0" smtClean="0">
                <a:solidFill>
                  <a:schemeClr val="accent5">
                    <a:lumMod val="50000"/>
                  </a:schemeClr>
                </a:solidFill>
              </a:rPr>
              <a:t>Uniform Assigned Names</a:t>
            </a:r>
          </a:p>
        </p:txBody>
      </p:sp>
      <p:sp>
        <p:nvSpPr>
          <p:cNvPr id="25603" name="Rectangle 4"/>
          <p:cNvSpPr>
            <a:spLocks noGrp="1" noChangeArrowheads="1"/>
          </p:cNvSpPr>
          <p:nvPr>
            <p:ph idx="1"/>
          </p:nvPr>
        </p:nvSpPr>
        <p:spPr>
          <a:xfrm>
            <a:off x="304800" y="1295400"/>
            <a:ext cx="8502650" cy="3988784"/>
          </a:xfrm>
        </p:spPr>
        <p:txBody>
          <a:bodyPr/>
          <a:lstStyle/>
          <a:p>
            <a:pPr marL="381000" indent="-381000">
              <a:lnSpc>
                <a:spcPct val="125000"/>
              </a:lnSpc>
              <a:spcBef>
                <a:spcPct val="10000"/>
              </a:spcBef>
              <a:spcAft>
                <a:spcPct val="10000"/>
              </a:spcAft>
              <a:buClr>
                <a:srgbClr val="3333FF"/>
              </a:buClr>
            </a:pPr>
            <a:r>
              <a:rPr lang="en-US" altLang="en-US" dirty="0" smtClean="0">
                <a:solidFill>
                  <a:schemeClr val="accent5">
                    <a:lumMod val="50000"/>
                  </a:schemeClr>
                </a:solidFill>
                <a:hlinkClick r:id="rId3"/>
              </a:rPr>
              <a:t>EAMS regulation section 10205.5 (b)</a:t>
            </a:r>
            <a:r>
              <a:rPr lang="en-US" altLang="en-US" dirty="0" smtClean="0">
                <a:solidFill>
                  <a:schemeClr val="accent5">
                    <a:lumMod val="50000"/>
                  </a:schemeClr>
                </a:solidFill>
              </a:rPr>
              <a:t> states:</a:t>
            </a:r>
          </a:p>
          <a:p>
            <a:pPr marL="398462" lvl="1" indent="0">
              <a:lnSpc>
                <a:spcPct val="125000"/>
              </a:lnSpc>
              <a:spcBef>
                <a:spcPct val="10000"/>
              </a:spcBef>
              <a:spcAft>
                <a:spcPct val="10000"/>
              </a:spcAft>
              <a:buClr>
                <a:srgbClr val="3333FF"/>
              </a:buClr>
              <a:buNone/>
            </a:pPr>
            <a:r>
              <a:rPr lang="en-US" altLang="en-US" dirty="0" smtClean="0">
                <a:solidFill>
                  <a:schemeClr val="accent5">
                    <a:lumMod val="50000"/>
                  </a:schemeClr>
                </a:solidFill>
              </a:rPr>
              <a:t>“In </a:t>
            </a:r>
            <a:r>
              <a:rPr lang="en-US" altLang="en-US" dirty="0">
                <a:solidFill>
                  <a:schemeClr val="accent5">
                    <a:lumMod val="50000"/>
                  </a:schemeClr>
                </a:solidFill>
              </a:rPr>
              <a:t>order to ensure case parties and documents are accurately associated to the correct electronic adjudication file, uniform names for claims administrators' </a:t>
            </a:r>
            <a:r>
              <a:rPr lang="en-US" altLang="en-US" dirty="0" smtClean="0">
                <a:solidFill>
                  <a:schemeClr val="accent5">
                    <a:lumMod val="50000"/>
                  </a:schemeClr>
                </a:solidFill>
              </a:rPr>
              <a:t>offices, representatives</a:t>
            </a:r>
            <a:r>
              <a:rPr lang="en-US" altLang="en-US" dirty="0">
                <a:solidFill>
                  <a:schemeClr val="accent5">
                    <a:lumMod val="50000"/>
                  </a:schemeClr>
                </a:solidFill>
              </a:rPr>
              <a:t>' </a:t>
            </a:r>
            <a:r>
              <a:rPr lang="en-US" altLang="en-US" dirty="0" smtClean="0">
                <a:solidFill>
                  <a:schemeClr val="accent5">
                    <a:lumMod val="50000"/>
                  </a:schemeClr>
                </a:solidFill>
              </a:rPr>
              <a:t>offices, and lien claimants </a:t>
            </a:r>
            <a:r>
              <a:rPr lang="en-US" altLang="en-US" dirty="0">
                <a:solidFill>
                  <a:schemeClr val="accent5">
                    <a:lumMod val="50000"/>
                  </a:schemeClr>
                </a:solidFill>
              </a:rPr>
              <a:t>shall be used when filing documents in EAMS. The names will be assigned by the Division of Workers' Compensation</a:t>
            </a:r>
            <a:r>
              <a:rPr lang="en-US" altLang="en-US" dirty="0" smtClean="0">
                <a:solidFill>
                  <a:schemeClr val="accent5">
                    <a:lumMod val="50000"/>
                  </a:schemeClr>
                </a:solidFill>
              </a:rPr>
              <a:t>.”</a:t>
            </a:r>
          </a:p>
          <a:p>
            <a:pPr marL="381000" indent="-381000">
              <a:lnSpc>
                <a:spcPct val="125000"/>
              </a:lnSpc>
              <a:spcBef>
                <a:spcPct val="10000"/>
              </a:spcBef>
              <a:spcAft>
                <a:spcPct val="10000"/>
              </a:spcAft>
              <a:buClr>
                <a:srgbClr val="3333FF"/>
              </a:buClr>
            </a:pPr>
            <a:r>
              <a:rPr lang="en-US" altLang="en-US" dirty="0" smtClean="0">
                <a:solidFill>
                  <a:schemeClr val="accent5">
                    <a:lumMod val="50000"/>
                  </a:schemeClr>
                </a:solidFill>
              </a:rPr>
              <a:t>A UAN is a name and physical location combination, which is posted on the DWC website &amp; updated daily.</a:t>
            </a:r>
          </a:p>
          <a:p>
            <a:pPr marL="779462" lvl="1" indent="-381000">
              <a:lnSpc>
                <a:spcPct val="125000"/>
              </a:lnSpc>
              <a:spcBef>
                <a:spcPct val="10000"/>
              </a:spcBef>
              <a:spcAft>
                <a:spcPct val="10000"/>
              </a:spcAft>
              <a:buClr>
                <a:srgbClr val="3333FF"/>
              </a:buClr>
            </a:pPr>
            <a:r>
              <a:rPr lang="en-US" altLang="en-US" dirty="0" smtClean="0">
                <a:solidFill>
                  <a:schemeClr val="accent5">
                    <a:lumMod val="50000"/>
                  </a:schemeClr>
                </a:solidFill>
                <a:hlinkClick r:id="rId4"/>
              </a:rPr>
              <a:t>EAMS UAN Database website</a:t>
            </a:r>
            <a:endParaRPr lang="en-US" altLang="en-US" dirty="0" smtClean="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Preparation Tips and Tricks</a:t>
            </a:r>
            <a:endParaRPr lang="en-US" altLang="en-US" sz="2800" b="1" dirty="0" smtClean="0">
              <a:solidFill>
                <a:schemeClr val="accent5">
                  <a:lumMod val="50000"/>
                </a:schemeClr>
              </a:solidFill>
            </a:endParaRPr>
          </a:p>
        </p:txBody>
      </p:sp>
      <p:sp>
        <p:nvSpPr>
          <p:cNvPr id="264195" name="Rectangle 3"/>
          <p:cNvSpPr>
            <a:spLocks noGrp="1" noChangeArrowheads="1"/>
          </p:cNvSpPr>
          <p:nvPr>
            <p:ph idx="1"/>
          </p:nvPr>
        </p:nvSpPr>
        <p:spPr>
          <a:xfrm>
            <a:off x="328613" y="1214438"/>
            <a:ext cx="8502650" cy="5010602"/>
          </a:xfrm>
        </p:spPr>
        <p:txBody>
          <a:bodyPr/>
          <a:lstStyle/>
          <a:p>
            <a:pPr marL="401638" indent="-342900" algn="just">
              <a:spcBef>
                <a:spcPct val="15000"/>
              </a:spcBef>
              <a:spcAft>
                <a:spcPct val="15000"/>
              </a:spcAft>
              <a:buClr>
                <a:srgbClr val="0066FF"/>
              </a:buClr>
              <a:defRPr/>
            </a:pPr>
            <a:r>
              <a:rPr lang="en-US" altLang="en-US" dirty="0" smtClean="0">
                <a:solidFill>
                  <a:schemeClr val="accent5">
                    <a:lumMod val="50000"/>
                  </a:schemeClr>
                </a:solidFill>
              </a:rPr>
              <a:t>ORDER</a:t>
            </a:r>
            <a:r>
              <a:rPr lang="en-US" altLang="en-US" dirty="0">
                <a:solidFill>
                  <a:schemeClr val="accent5">
                    <a:lumMod val="50000"/>
                  </a:schemeClr>
                </a:solidFill>
              </a:rPr>
              <a:t>: Gather all pertinent info AHEAD OF </a:t>
            </a:r>
            <a:r>
              <a:rPr lang="en-US" altLang="en-US" dirty="0" smtClean="0">
                <a:solidFill>
                  <a:schemeClr val="accent5">
                    <a:lumMod val="50000"/>
                  </a:schemeClr>
                </a:solidFill>
              </a:rPr>
              <a:t>TIME. </a:t>
            </a:r>
          </a:p>
          <a:p>
            <a:pPr marL="935037" lvl="1" indent="-342900" algn="just">
              <a:spcBef>
                <a:spcPct val="15000"/>
              </a:spcBef>
              <a:spcAft>
                <a:spcPct val="15000"/>
              </a:spcAft>
              <a:buClr>
                <a:srgbClr val="0066FF"/>
              </a:buClr>
              <a:defRPr/>
            </a:pPr>
            <a:r>
              <a:rPr lang="en-US" altLang="en-US" dirty="0" smtClean="0">
                <a:solidFill>
                  <a:schemeClr val="accent5">
                    <a:lumMod val="50000"/>
                  </a:schemeClr>
                </a:solidFill>
              </a:rPr>
              <a:t>EAMS case numbers</a:t>
            </a:r>
          </a:p>
          <a:p>
            <a:pPr marL="935037" lvl="1" indent="-342900" algn="just">
              <a:spcBef>
                <a:spcPct val="15000"/>
              </a:spcBef>
              <a:spcAft>
                <a:spcPct val="15000"/>
              </a:spcAft>
              <a:buClr>
                <a:srgbClr val="0066FF"/>
              </a:buClr>
              <a:defRPr/>
            </a:pPr>
            <a:r>
              <a:rPr lang="en-US" altLang="en-US" dirty="0" smtClean="0">
                <a:solidFill>
                  <a:schemeClr val="accent5">
                    <a:lumMod val="50000"/>
                  </a:schemeClr>
                </a:solidFill>
              </a:rPr>
              <a:t>Uniform </a:t>
            </a:r>
            <a:r>
              <a:rPr lang="en-US" altLang="en-US" dirty="0">
                <a:solidFill>
                  <a:schemeClr val="accent5">
                    <a:lumMod val="50000"/>
                  </a:schemeClr>
                </a:solidFill>
              </a:rPr>
              <a:t>assigned names</a:t>
            </a:r>
          </a:p>
          <a:p>
            <a:pPr marL="935037" lvl="1" indent="-342900" algn="just">
              <a:spcBef>
                <a:spcPct val="15000"/>
              </a:spcBef>
              <a:spcAft>
                <a:spcPct val="15000"/>
              </a:spcAft>
              <a:buClr>
                <a:srgbClr val="0066FF"/>
              </a:buClr>
              <a:defRPr/>
            </a:pPr>
            <a:r>
              <a:rPr lang="en-US" altLang="en-US" dirty="0" smtClean="0">
                <a:solidFill>
                  <a:schemeClr val="accent5">
                    <a:lumMod val="50000"/>
                  </a:schemeClr>
                </a:solidFill>
              </a:rPr>
              <a:t>Addresses </a:t>
            </a:r>
            <a:r>
              <a:rPr lang="en-US" altLang="en-US" dirty="0">
                <a:solidFill>
                  <a:schemeClr val="accent5">
                    <a:lumMod val="50000"/>
                  </a:schemeClr>
                </a:solidFill>
              </a:rPr>
              <a:t>for parties</a:t>
            </a:r>
          </a:p>
          <a:p>
            <a:pPr marL="935037" lvl="1" indent="-342900" algn="just">
              <a:spcBef>
                <a:spcPct val="15000"/>
              </a:spcBef>
              <a:spcAft>
                <a:spcPct val="15000"/>
              </a:spcAft>
              <a:buClr>
                <a:srgbClr val="0066FF"/>
              </a:buClr>
              <a:defRPr/>
            </a:pPr>
            <a:r>
              <a:rPr lang="en-US" altLang="en-US" dirty="0" smtClean="0">
                <a:solidFill>
                  <a:schemeClr val="accent5">
                    <a:lumMod val="50000"/>
                  </a:schemeClr>
                </a:solidFill>
              </a:rPr>
              <a:t>Body </a:t>
            </a:r>
            <a:r>
              <a:rPr lang="en-US" altLang="en-US" dirty="0">
                <a:solidFill>
                  <a:schemeClr val="accent5">
                    <a:lumMod val="50000"/>
                  </a:schemeClr>
                </a:solidFill>
              </a:rPr>
              <a:t>parts, etc</a:t>
            </a:r>
            <a:r>
              <a:rPr lang="en-US" altLang="en-US" dirty="0" smtClean="0">
                <a:solidFill>
                  <a:schemeClr val="accent5">
                    <a:lumMod val="50000"/>
                  </a:schemeClr>
                </a:solidFill>
              </a:rPr>
              <a:t>.</a:t>
            </a:r>
          </a:p>
          <a:p>
            <a:pPr marL="536575" indent="-342900" algn="just">
              <a:spcBef>
                <a:spcPct val="15000"/>
              </a:spcBef>
              <a:spcAft>
                <a:spcPct val="15000"/>
              </a:spcAft>
              <a:buClr>
                <a:srgbClr val="0066FF"/>
              </a:buClr>
              <a:defRPr/>
            </a:pPr>
            <a:r>
              <a:rPr lang="en-US" altLang="en-US" dirty="0" smtClean="0">
                <a:solidFill>
                  <a:schemeClr val="accent5">
                    <a:lumMod val="50000"/>
                  </a:schemeClr>
                </a:solidFill>
              </a:rPr>
              <a:t>PREPARE, SIGN, and SCAN all documents to be submitted with your eForm ahead of time.</a:t>
            </a:r>
          </a:p>
          <a:p>
            <a:pPr marL="935037" lvl="1" indent="-342900" algn="just">
              <a:spcBef>
                <a:spcPct val="15000"/>
              </a:spcBef>
              <a:spcAft>
                <a:spcPct val="15000"/>
              </a:spcAft>
              <a:buClr>
                <a:srgbClr val="0066FF"/>
              </a:buClr>
              <a:defRPr/>
            </a:pPr>
            <a:r>
              <a:rPr lang="en-US" altLang="en-US" dirty="0" smtClean="0">
                <a:solidFill>
                  <a:schemeClr val="accent5">
                    <a:lumMod val="50000"/>
                  </a:schemeClr>
                </a:solidFill>
              </a:rPr>
              <a:t>Please make sure that they are titled correctly. </a:t>
            </a:r>
          </a:p>
          <a:p>
            <a:pPr marL="536575" indent="-342900" algn="just">
              <a:spcBef>
                <a:spcPct val="15000"/>
              </a:spcBef>
              <a:spcAft>
                <a:spcPct val="15000"/>
              </a:spcAft>
              <a:buClr>
                <a:srgbClr val="0066FF"/>
              </a:buClr>
              <a:defRPr/>
            </a:pPr>
            <a:r>
              <a:rPr lang="en-US" altLang="en-US" dirty="0" smtClean="0">
                <a:solidFill>
                  <a:schemeClr val="accent5">
                    <a:lumMod val="50000"/>
                  </a:schemeClr>
                </a:solidFill>
              </a:rPr>
              <a:t>Avoid getting LOGGED OUT – Fill out your eForm(s) without interruptions to avoid being logged out from EAMS/eForms.</a:t>
            </a:r>
          </a:p>
          <a:p>
            <a:pPr marL="401638" indent="-342900" algn="just">
              <a:spcBef>
                <a:spcPct val="15000"/>
              </a:spcBef>
              <a:spcAft>
                <a:spcPct val="15000"/>
              </a:spcAft>
              <a:buClr>
                <a:srgbClr val="0066FF"/>
              </a:buClr>
              <a:defRPr/>
            </a:pPr>
            <a:r>
              <a:rPr lang="en-US" altLang="en-US" dirty="0" smtClean="0">
                <a:solidFill>
                  <a:schemeClr val="accent5">
                    <a:lumMod val="50000"/>
                  </a:schemeClr>
                </a:solidFill>
              </a:rPr>
              <a:t>PRINT </a:t>
            </a:r>
            <a:r>
              <a:rPr lang="en-US" altLang="en-US" dirty="0">
                <a:solidFill>
                  <a:schemeClr val="accent5">
                    <a:lumMod val="50000"/>
                  </a:schemeClr>
                </a:solidFill>
              </a:rPr>
              <a:t>your eForm before submitting and serve on </a:t>
            </a:r>
            <a:r>
              <a:rPr lang="en-US" altLang="en-US" dirty="0" smtClean="0">
                <a:solidFill>
                  <a:schemeClr val="accent5">
                    <a:lumMod val="50000"/>
                  </a:schemeClr>
                </a:solidFill>
              </a:rPr>
              <a:t>parties.</a:t>
            </a:r>
            <a:endParaRPr lang="en-US" altLang="en-US"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Final Reminders</a:t>
            </a:r>
            <a:endParaRPr lang="en-US" altLang="en-US" sz="2800" b="1" dirty="0" smtClean="0">
              <a:solidFill>
                <a:schemeClr val="accent5">
                  <a:lumMod val="50000"/>
                </a:schemeClr>
              </a:solidFill>
            </a:endParaRPr>
          </a:p>
        </p:txBody>
      </p:sp>
      <p:sp>
        <p:nvSpPr>
          <p:cNvPr id="263171" name="Rectangle 3"/>
          <p:cNvSpPr>
            <a:spLocks noGrp="1" noChangeArrowheads="1"/>
          </p:cNvSpPr>
          <p:nvPr>
            <p:ph type="body" idx="4294967295"/>
          </p:nvPr>
        </p:nvSpPr>
        <p:spPr>
          <a:xfrm>
            <a:off x="457200" y="1219200"/>
            <a:ext cx="8502650" cy="5558445"/>
          </a:xfrm>
        </p:spPr>
        <p:txBody>
          <a:bodyPr/>
          <a:lstStyle/>
          <a:p>
            <a:pPr algn="just">
              <a:buClr>
                <a:srgbClr val="0066FF"/>
              </a:buClr>
              <a:defRPr/>
            </a:pPr>
            <a:r>
              <a:rPr lang="en-US" altLang="en-US" dirty="0" smtClean="0">
                <a:solidFill>
                  <a:schemeClr val="accent5">
                    <a:lumMod val="50000"/>
                  </a:schemeClr>
                </a:solidFill>
              </a:rPr>
              <a:t>Take advantage of available tools and resources!</a:t>
            </a:r>
          </a:p>
          <a:p>
            <a:pPr marL="800100" lvl="1" indent="-342900" algn="just">
              <a:buClr>
                <a:srgbClr val="0066FF"/>
              </a:buClr>
              <a:defRPr/>
            </a:pPr>
            <a:r>
              <a:rPr lang="en-US" altLang="en-US" dirty="0" smtClean="0">
                <a:solidFill>
                  <a:schemeClr val="accent5">
                    <a:lumMod val="50000"/>
                  </a:schemeClr>
                </a:solidFill>
                <a:hlinkClick r:id="rId3"/>
              </a:rPr>
              <a:t>EAMS website</a:t>
            </a:r>
            <a:endParaRPr lang="en-US" altLang="en-US" dirty="0" smtClean="0">
              <a:solidFill>
                <a:schemeClr val="accent5">
                  <a:lumMod val="50000"/>
                </a:schemeClr>
              </a:solidFill>
            </a:endParaRPr>
          </a:p>
          <a:p>
            <a:pPr marL="800100" lvl="1" indent="-342900" algn="just">
              <a:buClr>
                <a:srgbClr val="0066FF"/>
              </a:buClr>
              <a:defRPr/>
            </a:pPr>
            <a:r>
              <a:rPr lang="en-US" altLang="en-US" dirty="0" smtClean="0">
                <a:solidFill>
                  <a:schemeClr val="accent5">
                    <a:lumMod val="50000"/>
                  </a:schemeClr>
                </a:solidFill>
              </a:rPr>
              <a:t>EAMS Help Desk (</a:t>
            </a:r>
            <a:r>
              <a:rPr lang="en-US" altLang="en-US" dirty="0" smtClean="0">
                <a:solidFill>
                  <a:schemeClr val="accent5">
                    <a:lumMod val="50000"/>
                  </a:schemeClr>
                </a:solidFill>
                <a:hlinkClick r:id="rId4"/>
              </a:rPr>
              <a:t>EAMSHELPDESK@dir.ca.gov</a:t>
            </a:r>
            <a:r>
              <a:rPr lang="en-US" altLang="en-US" dirty="0" smtClean="0">
                <a:solidFill>
                  <a:schemeClr val="accent5">
                    <a:lumMod val="50000"/>
                  </a:schemeClr>
                </a:solidFill>
              </a:rPr>
              <a:t>) </a:t>
            </a:r>
          </a:p>
          <a:p>
            <a:pPr marL="800100" lvl="1" indent="-342900" algn="just">
              <a:buClr>
                <a:srgbClr val="0066FF"/>
              </a:buClr>
              <a:defRPr/>
            </a:pPr>
            <a:endParaRPr lang="en-US" altLang="en-US" dirty="0" smtClean="0">
              <a:solidFill>
                <a:schemeClr val="accent5">
                  <a:lumMod val="50000"/>
                </a:schemeClr>
              </a:solidFill>
            </a:endParaRPr>
          </a:p>
          <a:p>
            <a:pPr algn="just">
              <a:buClr>
                <a:srgbClr val="0066FF"/>
              </a:buClr>
              <a:defRPr/>
            </a:pPr>
            <a:r>
              <a:rPr lang="en-US" altLang="en-US" dirty="0" smtClean="0">
                <a:solidFill>
                  <a:schemeClr val="accent5">
                    <a:lumMod val="50000"/>
                  </a:schemeClr>
                </a:solidFill>
              </a:rPr>
              <a:t>The Primary Administrator is responsible for:</a:t>
            </a:r>
          </a:p>
          <a:p>
            <a:pPr marL="800100" lvl="1" indent="-342900" algn="just">
              <a:buClr>
                <a:srgbClr val="0066FF"/>
              </a:buClr>
              <a:defRPr/>
            </a:pPr>
            <a:r>
              <a:rPr lang="en-US" altLang="en-US" dirty="0" smtClean="0">
                <a:solidFill>
                  <a:schemeClr val="accent5">
                    <a:lumMod val="50000"/>
                  </a:schemeClr>
                </a:solidFill>
              </a:rPr>
              <a:t>Managing the login and password </a:t>
            </a:r>
          </a:p>
          <a:p>
            <a:pPr marL="800100" lvl="1" indent="-342900" algn="just">
              <a:buClr>
                <a:srgbClr val="0066FF"/>
              </a:buClr>
              <a:defRPr/>
            </a:pPr>
            <a:r>
              <a:rPr lang="en-US" altLang="en-US" dirty="0" smtClean="0">
                <a:solidFill>
                  <a:schemeClr val="accent5">
                    <a:lumMod val="50000"/>
                  </a:schemeClr>
                </a:solidFill>
              </a:rPr>
              <a:t>Training</a:t>
            </a:r>
          </a:p>
          <a:p>
            <a:pPr marL="800100" lvl="1" indent="-342900" algn="just">
              <a:buClr>
                <a:srgbClr val="0066FF"/>
              </a:buClr>
              <a:defRPr/>
            </a:pPr>
            <a:r>
              <a:rPr lang="en-US" altLang="en-US" dirty="0" smtClean="0">
                <a:solidFill>
                  <a:schemeClr val="accent5">
                    <a:lumMod val="50000"/>
                  </a:schemeClr>
                </a:solidFill>
              </a:rPr>
              <a:t>Problem solving</a:t>
            </a:r>
          </a:p>
          <a:p>
            <a:pPr marL="800100" lvl="1" indent="-342900" algn="just">
              <a:buClr>
                <a:srgbClr val="0066FF"/>
              </a:buClr>
              <a:defRPr/>
            </a:pPr>
            <a:r>
              <a:rPr lang="en-US" altLang="en-US" dirty="0" smtClean="0">
                <a:solidFill>
                  <a:schemeClr val="accent5">
                    <a:lumMod val="50000"/>
                  </a:schemeClr>
                </a:solidFill>
              </a:rPr>
              <a:t>Contacting the EAMS Help Desk</a:t>
            </a:r>
          </a:p>
          <a:p>
            <a:pPr algn="just">
              <a:buClr>
                <a:srgbClr val="0066FF"/>
              </a:buClr>
              <a:defRPr/>
            </a:pPr>
            <a:endParaRPr lang="en-US" altLang="en-US" dirty="0" smtClean="0">
              <a:solidFill>
                <a:schemeClr val="accent5">
                  <a:lumMod val="50000"/>
                </a:schemeClr>
              </a:solidFill>
            </a:endParaRPr>
          </a:p>
          <a:p>
            <a:pPr algn="just">
              <a:buClr>
                <a:srgbClr val="0066FF"/>
              </a:buClr>
              <a:defRPr/>
            </a:pPr>
            <a:r>
              <a:rPr lang="en-US" altLang="en-US" dirty="0" smtClean="0">
                <a:solidFill>
                  <a:schemeClr val="accent5">
                    <a:lumMod val="50000"/>
                  </a:schemeClr>
                </a:solidFill>
              </a:rPr>
              <a:t>Provide </a:t>
            </a:r>
            <a:r>
              <a:rPr lang="en-US" altLang="en-US" dirty="0">
                <a:solidFill>
                  <a:schemeClr val="accent5">
                    <a:lumMod val="50000"/>
                  </a:schemeClr>
                </a:solidFill>
              </a:rPr>
              <a:t>feedback!</a:t>
            </a:r>
            <a:r>
              <a:rPr lang="en-US" altLang="en-US" sz="2000" dirty="0">
                <a:solidFill>
                  <a:schemeClr val="accent5">
                    <a:lumMod val="50000"/>
                  </a:schemeClr>
                </a:solidFill>
              </a:rPr>
              <a:t>  </a:t>
            </a:r>
          </a:p>
          <a:p>
            <a:pPr marL="800100" lvl="1" indent="-342900" algn="just">
              <a:buClr>
                <a:srgbClr val="0066FF"/>
              </a:buClr>
              <a:defRPr/>
            </a:pPr>
            <a:r>
              <a:rPr lang="en-US" altLang="en-US" dirty="0">
                <a:solidFill>
                  <a:schemeClr val="accent5">
                    <a:lumMod val="50000"/>
                  </a:schemeClr>
                </a:solidFill>
              </a:rPr>
              <a:t>Report problems</a:t>
            </a:r>
          </a:p>
          <a:p>
            <a:pPr marL="800100" lvl="1" indent="-342900" algn="just">
              <a:buClr>
                <a:srgbClr val="0066FF"/>
              </a:buClr>
              <a:defRPr/>
            </a:pPr>
            <a:r>
              <a:rPr lang="en-US" altLang="en-US" dirty="0">
                <a:solidFill>
                  <a:schemeClr val="accent5">
                    <a:lumMod val="50000"/>
                  </a:schemeClr>
                </a:solidFill>
              </a:rPr>
              <a:t>Report useful </a:t>
            </a:r>
            <a:r>
              <a:rPr lang="en-US" altLang="en-US" dirty="0" smtClean="0">
                <a:solidFill>
                  <a:schemeClr val="accent5">
                    <a:lumMod val="50000"/>
                  </a:schemeClr>
                </a:solidFill>
              </a:rPr>
              <a:t>tips</a:t>
            </a:r>
          </a:p>
          <a:p>
            <a:pPr eaLnBrk="1" hangingPunct="1">
              <a:buClr>
                <a:srgbClr val="0066FF"/>
              </a:buClr>
              <a:buFontTx/>
              <a:buNone/>
              <a:defRPr/>
            </a:pPr>
            <a:endParaRPr lang="en-US" altLang="en-US" dirty="0" smtClean="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Final Reminders cont.</a:t>
            </a:r>
            <a:r>
              <a:rPr lang="en-US" altLang="en-US" sz="2800" b="1" dirty="0" smtClean="0">
                <a:solidFill>
                  <a:schemeClr val="accent5">
                    <a:lumMod val="50000"/>
                  </a:schemeClr>
                </a:solidFill>
              </a:rPr>
              <a:t> </a:t>
            </a:r>
          </a:p>
        </p:txBody>
      </p:sp>
      <p:sp>
        <p:nvSpPr>
          <p:cNvPr id="284675" name="Rectangle 3"/>
          <p:cNvSpPr>
            <a:spLocks noGrp="1" noChangeArrowheads="1"/>
          </p:cNvSpPr>
          <p:nvPr>
            <p:ph type="body" idx="4294967295"/>
          </p:nvPr>
        </p:nvSpPr>
        <p:spPr>
          <a:xfrm>
            <a:off x="457200" y="1371600"/>
            <a:ext cx="8153400" cy="4062651"/>
          </a:xfrm>
        </p:spPr>
        <p:txBody>
          <a:bodyPr/>
          <a:lstStyle/>
          <a:p>
            <a:pPr algn="just">
              <a:spcBef>
                <a:spcPct val="15000"/>
              </a:spcBef>
              <a:spcAft>
                <a:spcPct val="15000"/>
              </a:spcAft>
              <a:buClr>
                <a:srgbClr val="0066FF"/>
              </a:buClr>
            </a:pPr>
            <a:r>
              <a:rPr lang="en-US" altLang="en-US" dirty="0" smtClean="0">
                <a:solidFill>
                  <a:schemeClr val="accent5">
                    <a:lumMod val="50000"/>
                  </a:schemeClr>
                </a:solidFill>
              </a:rPr>
              <a:t>E-filing allows for: </a:t>
            </a:r>
            <a:r>
              <a:rPr lang="en-US" altLang="en-US" dirty="0">
                <a:solidFill>
                  <a:schemeClr val="accent5">
                    <a:lumMod val="50000"/>
                  </a:schemeClr>
                </a:solidFill>
              </a:rPr>
              <a:t>	</a:t>
            </a:r>
            <a:endParaRPr lang="en-US" altLang="en-US" dirty="0" smtClean="0">
              <a:solidFill>
                <a:schemeClr val="accent5">
                  <a:lumMod val="50000"/>
                </a:schemeClr>
              </a:solidFill>
            </a:endParaRPr>
          </a:p>
          <a:p>
            <a:pPr lvl="1" algn="just">
              <a:spcBef>
                <a:spcPct val="15000"/>
              </a:spcBef>
              <a:spcAft>
                <a:spcPct val="15000"/>
              </a:spcAft>
              <a:buClr>
                <a:srgbClr val="0066FF"/>
              </a:buClr>
            </a:pPr>
            <a:r>
              <a:rPr lang="en-US" altLang="en-US" dirty="0" smtClean="0">
                <a:solidFill>
                  <a:schemeClr val="accent5">
                    <a:lumMod val="50000"/>
                  </a:schemeClr>
                </a:solidFill>
              </a:rPr>
              <a:t>Accurate, faster submission time for you </a:t>
            </a:r>
          </a:p>
          <a:p>
            <a:pPr lvl="1" algn="just">
              <a:spcBef>
                <a:spcPct val="15000"/>
              </a:spcBef>
              <a:spcAft>
                <a:spcPct val="15000"/>
              </a:spcAft>
              <a:buClr>
                <a:srgbClr val="0066FF"/>
              </a:buClr>
            </a:pPr>
            <a:r>
              <a:rPr lang="en-US" altLang="en-US" dirty="0" smtClean="0">
                <a:solidFill>
                  <a:schemeClr val="accent5">
                    <a:lumMod val="50000"/>
                  </a:schemeClr>
                </a:solidFill>
              </a:rPr>
              <a:t>Faster document processing at the District Office </a:t>
            </a:r>
          </a:p>
          <a:p>
            <a:pPr lvl="1" algn="just">
              <a:spcBef>
                <a:spcPct val="15000"/>
              </a:spcBef>
              <a:spcAft>
                <a:spcPct val="15000"/>
              </a:spcAft>
              <a:buClr>
                <a:srgbClr val="0066FF"/>
              </a:buClr>
            </a:pPr>
            <a:r>
              <a:rPr lang="en-US" altLang="en-US" dirty="0" smtClean="0">
                <a:solidFill>
                  <a:schemeClr val="accent5">
                    <a:lumMod val="50000"/>
                  </a:schemeClr>
                </a:solidFill>
              </a:rPr>
              <a:t>Immediate submission status check</a:t>
            </a:r>
          </a:p>
          <a:p>
            <a:pPr marL="742950" lvl="1" indent="-285750" algn="ctr">
              <a:spcBef>
                <a:spcPct val="15000"/>
              </a:spcBef>
              <a:spcAft>
                <a:spcPct val="15000"/>
              </a:spcAft>
              <a:buClr>
                <a:srgbClr val="0066FF"/>
              </a:buClr>
              <a:buFont typeface="Wingdings" panose="05000000000000000000" pitchFamily="2" charset="2"/>
              <a:buNone/>
            </a:pPr>
            <a:endParaRPr lang="en-US" altLang="en-US" sz="2400" i="1" dirty="0" smtClean="0">
              <a:solidFill>
                <a:schemeClr val="accent5">
                  <a:lumMod val="50000"/>
                </a:schemeClr>
              </a:solidFill>
            </a:endParaRPr>
          </a:p>
          <a:p>
            <a:pPr marL="742950" lvl="1" indent="-285750" algn="ctr">
              <a:spcBef>
                <a:spcPct val="15000"/>
              </a:spcBef>
              <a:spcAft>
                <a:spcPct val="15000"/>
              </a:spcAft>
              <a:buClr>
                <a:srgbClr val="0066FF"/>
              </a:buClr>
              <a:buFont typeface="Wingdings" panose="05000000000000000000" pitchFamily="2" charset="2"/>
              <a:buNone/>
            </a:pPr>
            <a:r>
              <a:rPr lang="en-US" altLang="en-US" sz="2400" i="1" dirty="0" smtClean="0">
                <a:solidFill>
                  <a:schemeClr val="accent5">
                    <a:lumMod val="50000"/>
                  </a:schemeClr>
                </a:solidFill>
              </a:rPr>
              <a:t>Overall efficiency and timely results</a:t>
            </a:r>
          </a:p>
          <a:p>
            <a:pPr marL="742950" lvl="1" indent="-285750" algn="ctr">
              <a:spcBef>
                <a:spcPct val="15000"/>
              </a:spcBef>
              <a:spcAft>
                <a:spcPct val="15000"/>
              </a:spcAft>
              <a:buClr>
                <a:srgbClr val="0066FF"/>
              </a:buClr>
              <a:buFont typeface="Wingdings" panose="05000000000000000000" pitchFamily="2" charset="2"/>
              <a:buNone/>
            </a:pPr>
            <a:endParaRPr lang="en-US" altLang="en-US" sz="2400" dirty="0" smtClean="0">
              <a:solidFill>
                <a:schemeClr val="accent5">
                  <a:lumMod val="50000"/>
                </a:schemeClr>
              </a:solidFill>
            </a:endParaRPr>
          </a:p>
          <a:p>
            <a:pPr marL="742950" lvl="1" indent="-285750" algn="ctr">
              <a:spcBef>
                <a:spcPct val="15000"/>
              </a:spcBef>
              <a:spcAft>
                <a:spcPct val="15000"/>
              </a:spcAft>
              <a:buClr>
                <a:srgbClr val="0066FF"/>
              </a:buClr>
              <a:buFont typeface="Wingdings" panose="05000000000000000000" pitchFamily="2" charset="2"/>
              <a:buNone/>
            </a:pPr>
            <a:r>
              <a:rPr lang="en-US" altLang="en-US" sz="2400" dirty="0" smtClean="0">
                <a:solidFill>
                  <a:schemeClr val="accent5">
                    <a:lumMod val="50000"/>
                  </a:schemeClr>
                </a:solidFill>
              </a:rPr>
              <a:t>AND IT’S EASIER!</a:t>
            </a:r>
          </a:p>
          <a:p>
            <a:pPr eaLnBrk="1" hangingPunct="1">
              <a:spcBef>
                <a:spcPct val="15000"/>
              </a:spcBef>
              <a:spcAft>
                <a:spcPct val="15000"/>
              </a:spcAft>
              <a:buClr>
                <a:srgbClr val="0066FF"/>
              </a:buClr>
              <a:buFontTx/>
              <a:buNone/>
            </a:pPr>
            <a:endParaRPr lang="en-US" altLang="en-US" dirty="0" smtClean="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bug with a black circle with a line cutting accross the width of it at an angle. " title="No Bugs Allowed "/>
          <p:cNvPicPr>
            <a:picLocks noChangeAspect="1"/>
          </p:cNvPicPr>
          <p:nvPr/>
        </p:nvPicPr>
        <p:blipFill>
          <a:blip r:embed="rId3"/>
          <a:stretch>
            <a:fillRect/>
          </a:stretch>
        </p:blipFill>
        <p:spPr>
          <a:xfrm>
            <a:off x="3124200" y="4114800"/>
            <a:ext cx="2810267" cy="2514951"/>
          </a:xfrm>
          <a:prstGeom prst="rect">
            <a:avLst/>
          </a:prstGeom>
        </p:spPr>
      </p:pic>
      <p:sp>
        <p:nvSpPr>
          <p:cNvPr id="245763" name="Rectangle 3"/>
          <p:cNvSpPr>
            <a:spLocks noGrp="1" noChangeArrowheads="1"/>
          </p:cNvSpPr>
          <p:nvPr>
            <p:ph type="body" idx="4294967295"/>
          </p:nvPr>
        </p:nvSpPr>
        <p:spPr>
          <a:xfrm>
            <a:off x="457200" y="1219200"/>
            <a:ext cx="8502650" cy="3416320"/>
          </a:xfrm>
        </p:spPr>
        <p:txBody>
          <a:bodyPr/>
          <a:lstStyle/>
          <a:p>
            <a:pPr>
              <a:buClr>
                <a:srgbClr val="0066FF"/>
              </a:buClr>
            </a:pPr>
            <a:r>
              <a:rPr lang="en-US" altLang="en-US" dirty="0" smtClean="0">
                <a:solidFill>
                  <a:schemeClr val="accent5">
                    <a:lumMod val="50000"/>
                  </a:schemeClr>
                </a:solidFill>
              </a:rPr>
              <a:t>It takes patience and teamwork to be a successful e-filer.</a:t>
            </a:r>
          </a:p>
          <a:p>
            <a:pPr>
              <a:buClr>
                <a:srgbClr val="0066FF"/>
              </a:buClr>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eForm participants are essential to helping DWC locate and address bugs in EAMS.</a:t>
            </a:r>
          </a:p>
          <a:p>
            <a:pPr>
              <a:buClr>
                <a:srgbClr val="0066FF"/>
              </a:buClr>
            </a:pPr>
            <a:endParaRPr lang="en-US" altLang="en-US" dirty="0">
              <a:solidFill>
                <a:schemeClr val="accent5">
                  <a:lumMod val="50000"/>
                </a:schemeClr>
              </a:solidFill>
            </a:endParaRPr>
          </a:p>
          <a:p>
            <a:pPr>
              <a:buClr>
                <a:srgbClr val="0066FF"/>
              </a:buClr>
            </a:pPr>
            <a:r>
              <a:rPr lang="en-US" altLang="en-US" dirty="0" smtClean="0">
                <a:solidFill>
                  <a:schemeClr val="accent5">
                    <a:lumMod val="50000"/>
                  </a:schemeClr>
                </a:solidFill>
              </a:rPr>
              <a:t>EAMS is a work in progress and please know that your input is valued and appreciated.</a:t>
            </a:r>
          </a:p>
          <a:p>
            <a:pPr marL="742950" lvl="1" indent="-285750">
              <a:buClr>
                <a:srgbClr val="0066FF"/>
              </a:buClr>
            </a:pPr>
            <a:endParaRPr lang="en-US" altLang="en-US" sz="2400" dirty="0" smtClean="0"/>
          </a:p>
        </p:txBody>
      </p:sp>
      <p:sp>
        <p:nvSpPr>
          <p:cNvPr id="245762"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eForm Filer Partnership</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Ask the Experts</a:t>
            </a:r>
            <a:endParaRPr lang="en-US" altLang="en-US" sz="2800" b="1" dirty="0" smtClean="0">
              <a:solidFill>
                <a:schemeClr val="accent5">
                  <a:lumMod val="50000"/>
                </a:schemeClr>
              </a:solidFill>
            </a:endParaRPr>
          </a:p>
        </p:txBody>
      </p:sp>
      <p:sp>
        <p:nvSpPr>
          <p:cNvPr id="284675" name="Rectangle 3"/>
          <p:cNvSpPr>
            <a:spLocks noGrp="1" noChangeArrowheads="1"/>
          </p:cNvSpPr>
          <p:nvPr>
            <p:ph type="body" idx="4294967295"/>
          </p:nvPr>
        </p:nvSpPr>
        <p:spPr>
          <a:xfrm>
            <a:off x="457200" y="1219200"/>
            <a:ext cx="8153400" cy="5706177"/>
          </a:xfrm>
        </p:spPr>
        <p:txBody>
          <a:bodyPr/>
          <a:lstStyle/>
          <a:p>
            <a:pPr algn="just">
              <a:spcBef>
                <a:spcPct val="15000"/>
              </a:spcBef>
              <a:spcAft>
                <a:spcPct val="15000"/>
              </a:spcAft>
              <a:buClr>
                <a:schemeClr val="accent5">
                  <a:lumMod val="50000"/>
                </a:schemeClr>
              </a:buClr>
            </a:pPr>
            <a:r>
              <a:rPr lang="en-US" altLang="en-US" dirty="0" smtClean="0">
                <a:solidFill>
                  <a:schemeClr val="accent5">
                    <a:lumMod val="50000"/>
                  </a:schemeClr>
                </a:solidFill>
              </a:rPr>
              <a:t>Starting in December 2022, the DWC-EAMS Unit will hold a two-hour open house each month for select Primary Administrators to allow them the opportunity to drop-in and meet with EAMS experts to ask e-filing questions. </a:t>
            </a:r>
          </a:p>
          <a:p>
            <a:pPr marL="0" indent="0" algn="just">
              <a:spcBef>
                <a:spcPct val="15000"/>
              </a:spcBef>
              <a:spcAft>
                <a:spcPct val="15000"/>
              </a:spcAft>
              <a:buClr>
                <a:schemeClr val="accent5">
                  <a:lumMod val="50000"/>
                </a:schemeClr>
              </a:buClr>
              <a:buNone/>
            </a:pPr>
            <a:endParaRPr lang="en-US" altLang="en-US" dirty="0" smtClean="0">
              <a:solidFill>
                <a:schemeClr val="accent5">
                  <a:lumMod val="50000"/>
                </a:schemeClr>
              </a:solidFill>
            </a:endParaRPr>
          </a:p>
          <a:p>
            <a:pPr algn="just">
              <a:spcBef>
                <a:spcPct val="15000"/>
              </a:spcBef>
              <a:spcAft>
                <a:spcPct val="15000"/>
              </a:spcAft>
              <a:buClr>
                <a:schemeClr val="accent5">
                  <a:lumMod val="50000"/>
                </a:schemeClr>
              </a:buClr>
            </a:pPr>
            <a:r>
              <a:rPr lang="en-US" altLang="en-US" dirty="0" smtClean="0">
                <a:solidFill>
                  <a:schemeClr val="accent5">
                    <a:lumMod val="50000"/>
                  </a:schemeClr>
                </a:solidFill>
              </a:rPr>
              <a:t>These sessions will be by invite only and will be scheduled on a rotating basis, so that everyone gets the chance to attend. Please do not submit a request to attend a specific meeting as these will be preassigned.</a:t>
            </a:r>
          </a:p>
          <a:p>
            <a:pPr marL="0" indent="0" algn="just">
              <a:spcBef>
                <a:spcPct val="15000"/>
              </a:spcBef>
              <a:spcAft>
                <a:spcPct val="15000"/>
              </a:spcAft>
              <a:buClr>
                <a:schemeClr val="accent5">
                  <a:lumMod val="50000"/>
                </a:schemeClr>
              </a:buClr>
              <a:buNone/>
            </a:pPr>
            <a:endParaRPr lang="en-US" altLang="en-US" dirty="0" smtClean="0">
              <a:solidFill>
                <a:schemeClr val="accent5">
                  <a:lumMod val="50000"/>
                </a:schemeClr>
              </a:solidFill>
            </a:endParaRPr>
          </a:p>
          <a:p>
            <a:pPr algn="just">
              <a:spcBef>
                <a:spcPct val="15000"/>
              </a:spcBef>
              <a:spcAft>
                <a:spcPct val="15000"/>
              </a:spcAft>
              <a:buClr>
                <a:schemeClr val="accent5">
                  <a:lumMod val="50000"/>
                </a:schemeClr>
              </a:buClr>
            </a:pPr>
            <a:r>
              <a:rPr lang="en-US" altLang="en-US" dirty="0" smtClean="0">
                <a:solidFill>
                  <a:schemeClr val="accent5">
                    <a:lumMod val="50000"/>
                  </a:schemeClr>
                </a:solidFill>
              </a:rPr>
              <a:t>A “Frequently Asked Questions” (FAQ) guide will be included with the invite, so be sure to review this ahead of time as it may include the answer to one or more of your questions. </a:t>
            </a:r>
            <a:endParaRPr lang="en-US" altLang="en-US" dirty="0">
              <a:solidFill>
                <a:schemeClr val="accent5">
                  <a:lumMod val="50000"/>
                </a:schemeClr>
              </a:solidFill>
            </a:endParaRPr>
          </a:p>
        </p:txBody>
      </p:sp>
    </p:spTree>
    <p:extLst>
      <p:ext uri="{BB962C8B-B14F-4D97-AF65-F5344CB8AC3E}">
        <p14:creationId xmlns:p14="http://schemas.microsoft.com/office/powerpoint/2010/main" val="618008211"/>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Time for a quiz</a:t>
            </a:r>
            <a:r>
              <a:rPr lang="en-US" dirty="0" smtClean="0">
                <a:solidFill>
                  <a:schemeClr val="accent5">
                    <a:lumMod val="50000"/>
                  </a:schemeClr>
                </a:solidFill>
              </a:rPr>
              <a:t>	</a:t>
            </a:r>
            <a:endParaRPr lang="en-US" dirty="0">
              <a:solidFill>
                <a:schemeClr val="accent5">
                  <a:lumMod val="50000"/>
                </a:schemeClr>
              </a:solidFill>
            </a:endParaRPr>
          </a:p>
        </p:txBody>
      </p:sp>
      <p:sp>
        <p:nvSpPr>
          <p:cNvPr id="3" name="Content Placeholder 2"/>
          <p:cNvSpPr>
            <a:spLocks noGrp="1"/>
          </p:cNvSpPr>
          <p:nvPr>
            <p:ph idx="1"/>
          </p:nvPr>
        </p:nvSpPr>
        <p:spPr>
          <a:xfrm>
            <a:off x="333231" y="1066800"/>
            <a:ext cx="8502650" cy="5927777"/>
          </a:xfrm>
        </p:spPr>
        <p:txBody>
          <a:bodyPr/>
          <a:lstStyle/>
          <a:p>
            <a:pPr>
              <a:buClr>
                <a:schemeClr val="accent5">
                  <a:lumMod val="50000"/>
                </a:schemeClr>
              </a:buClr>
            </a:pPr>
            <a:r>
              <a:rPr lang="en-US" dirty="0" smtClean="0">
                <a:solidFill>
                  <a:schemeClr val="accent5">
                    <a:lumMod val="50000"/>
                  </a:schemeClr>
                </a:solidFill>
              </a:rPr>
              <a:t>Congratulations you finished the eForms training presentation.</a:t>
            </a:r>
          </a:p>
          <a:p>
            <a:pPr>
              <a:buClr>
                <a:schemeClr val="accent5">
                  <a:lumMod val="50000"/>
                </a:schemeClr>
              </a:buClr>
            </a:pPr>
            <a:r>
              <a:rPr lang="en-US" dirty="0" smtClean="0">
                <a:solidFill>
                  <a:schemeClr val="accent5">
                    <a:lumMod val="50000"/>
                  </a:schemeClr>
                </a:solidFill>
              </a:rPr>
              <a:t>In order to complete your registration you must take a quiz to demonstrate your understanding of how to e-file in EAMS. </a:t>
            </a:r>
          </a:p>
          <a:p>
            <a:pPr>
              <a:buClr>
                <a:schemeClr val="accent5">
                  <a:lumMod val="50000"/>
                </a:schemeClr>
              </a:buClr>
            </a:pPr>
            <a:r>
              <a:rPr lang="en-US" dirty="0" smtClean="0">
                <a:solidFill>
                  <a:schemeClr val="accent5">
                    <a:lumMod val="50000"/>
                  </a:schemeClr>
                </a:solidFill>
              </a:rPr>
              <a:t>Send a request for a quiz to </a:t>
            </a:r>
            <a:r>
              <a:rPr lang="en-US" dirty="0" smtClean="0">
                <a:solidFill>
                  <a:schemeClr val="accent5">
                    <a:lumMod val="50000"/>
                  </a:schemeClr>
                </a:solidFill>
                <a:hlinkClick r:id="rId2"/>
              </a:rPr>
              <a:t>EFORMS@dir.ca.gov</a:t>
            </a:r>
            <a:r>
              <a:rPr lang="en-US" dirty="0" smtClean="0">
                <a:solidFill>
                  <a:schemeClr val="accent5">
                    <a:lumMod val="50000"/>
                  </a:schemeClr>
                </a:solidFill>
              </a:rPr>
              <a:t> and be sure to include your UAN, ERN, and “eForms Quiz” in the Subject line. </a:t>
            </a:r>
          </a:p>
          <a:p>
            <a:pPr>
              <a:buClr>
                <a:schemeClr val="accent5">
                  <a:lumMod val="50000"/>
                </a:schemeClr>
              </a:buClr>
            </a:pPr>
            <a:r>
              <a:rPr lang="en-US" dirty="0" smtClean="0">
                <a:solidFill>
                  <a:schemeClr val="accent5">
                    <a:lumMod val="50000"/>
                  </a:schemeClr>
                </a:solidFill>
              </a:rPr>
              <a:t>You must receive a score of 15 or higher out of 20 (75%) to be considered as passing. If you do not meet this minimum score you will be asked to wait a week, during which time you should review the presentation again, and then send in a request for another quiz.</a:t>
            </a:r>
          </a:p>
          <a:p>
            <a:pPr>
              <a:buClr>
                <a:schemeClr val="accent5">
                  <a:lumMod val="50000"/>
                </a:schemeClr>
              </a:buClr>
            </a:pPr>
            <a:r>
              <a:rPr lang="en-US" dirty="0" smtClean="0">
                <a:solidFill>
                  <a:schemeClr val="accent5">
                    <a:lumMod val="50000"/>
                  </a:schemeClr>
                </a:solidFill>
              </a:rPr>
              <a:t>Upon the successful completion of the quiz, your user login and password will be provided within approximately 48 hours from the following business day. </a:t>
            </a:r>
            <a:endParaRPr lang="en-US" dirty="0">
              <a:solidFill>
                <a:schemeClr val="accent5">
                  <a:lumMod val="50000"/>
                </a:schemeClr>
              </a:solidFill>
            </a:endParaRPr>
          </a:p>
        </p:txBody>
      </p:sp>
    </p:spTree>
    <p:extLst>
      <p:ext uri="{BB962C8B-B14F-4D97-AF65-F5344CB8AC3E}">
        <p14:creationId xmlns:p14="http://schemas.microsoft.com/office/powerpoint/2010/main" val="734410604"/>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idx="4294967295"/>
          </p:nvPr>
        </p:nvSpPr>
        <p:spPr>
          <a:xfrm>
            <a:off x="304800" y="3048000"/>
            <a:ext cx="8153400" cy="535531"/>
          </a:xfrm>
        </p:spPr>
        <p:txBody>
          <a:bodyPr anchor="t"/>
          <a:lstStyle/>
          <a:p>
            <a:pPr eaLnBrk="1" hangingPunct="1"/>
            <a:r>
              <a:rPr lang="en-US" altLang="en-US" b="1" dirty="0" smtClean="0">
                <a:solidFill>
                  <a:schemeClr val="accent5">
                    <a:lumMod val="50000"/>
                  </a:schemeClr>
                </a:solidFill>
              </a:rPr>
              <a:t>The End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8613" y="607469"/>
            <a:ext cx="8502650" cy="535531"/>
          </a:xfrm>
        </p:spPr>
        <p:txBody>
          <a:bodyPr/>
          <a:lstStyle/>
          <a:p>
            <a:r>
              <a:rPr lang="en-US" altLang="en-US" b="1" dirty="0" smtClean="0">
                <a:solidFill>
                  <a:schemeClr val="accent5">
                    <a:lumMod val="50000"/>
                  </a:schemeClr>
                </a:solidFill>
              </a:rPr>
              <a:t>Uniform Assigned Names cont</a:t>
            </a:r>
            <a:r>
              <a:rPr lang="en-US" altLang="en-US" b="1" dirty="0">
                <a:solidFill>
                  <a:schemeClr val="accent5">
                    <a:lumMod val="50000"/>
                  </a:schemeClr>
                </a:solidFill>
              </a:rPr>
              <a:t>.</a:t>
            </a:r>
            <a:endParaRPr lang="en-US" altLang="en-US" b="1" dirty="0" smtClean="0">
              <a:solidFill>
                <a:schemeClr val="accent5">
                  <a:lumMod val="50000"/>
                </a:schemeClr>
              </a:solidFill>
            </a:endParaRPr>
          </a:p>
        </p:txBody>
      </p:sp>
      <p:sp>
        <p:nvSpPr>
          <p:cNvPr id="27651" name="Rectangle 3"/>
          <p:cNvSpPr>
            <a:spLocks noGrp="1" noChangeArrowheads="1"/>
          </p:cNvSpPr>
          <p:nvPr>
            <p:ph idx="1"/>
          </p:nvPr>
        </p:nvSpPr>
        <p:spPr>
          <a:xfrm>
            <a:off x="327025" y="1219200"/>
            <a:ext cx="8502650" cy="5558445"/>
          </a:xfrm>
        </p:spPr>
        <p:txBody>
          <a:bodyPr/>
          <a:lstStyle/>
          <a:p>
            <a:pPr>
              <a:buClr>
                <a:srgbClr val="0000FF"/>
              </a:buClr>
            </a:pPr>
            <a:r>
              <a:rPr lang="en-US" altLang="en-US" dirty="0" smtClean="0">
                <a:solidFill>
                  <a:schemeClr val="accent5">
                    <a:lumMod val="50000"/>
                  </a:schemeClr>
                </a:solidFill>
              </a:rPr>
              <a:t>Do not make up your own UAN.</a:t>
            </a:r>
          </a:p>
          <a:p>
            <a:pPr>
              <a:buClr>
                <a:srgbClr val="0000FF"/>
              </a:buClr>
            </a:pPr>
            <a:r>
              <a:rPr lang="en-US" altLang="en-US" dirty="0" smtClean="0">
                <a:solidFill>
                  <a:schemeClr val="accent5">
                    <a:lumMod val="50000"/>
                  </a:schemeClr>
                </a:solidFill>
              </a:rPr>
              <a:t>Only use those found on the online database list.</a:t>
            </a:r>
          </a:p>
          <a:p>
            <a:pPr>
              <a:buClr>
                <a:srgbClr val="0000FF"/>
              </a:buClr>
            </a:pPr>
            <a:r>
              <a:rPr lang="en-US" altLang="en-US" dirty="0" smtClean="0">
                <a:solidFill>
                  <a:schemeClr val="accent5">
                    <a:lumMod val="50000"/>
                  </a:schemeClr>
                </a:solidFill>
              </a:rPr>
              <a:t>You must use the assigned UAN for ALL case participants that require a UAN.</a:t>
            </a:r>
          </a:p>
          <a:p>
            <a:pPr lvl="1">
              <a:buClr>
                <a:srgbClr val="0000FF"/>
              </a:buClr>
            </a:pPr>
            <a:r>
              <a:rPr lang="en-US" altLang="en-US" dirty="0" smtClean="0">
                <a:solidFill>
                  <a:schemeClr val="accent5">
                    <a:lumMod val="50000"/>
                  </a:schemeClr>
                </a:solidFill>
              </a:rPr>
              <a:t>LAW FIRMS</a:t>
            </a:r>
          </a:p>
          <a:p>
            <a:pPr lvl="2">
              <a:buClr>
                <a:srgbClr val="0000FF"/>
              </a:buClr>
            </a:pPr>
            <a:r>
              <a:rPr lang="en-US" altLang="en-US" dirty="0" smtClean="0">
                <a:solidFill>
                  <a:schemeClr val="accent5">
                    <a:lumMod val="50000"/>
                  </a:schemeClr>
                </a:solidFill>
              </a:rPr>
              <a:t>Including non-attorneys ~ Lien claimant representatives</a:t>
            </a:r>
          </a:p>
          <a:p>
            <a:pPr lvl="1">
              <a:buClr>
                <a:srgbClr val="0000FF"/>
              </a:buClr>
            </a:pPr>
            <a:r>
              <a:rPr lang="en-US" altLang="en-US" dirty="0" smtClean="0">
                <a:solidFill>
                  <a:schemeClr val="accent5">
                    <a:lumMod val="50000"/>
                  </a:schemeClr>
                </a:solidFill>
              </a:rPr>
              <a:t>CLAIMS ADMINISTRATORS’ OFFICES</a:t>
            </a:r>
          </a:p>
          <a:p>
            <a:pPr lvl="1">
              <a:buClr>
                <a:srgbClr val="0000FF"/>
              </a:buClr>
            </a:pPr>
            <a:r>
              <a:rPr lang="en-US" altLang="en-US" dirty="0" smtClean="0">
                <a:solidFill>
                  <a:schemeClr val="accent5">
                    <a:lumMod val="50000"/>
                  </a:schemeClr>
                </a:solidFill>
              </a:rPr>
              <a:t>LIEN CLAIMANTS</a:t>
            </a:r>
            <a:endParaRPr lang="en-US" altLang="en-US" sz="1200" dirty="0" smtClean="0">
              <a:solidFill>
                <a:schemeClr val="accent5">
                  <a:lumMod val="50000"/>
                </a:schemeClr>
              </a:solidFill>
            </a:endParaRPr>
          </a:p>
          <a:p>
            <a:pPr>
              <a:buClr>
                <a:srgbClr val="0000FF"/>
              </a:buClr>
            </a:pPr>
            <a:r>
              <a:rPr lang="en-US" altLang="en-US" dirty="0" smtClean="0">
                <a:solidFill>
                  <a:schemeClr val="accent5">
                    <a:lumMod val="50000"/>
                  </a:schemeClr>
                </a:solidFill>
              </a:rPr>
              <a:t>The address must be entered exactly as it is listed in the database.</a:t>
            </a:r>
            <a:endParaRPr lang="en-US" altLang="en-US" sz="1200" dirty="0" smtClean="0">
              <a:solidFill>
                <a:schemeClr val="accent5">
                  <a:lumMod val="50000"/>
                </a:schemeClr>
              </a:solidFill>
            </a:endParaRPr>
          </a:p>
          <a:p>
            <a:pPr>
              <a:buClr>
                <a:srgbClr val="0000FF"/>
              </a:buClr>
            </a:pPr>
            <a:r>
              <a:rPr lang="en-US" altLang="en-US" dirty="0" smtClean="0">
                <a:solidFill>
                  <a:schemeClr val="accent5">
                    <a:lumMod val="50000"/>
                  </a:schemeClr>
                </a:solidFill>
              </a:rPr>
              <a:t>If you do not have a UAN for an entity that is required, get it </a:t>
            </a:r>
            <a:r>
              <a:rPr lang="en-US" altLang="en-US" u="sng" dirty="0" smtClean="0">
                <a:solidFill>
                  <a:schemeClr val="accent5">
                    <a:lumMod val="50000"/>
                  </a:schemeClr>
                </a:solidFill>
              </a:rPr>
              <a:t>before</a:t>
            </a:r>
            <a:r>
              <a:rPr lang="en-US" altLang="en-US" dirty="0" smtClean="0">
                <a:solidFill>
                  <a:schemeClr val="accent5">
                    <a:lumMod val="50000"/>
                  </a:schemeClr>
                </a:solidFill>
              </a:rPr>
              <a:t> you file – do not leave it blank.</a:t>
            </a:r>
            <a:endParaRPr lang="en-US" altLang="en-US" sz="1200" dirty="0" smtClean="0">
              <a:solidFill>
                <a:schemeClr val="accent5">
                  <a:lumMod val="50000"/>
                </a:schemeClr>
              </a:solidFill>
            </a:endParaRPr>
          </a:p>
          <a:p>
            <a:pPr>
              <a:buClr>
                <a:srgbClr val="0000FF"/>
              </a:buClr>
            </a:pPr>
            <a:r>
              <a:rPr lang="en-US" altLang="en-US" dirty="0" smtClean="0">
                <a:solidFill>
                  <a:schemeClr val="accent5">
                    <a:lumMod val="50000"/>
                  </a:schemeClr>
                </a:solidFill>
              </a:rPr>
              <a:t>If you have a problem with an entity registering for a UAN, email </a:t>
            </a:r>
            <a:r>
              <a:rPr lang="en-US" altLang="en-US" dirty="0" smtClean="0">
                <a:solidFill>
                  <a:schemeClr val="accent5">
                    <a:lumMod val="50000"/>
                  </a:schemeClr>
                </a:solidFill>
                <a:hlinkClick r:id="rId3"/>
              </a:rPr>
              <a:t>CRU@dir.ca.gov</a:t>
            </a:r>
            <a:r>
              <a:rPr lang="en-US" altLang="en-US" dirty="0" smtClean="0">
                <a:solidFill>
                  <a:schemeClr val="accent5">
                    <a:lumMod val="50000"/>
                  </a:schemeClr>
                </a:solidFill>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8613" y="609600"/>
            <a:ext cx="8502650" cy="533400"/>
          </a:xfrm>
        </p:spPr>
        <p:txBody>
          <a:bodyPr/>
          <a:lstStyle/>
          <a:p>
            <a:r>
              <a:rPr lang="en-US" altLang="en-US" b="1" dirty="0" smtClean="0">
                <a:solidFill>
                  <a:schemeClr val="accent5">
                    <a:lumMod val="50000"/>
                  </a:schemeClr>
                </a:solidFill>
              </a:rPr>
              <a:t>Central Registration Unit (CRU)</a:t>
            </a:r>
          </a:p>
        </p:txBody>
      </p:sp>
      <p:sp>
        <p:nvSpPr>
          <p:cNvPr id="29699" name="Rectangle 4"/>
          <p:cNvSpPr>
            <a:spLocks noGrp="1" noChangeArrowheads="1"/>
          </p:cNvSpPr>
          <p:nvPr>
            <p:ph idx="1"/>
          </p:nvPr>
        </p:nvSpPr>
        <p:spPr>
          <a:xfrm>
            <a:off x="304800" y="1295400"/>
            <a:ext cx="8502650" cy="5176802"/>
          </a:xfrm>
        </p:spPr>
        <p:txBody>
          <a:bodyPr/>
          <a:lstStyle/>
          <a:p>
            <a:pPr marL="381000" indent="-381000">
              <a:lnSpc>
                <a:spcPct val="150000"/>
              </a:lnSpc>
              <a:spcBef>
                <a:spcPct val="10000"/>
              </a:spcBef>
              <a:spcAft>
                <a:spcPct val="10000"/>
              </a:spcAft>
              <a:buClr>
                <a:srgbClr val="3333FF"/>
              </a:buClr>
            </a:pPr>
            <a:r>
              <a:rPr lang="en-US" altLang="en-US" dirty="0" smtClean="0">
                <a:solidFill>
                  <a:schemeClr val="accent5">
                    <a:lumMod val="50000"/>
                  </a:schemeClr>
                </a:solidFill>
              </a:rPr>
              <a:t>CRU assists with UAN updates such as: </a:t>
            </a:r>
          </a:p>
          <a:p>
            <a:pPr marL="779462" lvl="1" indent="-381000">
              <a:lnSpc>
                <a:spcPct val="150000"/>
              </a:lnSpc>
              <a:spcBef>
                <a:spcPct val="10000"/>
              </a:spcBef>
              <a:spcAft>
                <a:spcPct val="10000"/>
              </a:spcAft>
              <a:buClr>
                <a:srgbClr val="3333FF"/>
              </a:buClr>
            </a:pPr>
            <a:r>
              <a:rPr lang="en-US" altLang="en-US" b="1" dirty="0" smtClean="0">
                <a:solidFill>
                  <a:schemeClr val="accent5">
                    <a:lumMod val="50000"/>
                  </a:schemeClr>
                </a:solidFill>
              </a:rPr>
              <a:t>New</a:t>
            </a:r>
            <a:r>
              <a:rPr lang="en-US" altLang="en-US" dirty="0" smtClean="0">
                <a:solidFill>
                  <a:schemeClr val="accent5">
                    <a:lumMod val="50000"/>
                  </a:schemeClr>
                </a:solidFill>
              </a:rPr>
              <a:t> offices and </a:t>
            </a:r>
            <a:r>
              <a:rPr lang="en-US" altLang="en-US" b="1" dirty="0" smtClean="0">
                <a:solidFill>
                  <a:schemeClr val="accent5">
                    <a:lumMod val="50000"/>
                  </a:schemeClr>
                </a:solidFill>
              </a:rPr>
              <a:t>changes</a:t>
            </a:r>
            <a:r>
              <a:rPr lang="en-US" altLang="en-US" dirty="0" smtClean="0">
                <a:solidFill>
                  <a:schemeClr val="accent5">
                    <a:lumMod val="50000"/>
                  </a:schemeClr>
                </a:solidFill>
              </a:rPr>
              <a:t> to the office</a:t>
            </a:r>
          </a:p>
          <a:p>
            <a:pPr marL="779462" lvl="1" indent="-381000">
              <a:lnSpc>
                <a:spcPct val="150000"/>
              </a:lnSpc>
              <a:spcBef>
                <a:spcPct val="10000"/>
              </a:spcBef>
              <a:spcAft>
                <a:spcPct val="10000"/>
              </a:spcAft>
              <a:buClr>
                <a:srgbClr val="3333FF"/>
              </a:buClr>
            </a:pPr>
            <a:r>
              <a:rPr lang="en-US" altLang="en-US" dirty="0" smtClean="0">
                <a:solidFill>
                  <a:schemeClr val="accent5">
                    <a:lumMod val="50000"/>
                  </a:schemeClr>
                </a:solidFill>
              </a:rPr>
              <a:t>Preferred method of service from the WCAB</a:t>
            </a:r>
          </a:p>
          <a:p>
            <a:pPr marL="779462" lvl="1" indent="-381000">
              <a:lnSpc>
                <a:spcPct val="150000"/>
              </a:lnSpc>
              <a:spcBef>
                <a:spcPct val="10000"/>
              </a:spcBef>
              <a:spcAft>
                <a:spcPct val="10000"/>
              </a:spcAft>
              <a:buClr>
                <a:srgbClr val="3333FF"/>
              </a:buClr>
            </a:pPr>
            <a:r>
              <a:rPr lang="en-US" altLang="en-US" dirty="0" smtClean="0">
                <a:solidFill>
                  <a:schemeClr val="accent5">
                    <a:lumMod val="50000"/>
                  </a:schemeClr>
                </a:solidFill>
              </a:rPr>
              <a:t>Change in </a:t>
            </a:r>
            <a:r>
              <a:rPr lang="en-US" altLang="en-US" b="1" dirty="0" smtClean="0">
                <a:solidFill>
                  <a:schemeClr val="accent5">
                    <a:lumMod val="50000"/>
                  </a:schemeClr>
                </a:solidFill>
              </a:rPr>
              <a:t>Handling Location</a:t>
            </a:r>
          </a:p>
          <a:p>
            <a:pPr marL="779462" lvl="1" indent="-381000">
              <a:lnSpc>
                <a:spcPct val="150000"/>
              </a:lnSpc>
              <a:spcBef>
                <a:spcPct val="10000"/>
              </a:spcBef>
              <a:spcAft>
                <a:spcPct val="10000"/>
              </a:spcAft>
              <a:buClr>
                <a:srgbClr val="3333FF"/>
              </a:buClr>
            </a:pPr>
            <a:r>
              <a:rPr lang="en-US" altLang="en-US" dirty="0" smtClean="0">
                <a:solidFill>
                  <a:schemeClr val="accent5">
                    <a:lumMod val="50000"/>
                  </a:schemeClr>
                </a:solidFill>
              </a:rPr>
              <a:t>Change of </a:t>
            </a:r>
            <a:r>
              <a:rPr lang="en-US" altLang="en-US" b="1" dirty="0" smtClean="0">
                <a:solidFill>
                  <a:schemeClr val="accent5">
                    <a:lumMod val="50000"/>
                  </a:schemeClr>
                </a:solidFill>
              </a:rPr>
              <a:t>Claims Administrators</a:t>
            </a:r>
          </a:p>
          <a:p>
            <a:pPr marL="381000" indent="-381000">
              <a:lnSpc>
                <a:spcPct val="150000"/>
              </a:lnSpc>
              <a:spcBef>
                <a:spcPct val="10000"/>
              </a:spcBef>
              <a:spcAft>
                <a:spcPct val="10000"/>
              </a:spcAft>
              <a:buClr>
                <a:srgbClr val="3333FF"/>
              </a:buClr>
            </a:pPr>
            <a:r>
              <a:rPr lang="en-US" altLang="en-US" dirty="0" smtClean="0">
                <a:solidFill>
                  <a:schemeClr val="accent5">
                    <a:lumMod val="50000"/>
                  </a:schemeClr>
                </a:solidFill>
              </a:rPr>
              <a:t>Remember, it is not just your UAN, but also the UAN for all other such entities on the eForm.</a:t>
            </a:r>
          </a:p>
          <a:p>
            <a:pPr marL="381000" indent="-381000">
              <a:lnSpc>
                <a:spcPct val="150000"/>
              </a:lnSpc>
              <a:spcBef>
                <a:spcPct val="10000"/>
              </a:spcBef>
              <a:spcAft>
                <a:spcPct val="10000"/>
              </a:spcAft>
              <a:buClr>
                <a:srgbClr val="3333FF"/>
              </a:buClr>
            </a:pPr>
            <a:r>
              <a:rPr lang="en-US" altLang="en-US" dirty="0" smtClean="0">
                <a:solidFill>
                  <a:schemeClr val="accent5">
                    <a:lumMod val="50000"/>
                  </a:schemeClr>
                </a:solidFill>
              </a:rPr>
              <a:t>E-mail </a:t>
            </a:r>
            <a:r>
              <a:rPr lang="en-US" altLang="en-US" dirty="0" smtClean="0">
                <a:solidFill>
                  <a:schemeClr val="accent5">
                    <a:lumMod val="50000"/>
                  </a:schemeClr>
                </a:solidFill>
                <a:hlinkClick r:id="rId3"/>
              </a:rPr>
              <a:t>CRU@dir.ca.gov</a:t>
            </a:r>
            <a:endParaRPr lang="en-US" altLang="en-US" dirty="0" smtClean="0">
              <a:solidFill>
                <a:schemeClr val="accent5">
                  <a:lumMod val="50000"/>
                </a:schemeClr>
              </a:solidFill>
            </a:endParaRPr>
          </a:p>
          <a:p>
            <a:pPr marL="381000" indent="-381000">
              <a:lnSpc>
                <a:spcPct val="150000"/>
              </a:lnSpc>
              <a:spcBef>
                <a:spcPct val="10000"/>
              </a:spcBef>
              <a:spcAft>
                <a:spcPct val="10000"/>
              </a:spcAft>
              <a:buClr>
                <a:srgbClr val="3333FF"/>
              </a:buClr>
            </a:pPr>
            <a:r>
              <a:rPr lang="en-US" altLang="en-US" dirty="0" smtClean="0">
                <a:solidFill>
                  <a:schemeClr val="accent5">
                    <a:lumMod val="50000"/>
                  </a:schemeClr>
                </a:solidFill>
              </a:rPr>
              <a:t>Fax 1-888-822-9309</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UAN database webpage" title="EAMS UAN Database webpage"/>
          <p:cNvPicPr>
            <a:picLocks noChangeAspect="1"/>
          </p:cNvPicPr>
          <p:nvPr/>
        </p:nvPicPr>
        <p:blipFill>
          <a:blip r:embed="rId3"/>
          <a:stretch>
            <a:fillRect/>
          </a:stretch>
        </p:blipFill>
        <p:spPr>
          <a:xfrm>
            <a:off x="1052776" y="1981200"/>
            <a:ext cx="7054323" cy="4876800"/>
          </a:xfrm>
          <a:prstGeom prst="rect">
            <a:avLst/>
          </a:prstGeom>
        </p:spPr>
      </p:pic>
      <p:sp>
        <p:nvSpPr>
          <p:cNvPr id="2" name="Content Placeholder 1"/>
          <p:cNvSpPr>
            <a:spLocks noGrp="1"/>
          </p:cNvSpPr>
          <p:nvPr>
            <p:ph idx="1"/>
          </p:nvPr>
        </p:nvSpPr>
        <p:spPr>
          <a:xfrm>
            <a:off x="328613" y="1214438"/>
            <a:ext cx="8502650" cy="1274195"/>
          </a:xfrm>
        </p:spPr>
        <p:txBody>
          <a:bodyPr/>
          <a:lstStyle/>
          <a:p>
            <a:pPr>
              <a:buClr>
                <a:schemeClr val="accent5">
                  <a:lumMod val="50000"/>
                </a:schemeClr>
              </a:buClr>
            </a:pPr>
            <a:r>
              <a:rPr lang="en-US" dirty="0" smtClean="0">
                <a:solidFill>
                  <a:schemeClr val="accent5">
                    <a:lumMod val="50000"/>
                  </a:schemeClr>
                </a:solidFill>
              </a:rPr>
              <a:t>Visit the </a:t>
            </a:r>
            <a:r>
              <a:rPr lang="en-US" altLang="en-US" dirty="0" smtClean="0">
                <a:solidFill>
                  <a:schemeClr val="accent5">
                    <a:lumMod val="50000"/>
                  </a:schemeClr>
                </a:solidFill>
                <a:hlinkClick r:id="rId4"/>
              </a:rPr>
              <a:t>EAMS UAN Database webpage</a:t>
            </a:r>
            <a:r>
              <a:rPr lang="en-US" altLang="en-US" dirty="0" smtClean="0">
                <a:solidFill>
                  <a:schemeClr val="accent5">
                    <a:lumMod val="50000"/>
                  </a:schemeClr>
                </a:solidFill>
              </a:rPr>
              <a:t> to find existing UANs.</a:t>
            </a:r>
            <a:endParaRPr lang="en-US" altLang="en-US" dirty="0">
              <a:solidFill>
                <a:schemeClr val="accent5">
                  <a:lumMod val="50000"/>
                </a:schemeClr>
              </a:solidFill>
            </a:endParaRPr>
          </a:p>
          <a:p>
            <a:endParaRPr lang="en-US" dirty="0"/>
          </a:p>
        </p:txBody>
      </p:sp>
      <p:sp>
        <p:nvSpPr>
          <p:cNvPr id="31749"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Searching for UANs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aims administrators' office search page on the DIR website. " title="Claims Administrators' Offices page"/>
          <p:cNvPicPr>
            <a:picLocks noChangeAspect="1"/>
          </p:cNvPicPr>
          <p:nvPr/>
        </p:nvPicPr>
        <p:blipFill>
          <a:blip r:embed="rId3"/>
          <a:stretch>
            <a:fillRect/>
          </a:stretch>
        </p:blipFill>
        <p:spPr>
          <a:xfrm>
            <a:off x="328613" y="1224482"/>
            <a:ext cx="8502650" cy="5548617"/>
          </a:xfrm>
          <a:prstGeom prst="rect">
            <a:avLst/>
          </a:prstGeom>
        </p:spPr>
      </p:pic>
      <p:sp>
        <p:nvSpPr>
          <p:cNvPr id="11" name="Rectangle 4" descr="Red rectangle outline around the claims administrators' office search results. " title="Red rectangle outline"/>
          <p:cNvSpPr>
            <a:spLocks noChangeArrowheads="1"/>
          </p:cNvSpPr>
          <p:nvPr/>
        </p:nvSpPr>
        <p:spPr bwMode="auto">
          <a:xfrm>
            <a:off x="533400" y="4953000"/>
            <a:ext cx="5334000" cy="1820099"/>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3" name="Rectangle 2" descr="Call out box for search results with instruction to: Review results. " title="Call out box Search Results"/>
          <p:cNvSpPr>
            <a:spLocks noChangeArrowheads="1"/>
          </p:cNvSpPr>
          <p:nvPr/>
        </p:nvSpPr>
        <p:spPr bwMode="auto">
          <a:xfrm>
            <a:off x="6019800" y="4114800"/>
            <a:ext cx="1676400" cy="381000"/>
          </a:xfrm>
          <a:prstGeom prst="wedgeRectCallout">
            <a:avLst>
              <a:gd name="adj1" fmla="val -80682"/>
              <a:gd name="adj2" fmla="val 225096"/>
            </a:avLst>
          </a:prstGeom>
          <a:solidFill>
            <a:srgbClr val="FFFFCC"/>
          </a:solidFill>
          <a:ln w="28575" algn="ctr">
            <a:solidFill>
              <a:schemeClr val="accent5">
                <a:lumMod val="50000"/>
              </a:schemeClr>
            </a:solidFill>
            <a:round/>
            <a:headEnd/>
            <a:tailEnd/>
          </a:ln>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600" b="1" dirty="0" smtClean="0">
                <a:solidFill>
                  <a:schemeClr val="accent5">
                    <a:lumMod val="50000"/>
                  </a:schemeClr>
                </a:solidFill>
              </a:rPr>
              <a:t>Review results.</a:t>
            </a:r>
            <a:endParaRPr lang="en-US" altLang="en-US" sz="1600" b="1" dirty="0">
              <a:solidFill>
                <a:schemeClr val="accent5">
                  <a:lumMod val="50000"/>
                </a:schemeClr>
              </a:solidFill>
            </a:endParaRPr>
          </a:p>
        </p:txBody>
      </p:sp>
      <p:sp>
        <p:nvSpPr>
          <p:cNvPr id="14" name="Rectangle 3" descr="Red rectangle outline around the claims adminstrators' search criteria form. " title="Red rectangle outline"/>
          <p:cNvSpPr>
            <a:spLocks noChangeArrowheads="1"/>
          </p:cNvSpPr>
          <p:nvPr/>
        </p:nvSpPr>
        <p:spPr bwMode="auto">
          <a:xfrm>
            <a:off x="609599" y="4267201"/>
            <a:ext cx="4191001" cy="53340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5" name="Rectangle 2" descr="Call out box for the Search Criteria field with instruction to: Type in search criteria." title="Call out box Search Criteria field"/>
          <p:cNvSpPr>
            <a:spLocks noChangeArrowheads="1"/>
          </p:cNvSpPr>
          <p:nvPr/>
        </p:nvSpPr>
        <p:spPr bwMode="auto">
          <a:xfrm>
            <a:off x="4114800" y="2942210"/>
            <a:ext cx="2438400" cy="410590"/>
          </a:xfrm>
          <a:prstGeom prst="wedgeRectCallout">
            <a:avLst>
              <a:gd name="adj1" fmla="val -58941"/>
              <a:gd name="adj2" fmla="val 269966"/>
            </a:avLst>
          </a:prstGeom>
          <a:solidFill>
            <a:srgbClr val="FFFFCC"/>
          </a:solidFill>
          <a:ln w="28575" algn="ctr">
            <a:solidFill>
              <a:schemeClr val="accent5">
                <a:lumMod val="50000"/>
              </a:schemeClr>
            </a:solidFill>
            <a:round/>
            <a:headEnd/>
            <a:tailEnd/>
          </a:ln>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600" b="1" dirty="0">
                <a:solidFill>
                  <a:schemeClr val="accent5">
                    <a:lumMod val="50000"/>
                  </a:schemeClr>
                </a:solidFill>
              </a:rPr>
              <a:t>Type in search </a:t>
            </a:r>
            <a:r>
              <a:rPr lang="en-US" altLang="en-US" sz="1600" b="1" dirty="0" smtClean="0">
                <a:solidFill>
                  <a:schemeClr val="accent5">
                    <a:lumMod val="50000"/>
                  </a:schemeClr>
                </a:solidFill>
              </a:rPr>
              <a:t>criteria.</a:t>
            </a:r>
            <a:endParaRPr lang="en-US" altLang="en-US" sz="1600" b="1" dirty="0">
              <a:solidFill>
                <a:schemeClr val="accent5">
                  <a:lumMod val="50000"/>
                </a:schemeClr>
              </a:solidFill>
            </a:endParaRPr>
          </a:p>
        </p:txBody>
      </p:sp>
      <p:sp>
        <p:nvSpPr>
          <p:cNvPr id="2" name="Title 1"/>
          <p:cNvSpPr>
            <a:spLocks noGrp="1"/>
          </p:cNvSpPr>
          <p:nvPr>
            <p:ph type="title"/>
          </p:nvPr>
        </p:nvSpPr>
        <p:spPr>
          <a:xfrm>
            <a:off x="328613" y="604294"/>
            <a:ext cx="8502650" cy="535531"/>
          </a:xfrm>
        </p:spPr>
        <p:txBody>
          <a:bodyPr/>
          <a:lstStyle/>
          <a:p>
            <a:r>
              <a:rPr lang="en-US" altLang="en-US" b="1" dirty="0">
                <a:solidFill>
                  <a:schemeClr val="accent5">
                    <a:lumMod val="50000"/>
                  </a:schemeClr>
                </a:solidFill>
              </a:rPr>
              <a:t>Searching for UANs cont.</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AN database header bar with links to claims adminstrators' offices, representatives' offices, and lien claimants. " title="UAN Database Header Bar"/>
          <p:cNvPicPr>
            <a:picLocks noChangeAspect="1"/>
          </p:cNvPicPr>
          <p:nvPr/>
        </p:nvPicPr>
        <p:blipFill>
          <a:blip r:embed="rId3"/>
          <a:stretch>
            <a:fillRect/>
          </a:stretch>
        </p:blipFill>
        <p:spPr>
          <a:xfrm>
            <a:off x="533400" y="2514600"/>
            <a:ext cx="7659169" cy="581106"/>
          </a:xfrm>
          <a:prstGeom prst="rect">
            <a:avLst/>
          </a:prstGeom>
        </p:spPr>
      </p:pic>
      <p:sp>
        <p:nvSpPr>
          <p:cNvPr id="11267" name="Rectangle 3"/>
          <p:cNvSpPr>
            <a:spLocks noGrp="1" noChangeArrowheads="1"/>
          </p:cNvSpPr>
          <p:nvPr>
            <p:ph idx="1"/>
          </p:nvPr>
        </p:nvSpPr>
        <p:spPr>
          <a:xfrm>
            <a:off x="347086" y="1371600"/>
            <a:ext cx="8502650" cy="3964162"/>
          </a:xfrm>
        </p:spPr>
        <p:txBody>
          <a:bodyPr/>
          <a:lstStyle/>
          <a:p>
            <a:pPr>
              <a:buClr>
                <a:schemeClr val="accent5">
                  <a:lumMod val="50000"/>
                </a:schemeClr>
              </a:buClr>
            </a:pPr>
            <a:r>
              <a:rPr lang="en-US" altLang="en-US" sz="2000" dirty="0" smtClean="0">
                <a:hlinkClick r:id="rId4"/>
              </a:rPr>
              <a:t>Main EAMS website</a:t>
            </a:r>
            <a:endParaRPr lang="en-US" altLang="en-US" sz="2000" dirty="0" smtClean="0"/>
          </a:p>
          <a:p>
            <a:pPr lvl="1">
              <a:buClr>
                <a:srgbClr val="0000FF"/>
              </a:buClr>
              <a:buFont typeface="Arial" panose="020B0604020202020204" pitchFamily="34" charset="0"/>
              <a:buNone/>
            </a:pPr>
            <a:endParaRPr lang="en-US" altLang="en-US" sz="800" dirty="0" smtClean="0"/>
          </a:p>
          <a:p>
            <a:pPr>
              <a:buClr>
                <a:srgbClr val="0000FF"/>
              </a:buClr>
            </a:pPr>
            <a:r>
              <a:rPr lang="en-US" altLang="en-US" sz="2000" dirty="0" smtClean="0">
                <a:hlinkClick r:id="rId5"/>
              </a:rPr>
              <a:t>Uniform Assigned Name (UAN) Online Database</a:t>
            </a:r>
            <a:endParaRPr lang="en-US" altLang="en-US" sz="2000" dirty="0" smtClean="0"/>
          </a:p>
          <a:p>
            <a:pPr lvl="1">
              <a:buClr>
                <a:srgbClr val="0000FF"/>
              </a:buClr>
            </a:pPr>
            <a:r>
              <a:rPr lang="en-US" altLang="en-US" sz="1600" dirty="0" smtClean="0">
                <a:solidFill>
                  <a:schemeClr val="accent5">
                    <a:lumMod val="50000"/>
                  </a:schemeClr>
                </a:solidFill>
              </a:rPr>
              <a:t>Locate the header with the hyperlinks to search the Database.</a:t>
            </a:r>
          </a:p>
          <a:p>
            <a:pPr lvl="1">
              <a:buClr>
                <a:srgbClr val="0000FF"/>
              </a:buClr>
            </a:pPr>
            <a:endParaRPr lang="en-US" altLang="en-US" sz="1400" dirty="0" smtClean="0"/>
          </a:p>
          <a:p>
            <a:pPr lvl="1">
              <a:buClr>
                <a:srgbClr val="0000FF"/>
              </a:buClr>
            </a:pPr>
            <a:endParaRPr lang="en-US" altLang="en-US" sz="1400" dirty="0" smtClean="0"/>
          </a:p>
          <a:p>
            <a:pPr>
              <a:buClr>
                <a:srgbClr val="0000FF"/>
              </a:buClr>
            </a:pPr>
            <a:r>
              <a:rPr lang="en-US" altLang="en-US" sz="2000" dirty="0" smtClean="0">
                <a:solidFill>
                  <a:schemeClr val="accent5">
                    <a:lumMod val="50000"/>
                  </a:schemeClr>
                </a:solidFill>
              </a:rPr>
              <a:t>Public Case Information Search</a:t>
            </a:r>
          </a:p>
          <a:p>
            <a:pPr lvl="1">
              <a:buClr>
                <a:srgbClr val="0000FF"/>
              </a:buClr>
            </a:pPr>
            <a:r>
              <a:rPr lang="en-US" altLang="en-US" dirty="0" smtClean="0">
                <a:hlinkClick r:id="rId6"/>
              </a:rPr>
              <a:t>Information</a:t>
            </a:r>
            <a:endParaRPr lang="en-US" altLang="en-US" dirty="0" smtClean="0"/>
          </a:p>
          <a:p>
            <a:pPr lvl="1">
              <a:buClr>
                <a:srgbClr val="0000FF"/>
              </a:buClr>
            </a:pPr>
            <a:r>
              <a:rPr lang="en-US" altLang="en-US" dirty="0" smtClean="0">
                <a:hlinkClick r:id="rId7"/>
              </a:rPr>
              <a:t>Search</a:t>
            </a:r>
            <a:endParaRPr lang="en-US" altLang="en-US" dirty="0" smtClean="0"/>
          </a:p>
          <a:p>
            <a:pPr lvl="1">
              <a:buClr>
                <a:srgbClr val="0000FF"/>
              </a:buClr>
            </a:pPr>
            <a:endParaRPr lang="en-US" altLang="en-US" sz="800" dirty="0" smtClean="0"/>
          </a:p>
          <a:p>
            <a:pPr>
              <a:buClr>
                <a:srgbClr val="0000FF"/>
              </a:buClr>
            </a:pPr>
            <a:r>
              <a:rPr lang="en-US" altLang="en-US" sz="1800" dirty="0" smtClean="0">
                <a:solidFill>
                  <a:schemeClr val="accent5">
                    <a:lumMod val="50000"/>
                  </a:schemeClr>
                </a:solidFill>
                <a:hlinkClick r:id="rId8"/>
              </a:rPr>
              <a:t>Working in EAMS webpage</a:t>
            </a:r>
            <a:r>
              <a:rPr lang="en-US" altLang="en-US" sz="1800" dirty="0" smtClean="0">
                <a:solidFill>
                  <a:schemeClr val="accent5">
                    <a:lumMod val="50000"/>
                  </a:schemeClr>
                </a:solidFill>
              </a:rPr>
              <a:t> where you will find the links to the UAN and the EAMS Case Number Lookup Tool as well as other helpful guides and links.</a:t>
            </a:r>
          </a:p>
          <a:p>
            <a:pPr lvl="1"/>
            <a:endParaRPr lang="en-US" altLang="en-US" dirty="0" smtClean="0"/>
          </a:p>
        </p:txBody>
      </p:sp>
      <p:sp>
        <p:nvSpPr>
          <p:cNvPr id="11266"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Website Links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Sample of a where to use an UAN on an eForm. " title="Sample eForm UAN en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 y="1218766"/>
            <a:ext cx="8975725" cy="56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6" descr="Red rectangle outline of a sample UAN entry for the Claims Administrator Name field. " title="Red rectangle outline"/>
          <p:cNvSpPr>
            <a:spLocks noChangeArrowheads="1"/>
          </p:cNvSpPr>
          <p:nvPr/>
        </p:nvSpPr>
        <p:spPr bwMode="auto">
          <a:xfrm>
            <a:off x="838200" y="5867400"/>
            <a:ext cx="2209800" cy="3048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0" name="Line 11" descr="Horizontal red line. " title="Red line"/>
          <p:cNvSpPr>
            <a:spLocks noChangeShapeType="1"/>
          </p:cNvSpPr>
          <p:nvPr/>
        </p:nvSpPr>
        <p:spPr bwMode="auto">
          <a:xfrm flipV="1">
            <a:off x="3024981" y="6019800"/>
            <a:ext cx="1538288" cy="16164"/>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TextBox 10" descr="Claims Administrator name field note that states: UAN required here if there is a Claims Adminstrator. " title="Claims Administrator UAN"/>
          <p:cNvSpPr txBox="1"/>
          <p:nvPr/>
        </p:nvSpPr>
        <p:spPr>
          <a:xfrm>
            <a:off x="4579144" y="5626712"/>
            <a:ext cx="2438400" cy="923330"/>
          </a:xfrm>
          <a:prstGeom prst="rect">
            <a:avLst/>
          </a:prstGeom>
          <a:solidFill>
            <a:schemeClr val="bg1"/>
          </a:solidFill>
        </p:spPr>
        <p:txBody>
          <a:bodyPr wrap="square" rtlCol="0">
            <a:spAutoFit/>
          </a:bodyPr>
          <a:lstStyle/>
          <a:p>
            <a:pPr eaLnBrk="1" hangingPunct="1"/>
            <a:r>
              <a:rPr lang="en-US" altLang="en-US" b="1" dirty="0" smtClean="0">
                <a:solidFill>
                  <a:srgbClr val="C00000"/>
                </a:solidFill>
              </a:rPr>
              <a:t>UAN required here if there is a Claims Administrator.</a:t>
            </a:r>
            <a:endParaRPr lang="en-US" altLang="en-US" b="1" dirty="0">
              <a:solidFill>
                <a:srgbClr val="C00000"/>
              </a:solidFill>
            </a:endParaRPr>
          </a:p>
        </p:txBody>
      </p:sp>
      <p:sp>
        <p:nvSpPr>
          <p:cNvPr id="37891" name="Rectangle 5" descr="Red rectangle outline of a sample UAN entry for the Insurance Carrier Name field. " title="Red rectangle outline"/>
          <p:cNvSpPr>
            <a:spLocks noChangeArrowheads="1"/>
          </p:cNvSpPr>
          <p:nvPr/>
        </p:nvSpPr>
        <p:spPr bwMode="auto">
          <a:xfrm>
            <a:off x="1371600" y="1981200"/>
            <a:ext cx="3048000" cy="3810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8" name="Line 11" descr="Horizontal red line. " title="Red line"/>
          <p:cNvSpPr>
            <a:spLocks noChangeShapeType="1"/>
          </p:cNvSpPr>
          <p:nvPr/>
        </p:nvSpPr>
        <p:spPr bwMode="auto">
          <a:xfrm flipV="1">
            <a:off x="4419600" y="2133600"/>
            <a:ext cx="1378744"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TextBox 2" descr="Insurance Carrier name field note that states: UAN not required here, uness there is no Claims Administrator. " title="Insurance Carrier UAN"/>
          <p:cNvSpPr txBox="1"/>
          <p:nvPr/>
        </p:nvSpPr>
        <p:spPr>
          <a:xfrm>
            <a:off x="5798344" y="1571535"/>
            <a:ext cx="2438400" cy="1200329"/>
          </a:xfrm>
          <a:prstGeom prst="rect">
            <a:avLst/>
          </a:prstGeom>
          <a:solidFill>
            <a:schemeClr val="bg1"/>
          </a:solidFill>
        </p:spPr>
        <p:txBody>
          <a:bodyPr wrap="square" rtlCol="0">
            <a:spAutoFit/>
          </a:bodyPr>
          <a:lstStyle/>
          <a:p>
            <a:pPr eaLnBrk="1" hangingPunct="1"/>
            <a:r>
              <a:rPr lang="en-US" altLang="en-US" b="1" dirty="0">
                <a:solidFill>
                  <a:srgbClr val="C00000"/>
                </a:solidFill>
              </a:rPr>
              <a:t>UAN not required here, unless there is no Claims Administrator. </a:t>
            </a:r>
          </a:p>
        </p:txBody>
      </p:sp>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Where to use UANs</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Sample of a where to use an UAN on an eForm for an Applicant's Attorney. " title="Sample eForm UAN entry Applicant's Attor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77" y="1524000"/>
            <a:ext cx="86868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7" descr="Red rectangle outline around the Law Firm Name entry field on an eForm. " title="Red rectangle outline"/>
          <p:cNvSpPr>
            <a:spLocks noChangeArrowheads="1"/>
          </p:cNvSpPr>
          <p:nvPr/>
        </p:nvSpPr>
        <p:spPr bwMode="auto">
          <a:xfrm>
            <a:off x="1915915" y="3694697"/>
            <a:ext cx="2680748" cy="331388"/>
          </a:xfrm>
          <a:prstGeom prst="rect">
            <a:avLst/>
          </a:prstGeom>
          <a:noFill/>
          <a:ln w="381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39942" name="Line 9" descr="Horizontal red line. " title="Horizontal red line"/>
          <p:cNvSpPr>
            <a:spLocks noChangeShapeType="1"/>
          </p:cNvSpPr>
          <p:nvPr/>
        </p:nvSpPr>
        <p:spPr bwMode="auto">
          <a:xfrm>
            <a:off x="4595877" y="3883481"/>
            <a:ext cx="869020" cy="2719"/>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9941" name="Rectangle 8" descr="Text box with a note that UAN always required here for Law Firm Name field. " title="Text box"/>
          <p:cNvSpPr>
            <a:spLocks noChangeArrowheads="1"/>
          </p:cNvSpPr>
          <p:nvPr/>
        </p:nvSpPr>
        <p:spPr bwMode="auto">
          <a:xfrm>
            <a:off x="5486400" y="3749085"/>
            <a:ext cx="29886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ct val="20000"/>
              </a:spcAft>
              <a:buClr>
                <a:schemeClr val="tx1"/>
              </a:buClr>
              <a:buChar char="•"/>
              <a:defRPr sz="2400">
                <a:solidFill>
                  <a:srgbClr val="0000FF"/>
                </a:solidFill>
                <a:latin typeface="Arial" panose="020B0604020202020204" pitchFamily="34" charset="0"/>
              </a:defRPr>
            </a:lvl1pPr>
            <a:lvl2pPr marL="628650" indent="-284163">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950913" indent="-207963">
              <a:spcAft>
                <a:spcPct val="20000"/>
              </a:spcAft>
              <a:buClr>
                <a:schemeClr val="tx1"/>
              </a:buClr>
              <a:buChar char="•"/>
              <a:defRPr sz="1600">
                <a:solidFill>
                  <a:srgbClr val="0000FF"/>
                </a:solidFill>
                <a:latin typeface="Arial" panose="020B0604020202020204" pitchFamily="34" charset="0"/>
              </a:defRPr>
            </a:lvl3pPr>
            <a:lvl4pPr marL="1298575"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1778000" indent="-282575">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2352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6924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1496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6068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800" b="1" dirty="0">
                <a:solidFill>
                  <a:srgbClr val="C00000"/>
                </a:solidFill>
              </a:rPr>
              <a:t>UAN always required here</a:t>
            </a:r>
            <a:endParaRPr lang="en-US" altLang="en-US" sz="1800" dirty="0">
              <a:solidFill>
                <a:srgbClr val="C00000"/>
              </a:solidFill>
            </a:endParaRPr>
          </a:p>
        </p:txBody>
      </p:sp>
      <p:sp>
        <p:nvSpPr>
          <p:cNvPr id="39945" name="Freeform 11" descr="Red downward arrow." title="Red downward arrow"/>
          <p:cNvSpPr>
            <a:spLocks noEditPoints="1"/>
          </p:cNvSpPr>
          <p:nvPr/>
        </p:nvSpPr>
        <p:spPr bwMode="auto">
          <a:xfrm>
            <a:off x="3194019" y="2336301"/>
            <a:ext cx="100567" cy="1286901"/>
          </a:xfrm>
          <a:custGeom>
            <a:avLst/>
            <a:gdLst>
              <a:gd name="T0" fmla="*/ 2147483646 w 73"/>
              <a:gd name="T1" fmla="*/ 0 h 1056"/>
              <a:gd name="T2" fmla="*/ 2147483646 w 73"/>
              <a:gd name="T3" fmla="*/ 2147483646 h 1056"/>
              <a:gd name="T4" fmla="*/ 2147483646 w 73"/>
              <a:gd name="T5" fmla="*/ 2147483646 h 1056"/>
              <a:gd name="T6" fmla="*/ 2147483646 w 73"/>
              <a:gd name="T7" fmla="*/ 0 h 1056"/>
              <a:gd name="T8" fmla="*/ 2147483646 w 73"/>
              <a:gd name="T9" fmla="*/ 0 h 1056"/>
              <a:gd name="T10" fmla="*/ 2147483646 w 73"/>
              <a:gd name="T11" fmla="*/ 2147483646 h 1056"/>
              <a:gd name="T12" fmla="*/ 2147483646 w 73"/>
              <a:gd name="T13" fmla="*/ 2147483646 h 1056"/>
              <a:gd name="T14" fmla="*/ 0 w 73"/>
              <a:gd name="T15" fmla="*/ 2147483646 h 1056"/>
              <a:gd name="T16" fmla="*/ 2147483646 w 73"/>
              <a:gd name="T17" fmla="*/ 2147483646 h 10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056">
                <a:moveTo>
                  <a:pt x="49" y="0"/>
                </a:moveTo>
                <a:lnTo>
                  <a:pt x="49" y="996"/>
                </a:lnTo>
                <a:lnTo>
                  <a:pt x="25" y="996"/>
                </a:lnTo>
                <a:lnTo>
                  <a:pt x="25" y="0"/>
                </a:lnTo>
                <a:lnTo>
                  <a:pt x="49" y="0"/>
                </a:lnTo>
                <a:close/>
                <a:moveTo>
                  <a:pt x="73" y="984"/>
                </a:moveTo>
                <a:lnTo>
                  <a:pt x="37" y="1056"/>
                </a:lnTo>
                <a:lnTo>
                  <a:pt x="0" y="984"/>
                </a:lnTo>
                <a:lnTo>
                  <a:pt x="73" y="984"/>
                </a:lnTo>
                <a:close/>
              </a:path>
            </a:pathLst>
          </a:custGeom>
          <a:solidFill>
            <a:srgbClr val="C00000"/>
          </a:solidFill>
          <a:ln w="1588" cap="flat">
            <a:solidFill>
              <a:srgbClr val="C00000"/>
            </a:solidFill>
            <a:prstDash val="solid"/>
            <a:bevel/>
            <a:headEnd/>
            <a:tailEnd/>
          </a:ln>
        </p:spPr>
        <p:txBody>
          <a:bodyPr/>
          <a:lstStyle/>
          <a:p>
            <a:endParaRPr lang="en-US" dirty="0"/>
          </a:p>
        </p:txBody>
      </p:sp>
      <p:sp>
        <p:nvSpPr>
          <p:cNvPr id="39943" name="Rectangle 10" descr="Red rectangle outline around the Applicant's Attorney or Authorized Representative header and radio buttons on an eForm. " title="Red rectangle outline"/>
          <p:cNvSpPr>
            <a:spLocks noChangeArrowheads="1"/>
          </p:cNvSpPr>
          <p:nvPr/>
        </p:nvSpPr>
        <p:spPr bwMode="auto">
          <a:xfrm>
            <a:off x="229386" y="1506667"/>
            <a:ext cx="4520463" cy="829634"/>
          </a:xfrm>
          <a:prstGeom prst="rect">
            <a:avLst/>
          </a:prstGeom>
          <a:noFill/>
          <a:ln w="381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2"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Where to use UANs – Applicant’s Attorney</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 descr="Horizontal red line." title="Horizontal red 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91" y="1295400"/>
            <a:ext cx="8686800" cy="495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1" name="Rectangle 9" descr="Red rectangle outline around the sample UAN entry Law Firm Name field on an eForm. " title="Red rectangle outline"/>
          <p:cNvSpPr>
            <a:spLocks noChangeArrowheads="1"/>
          </p:cNvSpPr>
          <p:nvPr/>
        </p:nvSpPr>
        <p:spPr bwMode="auto">
          <a:xfrm>
            <a:off x="1905000" y="3505399"/>
            <a:ext cx="2743200" cy="304827"/>
          </a:xfrm>
          <a:prstGeom prst="rect">
            <a:avLst/>
          </a:prstGeom>
          <a:noFill/>
          <a:ln w="381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41993" name="Line 11" descr="Horizontal red line. " title="Red line"/>
          <p:cNvSpPr>
            <a:spLocks noChangeShapeType="1"/>
          </p:cNvSpPr>
          <p:nvPr/>
        </p:nvSpPr>
        <p:spPr bwMode="auto">
          <a:xfrm flipV="1">
            <a:off x="4648201" y="3657813"/>
            <a:ext cx="563563"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992" name="Rectangle 10" descr="Text box with a note about a required entry for a UAN." title="Text box"/>
          <p:cNvSpPr>
            <a:spLocks noChangeArrowheads="1"/>
          </p:cNvSpPr>
          <p:nvPr/>
        </p:nvSpPr>
        <p:spPr bwMode="auto">
          <a:xfrm>
            <a:off x="5211763" y="3048158"/>
            <a:ext cx="3182938" cy="1108175"/>
          </a:xfrm>
          <a:prstGeom prst="rect">
            <a:avLst/>
          </a:prstGeom>
          <a:solidFill>
            <a:srgbClr val="FFFFFF"/>
          </a:solidFill>
          <a:ln w="9525">
            <a:solidFill>
              <a:srgbClr val="000000"/>
            </a:solidFill>
            <a:miter lim="800000"/>
            <a:headEnd/>
            <a:tailEnd/>
          </a:ln>
          <a:extLst/>
        </p:spPr>
        <p:txBody>
          <a:bodyPr wrap="square" lIns="0" tIns="0" rIns="0" bIns="0">
            <a:spAutoFit/>
          </a:bodyPr>
          <a:lstStyle>
            <a:lvl1pPr>
              <a:spcAft>
                <a:spcPct val="20000"/>
              </a:spcAft>
              <a:buClr>
                <a:schemeClr val="tx1"/>
              </a:buClr>
              <a:buChar char="•"/>
              <a:defRPr sz="2400">
                <a:solidFill>
                  <a:srgbClr val="0000FF"/>
                </a:solidFill>
                <a:latin typeface="Arial" panose="020B0604020202020204" pitchFamily="34" charset="0"/>
              </a:defRPr>
            </a:lvl1pPr>
            <a:lvl2pPr marL="628650" indent="-284163">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950913" indent="-207963">
              <a:spcAft>
                <a:spcPct val="20000"/>
              </a:spcAft>
              <a:buClr>
                <a:schemeClr val="tx1"/>
              </a:buClr>
              <a:buChar char="•"/>
              <a:defRPr sz="1600">
                <a:solidFill>
                  <a:srgbClr val="0000FF"/>
                </a:solidFill>
                <a:latin typeface="Arial" panose="020B0604020202020204" pitchFamily="34" charset="0"/>
              </a:defRPr>
            </a:lvl3pPr>
            <a:lvl4pPr marL="1298575"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1778000" indent="-282575">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2352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6924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1496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606800" indent="-282575"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800" b="1" dirty="0">
                <a:solidFill>
                  <a:srgbClr val="C00000"/>
                </a:solidFill>
              </a:rPr>
              <a:t>UAN always required </a:t>
            </a:r>
            <a:r>
              <a:rPr lang="en-US" altLang="en-US" sz="1800" b="1" dirty="0" smtClean="0">
                <a:solidFill>
                  <a:srgbClr val="C00000"/>
                </a:solidFill>
              </a:rPr>
              <a:t>here, but watch out for extra spaces, because these are not allowed.</a:t>
            </a:r>
            <a:endParaRPr lang="en-US" altLang="en-US" sz="1800" dirty="0">
              <a:solidFill>
                <a:srgbClr val="C00000"/>
              </a:solidFill>
            </a:endParaRPr>
          </a:p>
        </p:txBody>
      </p:sp>
      <p:sp>
        <p:nvSpPr>
          <p:cNvPr id="41990" name="Freeform 8" descr="Downward pointing red arrow. " title="Red arrow"/>
          <p:cNvSpPr>
            <a:spLocks noEditPoints="1"/>
          </p:cNvSpPr>
          <p:nvPr/>
        </p:nvSpPr>
        <p:spPr bwMode="auto">
          <a:xfrm>
            <a:off x="3163888" y="1912993"/>
            <a:ext cx="112713" cy="1516199"/>
          </a:xfrm>
          <a:custGeom>
            <a:avLst/>
            <a:gdLst>
              <a:gd name="T0" fmla="*/ 47 w 71"/>
              <a:gd name="T1" fmla="*/ 0 h 1044"/>
              <a:gd name="T2" fmla="*/ 47 w 71"/>
              <a:gd name="T3" fmla="*/ 1 h 1044"/>
              <a:gd name="T4" fmla="*/ 24 w 71"/>
              <a:gd name="T5" fmla="*/ 1 h 1044"/>
              <a:gd name="T6" fmla="*/ 24 w 71"/>
              <a:gd name="T7" fmla="*/ 0 h 1044"/>
              <a:gd name="T8" fmla="*/ 47 w 71"/>
              <a:gd name="T9" fmla="*/ 0 h 1044"/>
              <a:gd name="T10" fmla="*/ 71 w 71"/>
              <a:gd name="T11" fmla="*/ 1 h 1044"/>
              <a:gd name="T12" fmla="*/ 36 w 71"/>
              <a:gd name="T13" fmla="*/ 1 h 1044"/>
              <a:gd name="T14" fmla="*/ 0 w 71"/>
              <a:gd name="T15" fmla="*/ 1 h 1044"/>
              <a:gd name="T16" fmla="*/ 71 w 71"/>
              <a:gd name="T17" fmla="*/ 1 h 1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1044">
                <a:moveTo>
                  <a:pt x="47" y="0"/>
                </a:moveTo>
                <a:lnTo>
                  <a:pt x="47" y="985"/>
                </a:lnTo>
                <a:lnTo>
                  <a:pt x="24" y="985"/>
                </a:lnTo>
                <a:lnTo>
                  <a:pt x="24" y="0"/>
                </a:lnTo>
                <a:lnTo>
                  <a:pt x="47" y="0"/>
                </a:lnTo>
                <a:close/>
                <a:moveTo>
                  <a:pt x="71" y="973"/>
                </a:moveTo>
                <a:lnTo>
                  <a:pt x="36" y="1044"/>
                </a:lnTo>
                <a:lnTo>
                  <a:pt x="0" y="973"/>
                </a:lnTo>
                <a:lnTo>
                  <a:pt x="71" y="973"/>
                </a:lnTo>
                <a:close/>
              </a:path>
            </a:pathLst>
          </a:custGeom>
          <a:solidFill>
            <a:srgbClr val="C00000"/>
          </a:solidFill>
          <a:ln w="1588" cap="flat">
            <a:solidFill>
              <a:srgbClr val="C00000"/>
            </a:solidFill>
            <a:prstDash val="solid"/>
            <a:bevel/>
            <a:headEnd/>
            <a:tailEnd/>
          </a:ln>
        </p:spPr>
        <p:txBody>
          <a:bodyPr/>
          <a:lstStyle/>
          <a:p>
            <a:endParaRPr lang="en-US" dirty="0"/>
          </a:p>
        </p:txBody>
      </p:sp>
      <p:sp>
        <p:nvSpPr>
          <p:cNvPr id="41989" name="Rectangle 7" descr="Red rectangle outline around the Defendant's Attorney or  Authorized Representative header on an eForm. " title="Red rectangle outline"/>
          <p:cNvSpPr>
            <a:spLocks noChangeArrowheads="1"/>
          </p:cNvSpPr>
          <p:nvPr/>
        </p:nvSpPr>
        <p:spPr bwMode="auto">
          <a:xfrm>
            <a:off x="304800" y="1295400"/>
            <a:ext cx="4495801" cy="617593"/>
          </a:xfrm>
          <a:prstGeom prst="rect">
            <a:avLst/>
          </a:prstGeom>
          <a:noFill/>
          <a:ln w="38100" cap="rnd">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Where to use UANs – Defendant’s Attorney</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533400" y="3048000"/>
            <a:ext cx="8153400" cy="535531"/>
          </a:xfrm>
        </p:spPr>
        <p:txBody>
          <a:bodyPr anchor="t"/>
          <a:lstStyle/>
          <a:p>
            <a:pPr eaLnBrk="1" hangingPunct="1"/>
            <a:r>
              <a:rPr lang="en-US" altLang="en-US" b="1" dirty="0" smtClean="0">
                <a:solidFill>
                  <a:schemeClr val="accent5">
                    <a:lumMod val="50000"/>
                  </a:schemeClr>
                </a:solidFill>
              </a:rPr>
              <a:t>Logging into EAMS</a:t>
            </a:r>
          </a:p>
        </p:txBody>
      </p:sp>
    </p:spTree>
    <p:extLst>
      <p:ext uri="{BB962C8B-B14F-4D97-AF65-F5344CB8AC3E}">
        <p14:creationId xmlns:p14="http://schemas.microsoft.com/office/powerpoint/2010/main" val="16672790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gray">
          <a:xfrm>
            <a:off x="412750" y="1219200"/>
            <a:ext cx="8197850" cy="55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30188" indent="-230188" algn="l" rtl="0" eaLnBrk="0" fontAlgn="base" hangingPunct="0">
              <a:spcBef>
                <a:spcPct val="0"/>
              </a:spcBef>
              <a:spcAft>
                <a:spcPct val="20000"/>
              </a:spcAft>
              <a:buClr>
                <a:schemeClr val="tx1"/>
              </a:buClr>
              <a:buChar char="•"/>
              <a:defRPr sz="2400">
                <a:solidFill>
                  <a:srgbClr val="0000FF"/>
                </a:solidFill>
                <a:latin typeface="+mn-lt"/>
                <a:ea typeface="+mn-ea"/>
                <a:cs typeface="+mn-cs"/>
              </a:defRPr>
            </a:lvl1pPr>
            <a:lvl2pPr marL="628650" indent="-284163" algn="l" rtl="0" eaLnBrk="0" fontAlgn="base" hangingPunct="0">
              <a:spcBef>
                <a:spcPct val="0"/>
              </a:spcBef>
              <a:spcAft>
                <a:spcPct val="20000"/>
              </a:spcAft>
              <a:buClr>
                <a:schemeClr val="tx1"/>
              </a:buClr>
              <a:buFont typeface="Arial" panose="020B0604020202020204" pitchFamily="34" charset="0"/>
              <a:buChar char="–"/>
              <a:defRPr sz="2000">
                <a:solidFill>
                  <a:srgbClr val="0000FF"/>
                </a:solidFill>
                <a:latin typeface="+mn-lt"/>
              </a:defRPr>
            </a:lvl2pPr>
            <a:lvl3pPr marL="950913" indent="-207963" algn="l" rtl="0" eaLnBrk="0" fontAlgn="base" hangingPunct="0">
              <a:spcBef>
                <a:spcPct val="0"/>
              </a:spcBef>
              <a:spcAft>
                <a:spcPct val="20000"/>
              </a:spcAft>
              <a:buClr>
                <a:schemeClr val="tx1"/>
              </a:buClr>
              <a:buChar char="•"/>
              <a:defRPr sz="1600">
                <a:solidFill>
                  <a:srgbClr val="0000FF"/>
                </a:solidFill>
                <a:latin typeface="+mn-lt"/>
              </a:defRPr>
            </a:lvl3pPr>
            <a:lvl4pPr marL="1298575" indent="-228600" algn="l" rtl="0" eaLnBrk="0" fontAlgn="base" hangingPunct="0">
              <a:spcBef>
                <a:spcPct val="0"/>
              </a:spcBef>
              <a:spcAft>
                <a:spcPct val="20000"/>
              </a:spcAft>
              <a:buClr>
                <a:schemeClr val="tx1"/>
              </a:buClr>
              <a:buFont typeface="Arial" panose="020B0604020202020204" pitchFamily="34" charset="0"/>
              <a:buChar char="–"/>
              <a:defRPr sz="1400">
                <a:solidFill>
                  <a:srgbClr val="0000FF"/>
                </a:solidFill>
                <a:latin typeface="+mn-lt"/>
              </a:defRPr>
            </a:lvl4pPr>
            <a:lvl5pPr marL="1778000" indent="-282575" algn="l" rtl="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mn-lt"/>
              </a:defRPr>
            </a:lvl5pPr>
            <a:lvl6pPr marL="22352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6924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31496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606800" indent="-2825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a:lstStyle>
          <a:p>
            <a:pPr>
              <a:spcBef>
                <a:spcPct val="10000"/>
              </a:spcBef>
              <a:spcAft>
                <a:spcPct val="10000"/>
              </a:spcAft>
              <a:buClr>
                <a:srgbClr val="0066FF"/>
              </a:buClr>
              <a:defRPr/>
            </a:pPr>
            <a:r>
              <a:rPr lang="en-US" altLang="en-US" kern="0" dirty="0" smtClean="0">
                <a:solidFill>
                  <a:schemeClr val="accent5">
                    <a:lumMod val="50000"/>
                  </a:schemeClr>
                </a:solidFill>
              </a:rPr>
              <a:t>Verify that you are using Internet Explorer (IE) mode in Microsoft Edge, which is the recommended browser now that IE is no longer being supported.</a:t>
            </a:r>
          </a:p>
          <a:p>
            <a:pPr lvl="1">
              <a:spcBef>
                <a:spcPct val="10000"/>
              </a:spcBef>
              <a:spcAft>
                <a:spcPct val="10000"/>
              </a:spcAft>
              <a:buClr>
                <a:srgbClr val="0066FF"/>
              </a:buClr>
              <a:defRPr/>
            </a:pPr>
            <a:r>
              <a:rPr lang="en-US" altLang="en-US" kern="0" dirty="0" smtClean="0">
                <a:solidFill>
                  <a:schemeClr val="accent5">
                    <a:lumMod val="50000"/>
                  </a:schemeClr>
                </a:solidFill>
              </a:rPr>
              <a:t>A settings guide can be found on the </a:t>
            </a:r>
            <a:r>
              <a:rPr lang="en-US" altLang="en-US" kern="0" dirty="0">
                <a:solidFill>
                  <a:schemeClr val="accent5">
                    <a:lumMod val="50000"/>
                  </a:schemeClr>
                </a:solidFill>
              </a:rPr>
              <a:t>DWC website </a:t>
            </a:r>
            <a:r>
              <a:rPr lang="en-US" altLang="en-US" kern="0" dirty="0" smtClean="0">
                <a:solidFill>
                  <a:schemeClr val="accent5">
                    <a:lumMod val="50000"/>
                  </a:schemeClr>
                </a:solidFill>
              </a:rPr>
              <a:t>at </a:t>
            </a:r>
          </a:p>
          <a:p>
            <a:pPr marL="344487" lvl="1" indent="0">
              <a:spcBef>
                <a:spcPct val="10000"/>
              </a:spcBef>
              <a:spcAft>
                <a:spcPct val="10000"/>
              </a:spcAft>
              <a:buClr>
                <a:srgbClr val="0066FF"/>
              </a:buClr>
              <a:buNone/>
              <a:defRPr/>
            </a:pPr>
            <a:r>
              <a:rPr lang="en-US" altLang="en-US" kern="0" dirty="0" smtClean="0">
                <a:solidFill>
                  <a:schemeClr val="accent5">
                    <a:lumMod val="50000"/>
                  </a:schemeClr>
                </a:solidFill>
                <a:hlinkClick r:id="rId3"/>
              </a:rPr>
              <a:t>Accessing EAMS in Microsoft Edge Internet Explorer Mode guide</a:t>
            </a:r>
            <a:r>
              <a:rPr lang="en-US" altLang="en-US" kern="0" dirty="0" smtClean="0">
                <a:solidFill>
                  <a:schemeClr val="accent5">
                    <a:lumMod val="50000"/>
                  </a:schemeClr>
                </a:solidFill>
              </a:rPr>
              <a:t>.  </a:t>
            </a:r>
          </a:p>
          <a:p>
            <a:pPr lvl="1">
              <a:spcBef>
                <a:spcPct val="10000"/>
              </a:spcBef>
              <a:spcAft>
                <a:spcPct val="10000"/>
              </a:spcAft>
              <a:buClr>
                <a:srgbClr val="0066FF"/>
              </a:buClr>
              <a:defRPr/>
            </a:pPr>
            <a:r>
              <a:rPr lang="en-US" altLang="en-US" kern="0" dirty="0" smtClean="0">
                <a:solidFill>
                  <a:schemeClr val="accent5">
                    <a:lumMod val="50000"/>
                  </a:schemeClr>
                </a:solidFill>
              </a:rPr>
              <a:t>No alternate browsers such as Chrome, Firefox, Safari, etc., are compatible.</a:t>
            </a:r>
          </a:p>
          <a:p>
            <a:pPr marL="344487" lvl="1" indent="0">
              <a:spcBef>
                <a:spcPct val="10000"/>
              </a:spcBef>
              <a:spcAft>
                <a:spcPct val="10000"/>
              </a:spcAft>
              <a:buClr>
                <a:srgbClr val="0066FF"/>
              </a:buClr>
              <a:buNone/>
              <a:defRPr/>
            </a:pPr>
            <a:endParaRPr lang="en-US" altLang="en-US" sz="1800" kern="0" dirty="0" smtClean="0">
              <a:solidFill>
                <a:schemeClr val="accent5">
                  <a:lumMod val="50000"/>
                </a:schemeClr>
              </a:solidFill>
            </a:endParaRPr>
          </a:p>
          <a:p>
            <a:pPr>
              <a:spcBef>
                <a:spcPct val="10000"/>
              </a:spcBef>
              <a:spcAft>
                <a:spcPct val="10000"/>
              </a:spcAft>
              <a:buClr>
                <a:srgbClr val="0066FF"/>
              </a:buClr>
              <a:defRPr/>
            </a:pPr>
            <a:r>
              <a:rPr lang="en-US" altLang="en-US" sz="2800" kern="0" dirty="0" smtClean="0">
                <a:solidFill>
                  <a:schemeClr val="accent5">
                    <a:lumMod val="50000"/>
                  </a:schemeClr>
                </a:solidFill>
              </a:rPr>
              <a:t>Please verify that </a:t>
            </a:r>
            <a:r>
              <a:rPr lang="en-US" altLang="en-US" sz="2800" kern="0" dirty="0">
                <a:solidFill>
                  <a:schemeClr val="accent5">
                    <a:lumMod val="50000"/>
                  </a:schemeClr>
                </a:solidFill>
              </a:rPr>
              <a:t>your screen resolution </a:t>
            </a:r>
            <a:r>
              <a:rPr lang="en-US" altLang="en-US" sz="2800" kern="0" dirty="0" smtClean="0">
                <a:solidFill>
                  <a:schemeClr val="accent5">
                    <a:lumMod val="50000"/>
                  </a:schemeClr>
                </a:solidFill>
              </a:rPr>
              <a:t>is </a:t>
            </a:r>
            <a:r>
              <a:rPr lang="en-US" altLang="en-US" sz="2800" kern="0" dirty="0">
                <a:solidFill>
                  <a:schemeClr val="accent5">
                    <a:lumMod val="50000"/>
                  </a:schemeClr>
                </a:solidFill>
              </a:rPr>
              <a:t>set </a:t>
            </a:r>
            <a:r>
              <a:rPr lang="en-US" altLang="en-US" sz="2800" kern="0" dirty="0" smtClean="0">
                <a:solidFill>
                  <a:schemeClr val="accent5">
                    <a:lumMod val="50000"/>
                  </a:schemeClr>
                </a:solidFill>
              </a:rPr>
              <a:t>to:</a:t>
            </a:r>
          </a:p>
          <a:p>
            <a:pPr lvl="1">
              <a:spcBef>
                <a:spcPct val="10000"/>
              </a:spcBef>
              <a:spcAft>
                <a:spcPct val="10000"/>
              </a:spcAft>
              <a:buClr>
                <a:srgbClr val="0066FF"/>
              </a:buClr>
              <a:defRPr/>
            </a:pPr>
            <a:r>
              <a:rPr lang="en-US" altLang="en-US" kern="0" dirty="0" smtClean="0">
                <a:solidFill>
                  <a:schemeClr val="accent5">
                    <a:lumMod val="50000"/>
                  </a:schemeClr>
                </a:solidFill>
              </a:rPr>
              <a:t> </a:t>
            </a:r>
            <a:r>
              <a:rPr lang="en-US" altLang="en-US" kern="0" dirty="0">
                <a:solidFill>
                  <a:schemeClr val="accent5">
                    <a:lumMod val="50000"/>
                  </a:schemeClr>
                </a:solidFill>
              </a:rPr>
              <a:t>1366 x 768 or </a:t>
            </a:r>
            <a:r>
              <a:rPr lang="en-US" altLang="en-US" kern="0" dirty="0" smtClean="0">
                <a:solidFill>
                  <a:schemeClr val="accent5">
                    <a:lumMod val="50000"/>
                  </a:schemeClr>
                </a:solidFill>
              </a:rPr>
              <a:t>higher</a:t>
            </a:r>
          </a:p>
          <a:p>
            <a:pPr lvl="1">
              <a:spcBef>
                <a:spcPct val="10000"/>
              </a:spcBef>
              <a:spcAft>
                <a:spcPct val="10000"/>
              </a:spcAft>
              <a:buClr>
                <a:srgbClr val="0066FF"/>
              </a:buClr>
              <a:defRPr/>
            </a:pPr>
            <a:endParaRPr lang="en-US" altLang="en-US" sz="1600" kern="0" dirty="0">
              <a:solidFill>
                <a:schemeClr val="accent5">
                  <a:lumMod val="50000"/>
                </a:schemeClr>
              </a:solidFill>
            </a:endParaRPr>
          </a:p>
          <a:p>
            <a:pPr>
              <a:spcBef>
                <a:spcPct val="10000"/>
              </a:spcBef>
              <a:spcAft>
                <a:spcPct val="10000"/>
              </a:spcAft>
              <a:buClr>
                <a:srgbClr val="0066FF"/>
              </a:buClr>
              <a:defRPr/>
            </a:pPr>
            <a:r>
              <a:rPr lang="en-US" altLang="en-US" kern="0" dirty="0">
                <a:solidFill>
                  <a:schemeClr val="accent5">
                    <a:lumMod val="50000"/>
                  </a:schemeClr>
                </a:solidFill>
              </a:rPr>
              <a:t>Verify that your Java is set </a:t>
            </a:r>
            <a:r>
              <a:rPr lang="en-US" altLang="en-US" kern="0" dirty="0" smtClean="0">
                <a:solidFill>
                  <a:schemeClr val="accent5">
                    <a:lumMod val="50000"/>
                  </a:schemeClr>
                </a:solidFill>
              </a:rPr>
              <a:t>to:</a:t>
            </a:r>
          </a:p>
          <a:p>
            <a:pPr lvl="1">
              <a:spcBef>
                <a:spcPct val="10000"/>
              </a:spcBef>
              <a:spcAft>
                <a:spcPct val="10000"/>
              </a:spcAft>
              <a:buClr>
                <a:srgbClr val="0066FF"/>
              </a:buClr>
              <a:defRPr/>
            </a:pPr>
            <a:r>
              <a:rPr lang="en-US" altLang="en-US" kern="0" dirty="0" smtClean="0">
                <a:solidFill>
                  <a:schemeClr val="accent5">
                    <a:lumMod val="50000"/>
                  </a:schemeClr>
                </a:solidFill>
              </a:rPr>
              <a:t>Version </a:t>
            </a:r>
            <a:r>
              <a:rPr lang="en-US" altLang="en-US" kern="0" dirty="0">
                <a:solidFill>
                  <a:schemeClr val="accent5">
                    <a:lumMod val="50000"/>
                  </a:schemeClr>
                </a:solidFill>
              </a:rPr>
              <a:t>8 Update 181 </a:t>
            </a:r>
            <a:r>
              <a:rPr lang="en-US" altLang="en-US" kern="0" dirty="0" smtClean="0">
                <a:solidFill>
                  <a:schemeClr val="accent5">
                    <a:lumMod val="50000"/>
                  </a:schemeClr>
                </a:solidFill>
              </a:rPr>
              <a:t>(higher versions may work, but there may be compatibility issues from time to time)</a:t>
            </a:r>
          </a:p>
          <a:p>
            <a:pPr marL="344487" lvl="1" indent="0">
              <a:spcBef>
                <a:spcPct val="10000"/>
              </a:spcBef>
              <a:spcAft>
                <a:spcPct val="10000"/>
              </a:spcAft>
              <a:buClr>
                <a:srgbClr val="0066FF"/>
              </a:buClr>
              <a:buNone/>
              <a:defRPr/>
            </a:pPr>
            <a:endParaRPr lang="en-US" altLang="en-US" sz="1800" kern="0" dirty="0"/>
          </a:p>
        </p:txBody>
      </p:sp>
      <p:sp>
        <p:nvSpPr>
          <p:cNvPr id="5" name="Title 4"/>
          <p:cNvSpPr>
            <a:spLocks noGrp="1"/>
          </p:cNvSpPr>
          <p:nvPr>
            <p:ph type="title"/>
          </p:nvPr>
        </p:nvSpPr>
        <p:spPr>
          <a:xfrm>
            <a:off x="328613" y="604294"/>
            <a:ext cx="8502650" cy="535531"/>
          </a:xfrm>
        </p:spPr>
        <p:txBody>
          <a:bodyPr/>
          <a:lstStyle/>
          <a:p>
            <a:pPr eaLnBrk="1" hangingPunct="1">
              <a:defRPr/>
            </a:pPr>
            <a:r>
              <a:rPr lang="en-US" altLang="en-US" b="1" dirty="0">
                <a:solidFill>
                  <a:schemeClr val="accent5">
                    <a:lumMod val="50000"/>
                  </a:schemeClr>
                </a:solidFill>
              </a:rPr>
              <a:t>The first time you login to EAMS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d a page [opup window to add a URL for Internet Explorer mode in Settings menu for Microsoft Edge browser. " title="Internet Explorer mode add a page"/>
          <p:cNvPicPr>
            <a:picLocks noChangeAspect="1"/>
          </p:cNvPicPr>
          <p:nvPr/>
        </p:nvPicPr>
        <p:blipFill>
          <a:blip r:embed="rId3"/>
          <a:stretch>
            <a:fillRect/>
          </a:stretch>
        </p:blipFill>
        <p:spPr>
          <a:xfrm>
            <a:off x="5638800" y="5303692"/>
            <a:ext cx="2958778" cy="1479389"/>
          </a:xfrm>
          <a:prstGeom prst="rect">
            <a:avLst/>
          </a:prstGeom>
        </p:spPr>
      </p:pic>
      <p:pic>
        <p:nvPicPr>
          <p:cNvPr id="3" name="Picture 2" descr="Internet Explore mode add pages option in Settings menu for Microsoft Edge browser. " title="Internet Explore mode pages"/>
          <p:cNvPicPr>
            <a:picLocks noChangeAspect="1"/>
          </p:cNvPicPr>
          <p:nvPr/>
        </p:nvPicPr>
        <p:blipFill>
          <a:blip r:embed="rId4"/>
          <a:stretch>
            <a:fillRect/>
          </a:stretch>
        </p:blipFill>
        <p:spPr>
          <a:xfrm>
            <a:off x="533400" y="4114800"/>
            <a:ext cx="7555361" cy="833312"/>
          </a:xfrm>
          <a:prstGeom prst="rect">
            <a:avLst/>
          </a:prstGeom>
        </p:spPr>
      </p:pic>
      <p:sp>
        <p:nvSpPr>
          <p:cNvPr id="278531" name="Content Placeholder 2"/>
          <p:cNvSpPr>
            <a:spLocks noGrp="1"/>
          </p:cNvSpPr>
          <p:nvPr>
            <p:ph idx="1"/>
          </p:nvPr>
        </p:nvSpPr>
        <p:spPr>
          <a:xfrm>
            <a:off x="327025" y="1219200"/>
            <a:ext cx="8502650" cy="4933658"/>
          </a:xfrm>
        </p:spPr>
        <p:txBody>
          <a:bodyPr/>
          <a:lstStyle/>
          <a:p>
            <a:pPr>
              <a:spcBef>
                <a:spcPct val="10000"/>
              </a:spcBef>
              <a:spcAft>
                <a:spcPct val="10000"/>
              </a:spcAft>
              <a:buClr>
                <a:srgbClr val="0066FF"/>
              </a:buClr>
            </a:pPr>
            <a:r>
              <a:rPr lang="en-US" altLang="en-US" dirty="0" smtClean="0">
                <a:solidFill>
                  <a:schemeClr val="accent5">
                    <a:lumMod val="50000"/>
                  </a:schemeClr>
                </a:solidFill>
              </a:rPr>
              <a:t>If you run into any issues when trying to access </a:t>
            </a:r>
            <a:r>
              <a:rPr lang="en-US" altLang="en-US" dirty="0">
                <a:solidFill>
                  <a:schemeClr val="accent5">
                    <a:lumMod val="50000"/>
                  </a:schemeClr>
                </a:solidFill>
              </a:rPr>
              <a:t>FileNet, </a:t>
            </a:r>
            <a:r>
              <a:rPr lang="en-US" altLang="en-US" dirty="0" smtClean="0">
                <a:solidFill>
                  <a:schemeClr val="accent5">
                    <a:lumMod val="50000"/>
                  </a:schemeClr>
                </a:solidFill>
              </a:rPr>
              <a:t>you </a:t>
            </a:r>
            <a:r>
              <a:rPr lang="en-US" altLang="en-US" dirty="0">
                <a:solidFill>
                  <a:schemeClr val="accent5">
                    <a:lumMod val="50000"/>
                  </a:schemeClr>
                </a:solidFill>
              </a:rPr>
              <a:t>may need to add the </a:t>
            </a:r>
            <a:r>
              <a:rPr lang="en-US" altLang="en-US" dirty="0" smtClean="0">
                <a:solidFill>
                  <a:schemeClr val="accent5">
                    <a:lumMod val="50000"/>
                  </a:schemeClr>
                </a:solidFill>
              </a:rPr>
              <a:t>following URL </a:t>
            </a:r>
            <a:r>
              <a:rPr lang="en-US" altLang="en-US" dirty="0">
                <a:solidFill>
                  <a:schemeClr val="accent5">
                    <a:lumMod val="50000"/>
                  </a:schemeClr>
                </a:solidFill>
              </a:rPr>
              <a:t>to the list of acceptable websites</a:t>
            </a:r>
            <a:r>
              <a:rPr lang="en-US" altLang="en-US" dirty="0" smtClean="0">
                <a:solidFill>
                  <a:schemeClr val="accent5">
                    <a:lumMod val="50000"/>
                  </a:schemeClr>
                </a:solidFill>
              </a:rPr>
              <a:t>: </a:t>
            </a:r>
            <a:r>
              <a:rPr lang="en-US" altLang="en-US" dirty="0" smtClean="0">
                <a:solidFill>
                  <a:schemeClr val="accent5">
                    <a:lumMod val="50000"/>
                  </a:schemeClr>
                </a:solidFill>
                <a:hlinkClick r:id="rId5"/>
              </a:rPr>
              <a:t>FileNet URL</a:t>
            </a:r>
            <a:r>
              <a:rPr lang="en-US" altLang="en-US" dirty="0" smtClean="0">
                <a:solidFill>
                  <a:schemeClr val="accent5">
                    <a:lumMod val="50000"/>
                  </a:schemeClr>
                </a:solidFill>
              </a:rPr>
              <a:t>.</a:t>
            </a:r>
          </a:p>
          <a:p>
            <a:pPr>
              <a:spcBef>
                <a:spcPct val="10000"/>
              </a:spcBef>
              <a:spcAft>
                <a:spcPct val="10000"/>
              </a:spcAft>
              <a:buClr>
                <a:srgbClr val="0066FF"/>
              </a:buClr>
            </a:pPr>
            <a:r>
              <a:rPr lang="en-US" altLang="en-US" dirty="0" smtClean="0">
                <a:solidFill>
                  <a:schemeClr val="accent5">
                    <a:lumMod val="50000"/>
                  </a:schemeClr>
                </a:solidFill>
              </a:rPr>
              <a:t>Complete steps 1-4 on </a:t>
            </a:r>
            <a:r>
              <a:rPr lang="en-US" altLang="en-US" dirty="0">
                <a:solidFill>
                  <a:schemeClr val="accent5">
                    <a:lumMod val="50000"/>
                  </a:schemeClr>
                </a:solidFill>
              </a:rPr>
              <a:t>the Accessing EAMS in Microsoft Edge Internet Explorer </a:t>
            </a:r>
            <a:r>
              <a:rPr lang="en-US" altLang="en-US" dirty="0" smtClean="0">
                <a:solidFill>
                  <a:schemeClr val="accent5">
                    <a:lumMod val="50000"/>
                  </a:schemeClr>
                </a:solidFill>
              </a:rPr>
              <a:t>Mode guide.</a:t>
            </a:r>
          </a:p>
          <a:p>
            <a:pPr>
              <a:spcBef>
                <a:spcPct val="10000"/>
              </a:spcBef>
              <a:spcAft>
                <a:spcPct val="10000"/>
              </a:spcAft>
              <a:buClr>
                <a:srgbClr val="0066FF"/>
              </a:buClr>
            </a:pPr>
            <a:r>
              <a:rPr lang="en-US" altLang="en-US" dirty="0" smtClean="0">
                <a:solidFill>
                  <a:schemeClr val="accent5">
                    <a:lumMod val="50000"/>
                  </a:schemeClr>
                </a:solidFill>
              </a:rPr>
              <a:t>In the Default Browser section click on the Add button for the Internet Explorer mode pages.</a:t>
            </a:r>
          </a:p>
          <a:p>
            <a:pPr>
              <a:spcBef>
                <a:spcPct val="10000"/>
              </a:spcBef>
              <a:spcAft>
                <a:spcPct val="10000"/>
              </a:spcAft>
              <a:buClr>
                <a:srgbClr val="0066FF"/>
              </a:buClr>
            </a:pPr>
            <a:endParaRPr lang="en-US" altLang="en-US" dirty="0" smtClean="0">
              <a:solidFill>
                <a:schemeClr val="accent5">
                  <a:lumMod val="50000"/>
                </a:schemeClr>
              </a:solidFill>
            </a:endParaRPr>
          </a:p>
          <a:p>
            <a:pPr>
              <a:spcBef>
                <a:spcPct val="10000"/>
              </a:spcBef>
              <a:spcAft>
                <a:spcPct val="10000"/>
              </a:spcAft>
              <a:buClr>
                <a:srgbClr val="0066FF"/>
              </a:buClr>
            </a:pPr>
            <a:endParaRPr lang="en-US" altLang="en-US" dirty="0" smtClean="0">
              <a:solidFill>
                <a:schemeClr val="accent5">
                  <a:lumMod val="50000"/>
                </a:schemeClr>
              </a:solidFill>
            </a:endParaRPr>
          </a:p>
          <a:p>
            <a:pPr>
              <a:spcBef>
                <a:spcPct val="10000"/>
              </a:spcBef>
              <a:spcAft>
                <a:spcPct val="10000"/>
              </a:spcAft>
              <a:buClr>
                <a:srgbClr val="0066FF"/>
              </a:buClr>
            </a:pPr>
            <a:r>
              <a:rPr lang="en-US" altLang="en-US" dirty="0" smtClean="0">
                <a:solidFill>
                  <a:schemeClr val="accent5">
                    <a:lumMod val="50000"/>
                  </a:schemeClr>
                </a:solidFill>
              </a:rPr>
              <a:t>Enter the FileNet URL to the Add a page window and click the Add button to complete the entry.</a:t>
            </a:r>
          </a:p>
          <a:p>
            <a:pPr>
              <a:spcBef>
                <a:spcPct val="10000"/>
              </a:spcBef>
              <a:spcAft>
                <a:spcPct val="10000"/>
              </a:spcAft>
              <a:buClr>
                <a:srgbClr val="0066FF"/>
              </a:buClr>
            </a:pPr>
            <a:endParaRPr lang="en-US" altLang="en-US" sz="2200" dirty="0" smtClean="0"/>
          </a:p>
        </p:txBody>
      </p:sp>
      <p:sp>
        <p:nvSpPr>
          <p:cNvPr id="278530" name="Rectangle 2"/>
          <p:cNvSpPr>
            <a:spLocks noGrp="1" noChangeArrowheads="1"/>
          </p:cNvSpPr>
          <p:nvPr>
            <p:ph type="title"/>
          </p:nvPr>
        </p:nvSpPr>
        <p:spPr>
          <a:xfrm>
            <a:off x="328613" y="604838"/>
            <a:ext cx="8502650" cy="534987"/>
          </a:xfrm>
        </p:spPr>
        <p:txBody>
          <a:bodyPr/>
          <a:lstStyle/>
          <a:p>
            <a:pPr eaLnBrk="1" hangingPunct="1"/>
            <a:r>
              <a:rPr lang="en-US" altLang="en-US" b="1" dirty="0" smtClean="0">
                <a:solidFill>
                  <a:schemeClr val="accent5">
                    <a:lumMod val="50000"/>
                  </a:schemeClr>
                </a:solidFill>
              </a:rPr>
              <a:t>The first time you login to EAMS cont.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crosoft Edge browser Settings dropdown menu with Reload in Internet Explorer mode circled in blue. " title="Microsoft Edge Settings dropdown menu"/>
          <p:cNvPicPr>
            <a:picLocks noChangeAspect="1"/>
          </p:cNvPicPr>
          <p:nvPr/>
        </p:nvPicPr>
        <p:blipFill>
          <a:blip r:embed="rId2"/>
          <a:stretch>
            <a:fillRect/>
          </a:stretch>
        </p:blipFill>
        <p:spPr>
          <a:xfrm>
            <a:off x="3505200" y="2579316"/>
            <a:ext cx="1905000" cy="4235823"/>
          </a:xfrm>
          <a:prstGeom prst="rect">
            <a:avLst/>
          </a:prstGeom>
        </p:spPr>
      </p:pic>
      <p:sp>
        <p:nvSpPr>
          <p:cNvPr id="6" name="Content Placeholder 5"/>
          <p:cNvSpPr>
            <a:spLocks noGrp="1"/>
          </p:cNvSpPr>
          <p:nvPr>
            <p:ph idx="1"/>
          </p:nvPr>
        </p:nvSpPr>
        <p:spPr>
          <a:xfrm>
            <a:off x="328613" y="1214438"/>
            <a:ext cx="8502650" cy="1323439"/>
          </a:xfrm>
        </p:spPr>
        <p:txBody>
          <a:bodyPr/>
          <a:lstStyle/>
          <a:p>
            <a:pPr lvl="0" algn="just">
              <a:buClr>
                <a:srgbClr val="0066FF"/>
              </a:buClr>
              <a:defRPr/>
            </a:pPr>
            <a:r>
              <a:rPr lang="en-US" altLang="en-US" sz="2000" dirty="0" smtClean="0">
                <a:solidFill>
                  <a:schemeClr val="accent5">
                    <a:lumMod val="50000"/>
                  </a:schemeClr>
                </a:solidFill>
              </a:rPr>
              <a:t>Please note that unless overridden by your system administrator that the IE mode settings in Microsoft Edge may expire after 30 days. If this occurs, simply go to the Settings and more drop down menu (…) in the upper right-hand corner and select to Reload in Internet Explorer mode. </a:t>
            </a:r>
            <a:endParaRPr lang="en-US" altLang="en-US" dirty="0">
              <a:solidFill>
                <a:schemeClr val="accent5">
                  <a:lumMod val="50000"/>
                </a:schemeClr>
              </a:solidFill>
            </a:endParaRPr>
          </a:p>
        </p:txBody>
      </p:sp>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EAMS System Settings</a:t>
            </a:r>
            <a:endParaRPr lang="en-US" b="1" dirty="0">
              <a:solidFill>
                <a:schemeClr val="accent5">
                  <a:lumMod val="50000"/>
                </a:schemeClr>
              </a:solidFill>
            </a:endParaRPr>
          </a:p>
        </p:txBody>
      </p:sp>
    </p:spTree>
    <p:extLst>
      <p:ext uri="{BB962C8B-B14F-4D97-AF65-F5344CB8AC3E}">
        <p14:creationId xmlns:p14="http://schemas.microsoft.com/office/powerpoint/2010/main" val="10129186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external login screen in Microsoft Edge browser. " title="EAMS External Login page"/>
          <p:cNvPicPr>
            <a:picLocks noChangeAspect="1"/>
          </p:cNvPicPr>
          <p:nvPr/>
        </p:nvPicPr>
        <p:blipFill>
          <a:blip r:embed="rId3"/>
          <a:stretch>
            <a:fillRect/>
          </a:stretch>
        </p:blipFill>
        <p:spPr>
          <a:xfrm>
            <a:off x="191562" y="1971632"/>
            <a:ext cx="8639702" cy="4200567"/>
          </a:xfrm>
          <a:prstGeom prst="rect">
            <a:avLst/>
          </a:prstGeom>
        </p:spPr>
      </p:pic>
      <p:sp>
        <p:nvSpPr>
          <p:cNvPr id="4" name="Content Placeholder 3"/>
          <p:cNvSpPr>
            <a:spLocks noGrp="1"/>
          </p:cNvSpPr>
          <p:nvPr>
            <p:ph idx="1"/>
          </p:nvPr>
        </p:nvSpPr>
        <p:spPr>
          <a:xfrm>
            <a:off x="328613" y="1214438"/>
            <a:ext cx="8502650" cy="461665"/>
          </a:xfrm>
        </p:spPr>
        <p:txBody>
          <a:bodyPr/>
          <a:lstStyle/>
          <a:p>
            <a:pPr>
              <a:buClr>
                <a:schemeClr val="accent5">
                  <a:lumMod val="50000"/>
                </a:schemeClr>
              </a:buClr>
            </a:pPr>
            <a:r>
              <a:rPr lang="en-US" altLang="en-US" dirty="0">
                <a:solidFill>
                  <a:schemeClr val="accent5">
                    <a:lumMod val="50000"/>
                  </a:schemeClr>
                </a:solidFill>
                <a:hlinkClick r:id="rId4"/>
              </a:rPr>
              <a:t>Main EAMS </a:t>
            </a:r>
            <a:r>
              <a:rPr lang="en-US" altLang="en-US" dirty="0" smtClean="0">
                <a:solidFill>
                  <a:schemeClr val="accent5">
                    <a:lumMod val="50000"/>
                  </a:schemeClr>
                </a:solidFill>
                <a:hlinkClick r:id="rId4"/>
              </a:rPr>
              <a:t>website</a:t>
            </a:r>
            <a:endParaRPr lang="en-US" dirty="0">
              <a:solidFill>
                <a:schemeClr val="accent5">
                  <a:lumMod val="50000"/>
                </a:schemeClr>
              </a:solidFill>
            </a:endParaRPr>
          </a:p>
        </p:txBody>
      </p:sp>
      <p:sp>
        <p:nvSpPr>
          <p:cNvPr id="2" name="Title 1"/>
          <p:cNvSpPr>
            <a:spLocks noGrp="1"/>
          </p:cNvSpPr>
          <p:nvPr>
            <p:ph type="title"/>
          </p:nvPr>
        </p:nvSpPr>
        <p:spPr>
          <a:xfrm>
            <a:off x="328613" y="604294"/>
            <a:ext cx="8502650" cy="535531"/>
          </a:xfrm>
        </p:spPr>
        <p:txBody>
          <a:bodyPr/>
          <a:lstStyle/>
          <a:p>
            <a:r>
              <a:rPr lang="en-US" altLang="en-US" b="1" dirty="0">
                <a:solidFill>
                  <a:schemeClr val="accent5">
                    <a:lumMod val="50000"/>
                  </a:schemeClr>
                </a:solidFill>
              </a:rPr>
              <a:t>Login Page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external user home page. " title="EAMS External Home Page"/>
          <p:cNvPicPr>
            <a:picLocks noChangeAspect="1"/>
          </p:cNvPicPr>
          <p:nvPr/>
        </p:nvPicPr>
        <p:blipFill>
          <a:blip r:embed="rId3"/>
          <a:stretch>
            <a:fillRect/>
          </a:stretch>
        </p:blipFill>
        <p:spPr>
          <a:xfrm>
            <a:off x="0" y="3048000"/>
            <a:ext cx="9144000" cy="3232546"/>
          </a:xfrm>
          <a:prstGeom prst="rect">
            <a:avLst/>
          </a:prstGeom>
        </p:spPr>
      </p:pic>
      <p:sp>
        <p:nvSpPr>
          <p:cNvPr id="2" name="Content Placeholder 1"/>
          <p:cNvSpPr>
            <a:spLocks noGrp="1"/>
          </p:cNvSpPr>
          <p:nvPr>
            <p:ph idx="1"/>
          </p:nvPr>
        </p:nvSpPr>
        <p:spPr>
          <a:xfrm>
            <a:off x="328613" y="1214438"/>
            <a:ext cx="8502650" cy="1274195"/>
          </a:xfrm>
        </p:spPr>
        <p:txBody>
          <a:bodyPr/>
          <a:lstStyle/>
          <a:p>
            <a:pPr>
              <a:buClr>
                <a:schemeClr val="accent5">
                  <a:lumMod val="50000"/>
                </a:schemeClr>
              </a:buClr>
            </a:pPr>
            <a:r>
              <a:rPr lang="en-US" dirty="0" smtClean="0">
                <a:solidFill>
                  <a:schemeClr val="accent5">
                    <a:lumMod val="50000"/>
                  </a:schemeClr>
                </a:solidFill>
              </a:rPr>
              <a:t>When searching is best to use either the case number or the Person, but not both. </a:t>
            </a:r>
          </a:p>
          <a:p>
            <a:pPr>
              <a:buClr>
                <a:schemeClr val="accent5">
                  <a:lumMod val="50000"/>
                </a:schemeClr>
              </a:buClr>
            </a:pPr>
            <a:r>
              <a:rPr lang="en-US" dirty="0" smtClean="0">
                <a:solidFill>
                  <a:schemeClr val="accent5">
                    <a:lumMod val="50000"/>
                  </a:schemeClr>
                </a:solidFill>
              </a:rPr>
              <a:t>Never search by the date of injury (DOI).</a:t>
            </a:r>
            <a:endParaRPr lang="en-US" dirty="0">
              <a:solidFill>
                <a:schemeClr val="accent5">
                  <a:lumMod val="50000"/>
                </a:schemeClr>
              </a:solidFill>
            </a:endParaRPr>
          </a:p>
        </p:txBody>
      </p:sp>
      <p:sp>
        <p:nvSpPr>
          <p:cNvPr id="6656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External Home Page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for your case</a:t>
            </a:r>
          </a:p>
        </p:txBody>
      </p:sp>
      <p:sp>
        <p:nvSpPr>
          <p:cNvPr id="62467" name="Rectangle 3"/>
          <p:cNvSpPr>
            <a:spLocks noGrp="1" noChangeArrowheads="1"/>
          </p:cNvSpPr>
          <p:nvPr>
            <p:ph idx="1"/>
          </p:nvPr>
        </p:nvSpPr>
        <p:spPr>
          <a:xfrm>
            <a:off x="327025" y="1219200"/>
            <a:ext cx="8502650" cy="2813078"/>
          </a:xfrm>
        </p:spPr>
        <p:txBody>
          <a:bodyPr/>
          <a:lstStyle/>
          <a:p>
            <a:pPr>
              <a:buClr>
                <a:srgbClr val="0066FF"/>
              </a:buClr>
            </a:pPr>
            <a:r>
              <a:rPr lang="en-US" altLang="en-US" dirty="0" smtClean="0">
                <a:solidFill>
                  <a:schemeClr val="accent5">
                    <a:lumMod val="50000"/>
                  </a:schemeClr>
                </a:solidFill>
              </a:rPr>
              <a:t>Two methods to find your case:</a:t>
            </a:r>
          </a:p>
          <a:p>
            <a:pPr lvl="1">
              <a:buClr>
                <a:srgbClr val="0066FF"/>
              </a:buClr>
            </a:pPr>
            <a:r>
              <a:rPr lang="en-US" altLang="en-US" dirty="0" smtClean="0">
                <a:solidFill>
                  <a:schemeClr val="accent5">
                    <a:lumMod val="50000"/>
                  </a:schemeClr>
                </a:solidFill>
              </a:rPr>
              <a:t>By EAMS Case Number</a:t>
            </a:r>
          </a:p>
          <a:p>
            <a:pPr lvl="1">
              <a:buClr>
                <a:srgbClr val="0066FF"/>
              </a:buClr>
            </a:pPr>
            <a:r>
              <a:rPr lang="en-US" altLang="en-US" dirty="0" smtClean="0">
                <a:solidFill>
                  <a:schemeClr val="accent5">
                    <a:lumMod val="50000"/>
                  </a:schemeClr>
                </a:solidFill>
              </a:rPr>
              <a:t>By Person or Employer Search</a:t>
            </a:r>
          </a:p>
          <a:p>
            <a:pPr marL="344487" lvl="1" indent="0">
              <a:buClr>
                <a:srgbClr val="0066FF"/>
              </a:buClr>
              <a:buNone/>
            </a:pPr>
            <a:endParaRPr lang="en-US" altLang="en-US" dirty="0" smtClean="0">
              <a:solidFill>
                <a:schemeClr val="accent5">
                  <a:lumMod val="50000"/>
                </a:schemeClr>
              </a:solidFill>
            </a:endParaRPr>
          </a:p>
          <a:p>
            <a:pPr>
              <a:buClr>
                <a:srgbClr val="0066FF"/>
              </a:buClr>
            </a:pPr>
            <a:r>
              <a:rPr lang="en-US" altLang="en-US" dirty="0" smtClean="0">
                <a:solidFill>
                  <a:schemeClr val="accent5">
                    <a:lumMod val="50000"/>
                  </a:schemeClr>
                </a:solidFill>
              </a:rPr>
              <a:t>If you are not already a case participant, please email the EAMS Help Desk (</a:t>
            </a:r>
            <a:r>
              <a:rPr lang="en-US" altLang="en-US" dirty="0" smtClean="0">
                <a:solidFill>
                  <a:schemeClr val="accent5">
                    <a:lumMod val="50000"/>
                  </a:schemeClr>
                </a:solidFill>
                <a:hlinkClick r:id="rId3"/>
              </a:rPr>
              <a:t>EAMSHELPDESK@dir.ca.gov</a:t>
            </a:r>
            <a:r>
              <a:rPr lang="en-US" altLang="en-US" dirty="0" smtClean="0">
                <a:solidFill>
                  <a:schemeClr val="accent5">
                    <a:lumMod val="50000"/>
                  </a:schemeClr>
                </a:solidFill>
              </a:rPr>
              <a:t>) for assistance or check the </a:t>
            </a:r>
            <a:r>
              <a:rPr lang="en-US" altLang="en-US" dirty="0" smtClean="0">
                <a:solidFill>
                  <a:schemeClr val="accent5">
                    <a:lumMod val="50000"/>
                  </a:schemeClr>
                </a:solidFill>
                <a:hlinkClick r:id="rId4"/>
              </a:rPr>
              <a:t>Reference Guide</a:t>
            </a:r>
            <a:r>
              <a:rPr lang="en-US" altLang="en-US" sz="2800" dirty="0" smtClean="0">
                <a:solidFill>
                  <a:schemeClr val="accent5">
                    <a:lumMod val="50000"/>
                  </a:schemeClr>
                </a:solidFill>
              </a:rPr>
              <a:t>. </a:t>
            </a:r>
            <a:endParaRPr lang="en-US" altLang="en-US" sz="2800"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8613" y="609600"/>
            <a:ext cx="8502650" cy="533400"/>
          </a:xfrm>
        </p:spPr>
        <p:txBody>
          <a:bodyPr/>
          <a:lstStyle/>
          <a:p>
            <a:r>
              <a:rPr lang="en-US" altLang="en-US" b="1" dirty="0" smtClean="0">
                <a:solidFill>
                  <a:schemeClr val="accent5">
                    <a:lumMod val="50000"/>
                  </a:schemeClr>
                </a:solidFill>
              </a:rPr>
              <a:t>Recommended Settings</a:t>
            </a:r>
          </a:p>
        </p:txBody>
      </p:sp>
      <p:sp>
        <p:nvSpPr>
          <p:cNvPr id="29699" name="Rectangle 4"/>
          <p:cNvSpPr>
            <a:spLocks noGrp="1" noChangeArrowheads="1"/>
          </p:cNvSpPr>
          <p:nvPr>
            <p:ph idx="1"/>
          </p:nvPr>
        </p:nvSpPr>
        <p:spPr>
          <a:xfrm>
            <a:off x="304800" y="1295400"/>
            <a:ext cx="8502650" cy="3564053"/>
          </a:xfrm>
        </p:spPr>
        <p:txBody>
          <a:bodyPr/>
          <a:lstStyle/>
          <a:p>
            <a:pPr marL="381000" indent="-381000">
              <a:spcBef>
                <a:spcPct val="10000"/>
              </a:spcBef>
              <a:spcAft>
                <a:spcPct val="10000"/>
              </a:spcAft>
              <a:buClr>
                <a:schemeClr val="accent5">
                  <a:lumMod val="50000"/>
                </a:schemeClr>
              </a:buClr>
            </a:pPr>
            <a:r>
              <a:rPr lang="en-US" altLang="en-US" dirty="0" smtClean="0">
                <a:solidFill>
                  <a:schemeClr val="accent5">
                    <a:lumMod val="50000"/>
                  </a:schemeClr>
                </a:solidFill>
              </a:rPr>
              <a:t>Internet Explorer (IE) is no longer supported by Microsoft, so it is recommended that you utilize IE mode in the Microsoft Edge Browser when e-filing. Other browsers may allow viewing access, but not necessarily e-filing. </a:t>
            </a:r>
          </a:p>
          <a:p>
            <a:pPr marL="0" indent="0">
              <a:spcBef>
                <a:spcPct val="10000"/>
              </a:spcBef>
              <a:spcAft>
                <a:spcPct val="10000"/>
              </a:spcAft>
              <a:buClr>
                <a:schemeClr val="accent5">
                  <a:lumMod val="50000"/>
                </a:schemeClr>
              </a:buClr>
              <a:buNone/>
            </a:pPr>
            <a:endParaRPr lang="en-US" altLang="en-US" dirty="0">
              <a:solidFill>
                <a:schemeClr val="accent5">
                  <a:lumMod val="50000"/>
                </a:schemeClr>
              </a:solidFill>
            </a:endParaRPr>
          </a:p>
          <a:p>
            <a:pPr marL="381000" indent="-381000">
              <a:spcBef>
                <a:spcPct val="10000"/>
              </a:spcBef>
              <a:spcAft>
                <a:spcPct val="10000"/>
              </a:spcAft>
              <a:buClr>
                <a:schemeClr val="accent5">
                  <a:lumMod val="50000"/>
                </a:schemeClr>
              </a:buClr>
            </a:pPr>
            <a:r>
              <a:rPr lang="en-US" altLang="en-US" dirty="0" smtClean="0">
                <a:solidFill>
                  <a:schemeClr val="accent5">
                    <a:lumMod val="50000"/>
                  </a:schemeClr>
                </a:solidFill>
              </a:rPr>
              <a:t>You can find related recommended setting information in </a:t>
            </a:r>
            <a:r>
              <a:rPr lang="en-US" altLang="en-US" dirty="0">
                <a:solidFill>
                  <a:schemeClr val="accent5">
                    <a:lumMod val="50000"/>
                  </a:schemeClr>
                </a:solidFill>
              </a:rPr>
              <a:t>the </a:t>
            </a:r>
            <a:r>
              <a:rPr lang="en-US" altLang="en-US" dirty="0">
                <a:solidFill>
                  <a:schemeClr val="accent5">
                    <a:lumMod val="50000"/>
                  </a:schemeClr>
                </a:solidFill>
                <a:hlinkClick r:id="rId3"/>
              </a:rPr>
              <a:t>Accessing EAMS in Microsoft Edge Internet </a:t>
            </a:r>
            <a:r>
              <a:rPr lang="en-US" altLang="en-US" dirty="0" smtClean="0">
                <a:solidFill>
                  <a:schemeClr val="accent5">
                    <a:lumMod val="50000"/>
                  </a:schemeClr>
                </a:solidFill>
                <a:hlinkClick r:id="rId3"/>
              </a:rPr>
              <a:t>Explorer Mode PDF</a:t>
            </a:r>
            <a:r>
              <a:rPr lang="en-US" altLang="en-US" dirty="0" smtClean="0">
                <a:solidFill>
                  <a:schemeClr val="accent5">
                    <a:lumMod val="50000"/>
                  </a:schemeClr>
                </a:solidFill>
              </a:rPr>
              <a:t> under the Resources heading on the E-form filers page on the </a:t>
            </a:r>
            <a:r>
              <a:rPr lang="en-US" altLang="en-US" dirty="0" smtClean="0">
                <a:solidFill>
                  <a:schemeClr val="accent5">
                    <a:lumMod val="50000"/>
                  </a:schemeClr>
                </a:solidFill>
                <a:hlinkClick r:id="rId4"/>
              </a:rPr>
              <a:t>DWC website</a:t>
            </a:r>
            <a:r>
              <a:rPr lang="en-US" altLang="en-US" dirty="0" smtClean="0">
                <a:solidFill>
                  <a:schemeClr val="accent5">
                    <a:lumMod val="50000"/>
                  </a:schemeClr>
                </a:solidFill>
              </a:rPr>
              <a:t>. </a:t>
            </a:r>
          </a:p>
        </p:txBody>
      </p:sp>
    </p:spTree>
    <p:extLst>
      <p:ext uri="{BB962C8B-B14F-4D97-AF65-F5344CB8AC3E}">
        <p14:creationId xmlns:p14="http://schemas.microsoft.com/office/powerpoint/2010/main" val="27678912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external user home page. Includes call out boxes with instructional messages on searching by case number." title="EAMS External User home page. "/>
          <p:cNvPicPr>
            <a:picLocks noChangeAspect="1"/>
          </p:cNvPicPr>
          <p:nvPr/>
        </p:nvPicPr>
        <p:blipFill>
          <a:blip r:embed="rId3"/>
          <a:stretch>
            <a:fillRect/>
          </a:stretch>
        </p:blipFill>
        <p:spPr>
          <a:xfrm>
            <a:off x="0" y="1261136"/>
            <a:ext cx="9144000" cy="4142481"/>
          </a:xfrm>
          <a:prstGeom prst="rect">
            <a:avLst/>
          </a:prstGeom>
        </p:spPr>
      </p:pic>
      <p:sp>
        <p:nvSpPr>
          <p:cNvPr id="8" name="AutoShape 5" descr="Call out box for the Search button with instruction to: Then click search." title="Call out box Search Button"/>
          <p:cNvSpPr>
            <a:spLocks noChangeArrowheads="1"/>
          </p:cNvSpPr>
          <p:nvPr/>
        </p:nvSpPr>
        <p:spPr bwMode="auto">
          <a:xfrm rot="10800000" flipV="1">
            <a:off x="4198938" y="4648200"/>
            <a:ext cx="762000" cy="605185"/>
          </a:xfrm>
          <a:prstGeom prst="wedgeRectCallout">
            <a:avLst>
              <a:gd name="adj1" fmla="val 17222"/>
              <a:gd name="adj2" fmla="val -28293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Then Click </a:t>
            </a:r>
            <a:r>
              <a:rPr lang="en-US" altLang="en-US" sz="1200" b="1" dirty="0" smtClean="0">
                <a:solidFill>
                  <a:schemeClr val="accent5">
                    <a:lumMod val="50000"/>
                  </a:schemeClr>
                </a:solidFill>
              </a:rPr>
              <a:t>Search.</a:t>
            </a:r>
            <a:endParaRPr lang="en-US" altLang="en-US" sz="1800" b="1" dirty="0">
              <a:solidFill>
                <a:schemeClr val="accent5">
                  <a:lumMod val="50000"/>
                </a:schemeClr>
              </a:solidFill>
            </a:endParaRPr>
          </a:p>
        </p:txBody>
      </p:sp>
      <p:sp>
        <p:nvSpPr>
          <p:cNvPr id="9" name="AutoShape 5" descr="Call out box for the Case Number field with instruction to: Enter the EAMS ADJ case number." title="Call out box Case Number field"/>
          <p:cNvSpPr>
            <a:spLocks noChangeArrowheads="1"/>
          </p:cNvSpPr>
          <p:nvPr/>
        </p:nvSpPr>
        <p:spPr bwMode="auto">
          <a:xfrm flipH="1">
            <a:off x="457200" y="5490816"/>
            <a:ext cx="1676400" cy="457200"/>
          </a:xfrm>
          <a:prstGeom prst="wedgeRectCallout">
            <a:avLst>
              <a:gd name="adj1" fmla="val -88213"/>
              <a:gd name="adj2" fmla="val -65999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Enter the EAMS ADJ Case </a:t>
            </a:r>
            <a:r>
              <a:rPr lang="en-US" altLang="en-US" sz="1200" b="1" dirty="0" smtClean="0">
                <a:solidFill>
                  <a:schemeClr val="accent5">
                    <a:lumMod val="50000"/>
                  </a:schemeClr>
                </a:solidFill>
              </a:rPr>
              <a:t>Number.</a:t>
            </a:r>
            <a:endParaRPr lang="en-US" altLang="en-US" sz="1800" b="1" dirty="0">
              <a:solidFill>
                <a:schemeClr val="accent5">
                  <a:lumMod val="50000"/>
                </a:schemeClr>
              </a:solidFill>
            </a:endParaRPr>
          </a:p>
        </p:txBody>
      </p:sp>
      <p:sp>
        <p:nvSpPr>
          <p:cNvPr id="68611"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Search by EAMS Case Number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external user case search page with an error message. Includes a call out box with a message for non-case participants. " title="EAMS External User Case Search page"/>
          <p:cNvPicPr>
            <a:picLocks noChangeAspect="1"/>
          </p:cNvPicPr>
          <p:nvPr/>
        </p:nvPicPr>
        <p:blipFill>
          <a:blip r:embed="rId3"/>
          <a:stretch>
            <a:fillRect/>
          </a:stretch>
        </p:blipFill>
        <p:spPr>
          <a:xfrm>
            <a:off x="0" y="1219200"/>
            <a:ext cx="9135750" cy="5287113"/>
          </a:xfrm>
          <a:prstGeom prst="rect">
            <a:avLst/>
          </a:prstGeom>
        </p:spPr>
      </p:pic>
      <p:sp>
        <p:nvSpPr>
          <p:cNvPr id="7" name="AutoShape 5" descr="Call out box for the error message with note about: If you are not a case participant, you will get this message. You will also get this message if you typed in the incorrect case number. If you think this is a system error, then please email the UDQ Supervisor at EFORMS@dir.ca.gov for assistance.&#10;" title="Call out box Error message"/>
          <p:cNvSpPr>
            <a:spLocks noChangeArrowheads="1"/>
          </p:cNvSpPr>
          <p:nvPr/>
        </p:nvSpPr>
        <p:spPr bwMode="auto">
          <a:xfrm>
            <a:off x="2590800" y="5032375"/>
            <a:ext cx="3124200" cy="1705713"/>
          </a:xfrm>
          <a:prstGeom prst="wedgeRectCallout">
            <a:avLst>
              <a:gd name="adj1" fmla="val -74809"/>
              <a:gd name="adj2" fmla="val -181344"/>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If you are not a case participant, you will get this </a:t>
            </a:r>
            <a:r>
              <a:rPr lang="en-US" altLang="en-US" sz="1200" b="1" dirty="0" smtClean="0">
                <a:solidFill>
                  <a:schemeClr val="accent5">
                    <a:lumMod val="50000"/>
                  </a:schemeClr>
                </a:solidFill>
              </a:rPr>
              <a:t>message. You will also get this message if you typed in the incorrect case number. If you think this is a system error, then please email the UDQ Supervisor at </a:t>
            </a:r>
            <a:r>
              <a:rPr lang="en-US" altLang="en-US" sz="1200" b="1" dirty="0" smtClean="0">
                <a:solidFill>
                  <a:schemeClr val="accent5">
                    <a:lumMod val="50000"/>
                  </a:schemeClr>
                </a:solidFill>
                <a:hlinkClick r:id="rId4"/>
              </a:rPr>
              <a:t>EAMSHELPDESK@dir.ca.gov</a:t>
            </a:r>
            <a:r>
              <a:rPr lang="en-US" altLang="en-US" sz="1200" b="1" dirty="0" smtClean="0">
                <a:solidFill>
                  <a:schemeClr val="accent5">
                    <a:lumMod val="50000"/>
                  </a:schemeClr>
                </a:solidFill>
              </a:rPr>
              <a:t> for assistance.</a:t>
            </a:r>
            <a:endParaRPr lang="en-US" altLang="en-US" sz="1800" b="1" dirty="0">
              <a:solidFill>
                <a:schemeClr val="accent5">
                  <a:lumMod val="50000"/>
                </a:schemeClr>
              </a:solidFill>
            </a:endParaRPr>
          </a:p>
        </p:txBody>
      </p:sp>
      <p:sp>
        <p:nvSpPr>
          <p:cNvPr id="70659" name="Rectangle 2"/>
          <p:cNvSpPr>
            <a:spLocks noGrp="1" noChangeArrowheads="1"/>
          </p:cNvSpPr>
          <p:nvPr>
            <p:ph type="title"/>
          </p:nvPr>
        </p:nvSpPr>
        <p:spPr>
          <a:xfrm>
            <a:off x="76200" y="451894"/>
            <a:ext cx="8502650" cy="535531"/>
          </a:xfrm>
        </p:spPr>
        <p:txBody>
          <a:bodyPr/>
          <a:lstStyle/>
          <a:p>
            <a:r>
              <a:rPr lang="en-US" altLang="en-US" b="1" dirty="0" smtClean="0">
                <a:solidFill>
                  <a:schemeClr val="accent5">
                    <a:lumMod val="50000"/>
                  </a:schemeClr>
                </a:solidFill>
              </a:rPr>
              <a:t>Search by EAMS Case Number – Error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case search results page. Includes call out boxes with messages for case participants.  " title="Case search results"/>
          <p:cNvPicPr>
            <a:picLocks noChangeAspect="1"/>
          </p:cNvPicPr>
          <p:nvPr/>
        </p:nvPicPr>
        <p:blipFill>
          <a:blip r:embed="rId3"/>
          <a:stretch>
            <a:fillRect/>
          </a:stretch>
        </p:blipFill>
        <p:spPr>
          <a:xfrm>
            <a:off x="42093" y="1371600"/>
            <a:ext cx="9101907" cy="5124359"/>
          </a:xfrm>
          <a:prstGeom prst="rect">
            <a:avLst/>
          </a:prstGeom>
        </p:spPr>
      </p:pic>
      <p:sp>
        <p:nvSpPr>
          <p:cNvPr id="10" name="AutoShape 5" descr="Call out box for the Injured Worker name heading with note that: Clicking on the Injured Worker name will generate an error message. " title="Call out box Injured Worker"/>
          <p:cNvSpPr>
            <a:spLocks noChangeArrowheads="1"/>
          </p:cNvSpPr>
          <p:nvPr/>
        </p:nvSpPr>
        <p:spPr bwMode="auto">
          <a:xfrm>
            <a:off x="2209800" y="3505200"/>
            <a:ext cx="1752600" cy="838200"/>
          </a:xfrm>
          <a:prstGeom prst="wedgeRectCallout">
            <a:avLst>
              <a:gd name="adj1" fmla="val -55587"/>
              <a:gd name="adj2" fmla="val 78754"/>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Clicking on the Injured Worker name will generate an error message.</a:t>
            </a:r>
            <a:endParaRPr lang="en-US" altLang="en-US" sz="1800" b="1" dirty="0">
              <a:solidFill>
                <a:schemeClr val="accent5">
                  <a:lumMod val="50000"/>
                </a:schemeClr>
              </a:solidFill>
            </a:endParaRPr>
          </a:p>
        </p:txBody>
      </p:sp>
      <p:sp>
        <p:nvSpPr>
          <p:cNvPr id="11" name="AutoShape 6" descr="Call out box the Archived heading with instruction to: See Reference Guide for steps to take If this field says “Archived.”&#10;" title="Call out box Archived"/>
          <p:cNvSpPr>
            <a:spLocks noChangeArrowheads="1"/>
          </p:cNvSpPr>
          <p:nvPr/>
        </p:nvSpPr>
        <p:spPr bwMode="auto">
          <a:xfrm>
            <a:off x="5486400" y="5856341"/>
            <a:ext cx="2057400" cy="685800"/>
          </a:xfrm>
          <a:prstGeom prst="wedgeRectCallout">
            <a:avLst>
              <a:gd name="adj1" fmla="val 61082"/>
              <a:gd name="adj2" fmla="val -205854"/>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See </a:t>
            </a:r>
            <a:r>
              <a:rPr lang="en-US" altLang="en-US" sz="1200" b="1" dirty="0" smtClean="0">
                <a:solidFill>
                  <a:schemeClr val="accent5">
                    <a:lumMod val="50000"/>
                  </a:schemeClr>
                </a:solidFill>
              </a:rPr>
              <a:t>Reference </a:t>
            </a:r>
            <a:r>
              <a:rPr lang="en-US" altLang="en-US" sz="1200" b="1" dirty="0">
                <a:solidFill>
                  <a:schemeClr val="accent5">
                    <a:lumMod val="50000"/>
                  </a:schemeClr>
                </a:solidFill>
              </a:rPr>
              <a:t>Guide for steps to take If this field says “</a:t>
            </a:r>
            <a:r>
              <a:rPr lang="en-US" altLang="en-US" sz="1200" b="1" dirty="0" smtClean="0">
                <a:solidFill>
                  <a:schemeClr val="accent5">
                    <a:lumMod val="50000"/>
                  </a:schemeClr>
                </a:solidFill>
              </a:rPr>
              <a:t>Archived.”</a:t>
            </a:r>
            <a:endParaRPr lang="en-US" altLang="en-US" sz="1800" b="1" dirty="0">
              <a:solidFill>
                <a:schemeClr val="accent5">
                  <a:lumMod val="50000"/>
                </a:schemeClr>
              </a:solidFill>
            </a:endParaRPr>
          </a:p>
        </p:txBody>
      </p:sp>
      <p:sp>
        <p:nvSpPr>
          <p:cNvPr id="12" name="AutoShape 5" descr="Call out box for the Case Number heading with instruction to: Click on the ADJ Case Number to see case information.&#10;" title="Call out box Case Number"/>
          <p:cNvSpPr>
            <a:spLocks noChangeArrowheads="1"/>
          </p:cNvSpPr>
          <p:nvPr/>
        </p:nvSpPr>
        <p:spPr bwMode="auto">
          <a:xfrm>
            <a:off x="1257300" y="5791200"/>
            <a:ext cx="1905000" cy="609600"/>
          </a:xfrm>
          <a:prstGeom prst="wedgeRectCallout">
            <a:avLst>
              <a:gd name="adj1" fmla="val -76014"/>
              <a:gd name="adj2" fmla="val -219731"/>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on the ADJ Case Number to see case </a:t>
            </a:r>
            <a:r>
              <a:rPr lang="en-US" altLang="en-US" sz="1200" b="1" dirty="0" smtClean="0">
                <a:solidFill>
                  <a:schemeClr val="accent5">
                    <a:lumMod val="50000"/>
                  </a:schemeClr>
                </a:solidFill>
              </a:rPr>
              <a:t>information.</a:t>
            </a:r>
            <a:endParaRPr lang="en-US" altLang="en-US" sz="1800" b="1" dirty="0">
              <a:solidFill>
                <a:schemeClr val="accent5">
                  <a:lumMod val="50000"/>
                </a:schemeClr>
              </a:solidFill>
            </a:endParaRPr>
          </a:p>
        </p:txBody>
      </p:sp>
      <p:sp>
        <p:nvSpPr>
          <p:cNvPr id="9" name="Rectangle 7" descr="Text box with note about: If you are a case participant, you will receive these search results." title="Advisory text box"/>
          <p:cNvSpPr>
            <a:spLocks noChangeArrowheads="1"/>
          </p:cNvSpPr>
          <p:nvPr/>
        </p:nvSpPr>
        <p:spPr bwMode="auto">
          <a:xfrm>
            <a:off x="3124200" y="2209800"/>
            <a:ext cx="2590800" cy="457200"/>
          </a:xfrm>
          <a:prstGeom prst="rect">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If you are a case participant, you will receive </a:t>
            </a:r>
            <a:r>
              <a:rPr lang="en-US" altLang="en-US" sz="1200" b="1" dirty="0" smtClean="0">
                <a:solidFill>
                  <a:schemeClr val="accent5">
                    <a:lumMod val="50000"/>
                  </a:schemeClr>
                </a:solidFill>
              </a:rPr>
              <a:t>these </a:t>
            </a:r>
            <a:r>
              <a:rPr lang="en-US" altLang="en-US" sz="1200" b="1" dirty="0">
                <a:solidFill>
                  <a:schemeClr val="accent5">
                    <a:lumMod val="50000"/>
                  </a:schemeClr>
                </a:solidFill>
              </a:rPr>
              <a:t>search results.</a:t>
            </a:r>
          </a:p>
        </p:txBody>
      </p:sp>
      <p:sp>
        <p:nvSpPr>
          <p:cNvPr id="72707"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EAMS Case Number – Result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a:t>
            </a:r>
          </a:p>
        </p:txBody>
      </p:sp>
      <p:sp>
        <p:nvSpPr>
          <p:cNvPr id="46083" name="Rectangle 3"/>
          <p:cNvSpPr>
            <a:spLocks noGrp="1" noChangeArrowheads="1"/>
          </p:cNvSpPr>
          <p:nvPr>
            <p:ph idx="1"/>
          </p:nvPr>
        </p:nvSpPr>
        <p:spPr>
          <a:xfrm>
            <a:off x="327025" y="1219200"/>
            <a:ext cx="8502650" cy="4727448"/>
          </a:xfrm>
        </p:spPr>
        <p:txBody>
          <a:bodyPr/>
          <a:lstStyle/>
          <a:p>
            <a:pPr>
              <a:buClr>
                <a:srgbClr val="0066FF"/>
              </a:buClr>
              <a:defRPr/>
            </a:pPr>
            <a:r>
              <a:rPr lang="en-US" sz="2800" dirty="0" smtClean="0">
                <a:solidFill>
                  <a:schemeClr val="accent5">
                    <a:lumMod val="50000"/>
                  </a:schemeClr>
                </a:solidFill>
              </a:rPr>
              <a:t>Three search methods:</a:t>
            </a:r>
          </a:p>
          <a:p>
            <a:pPr lvl="1">
              <a:buClr>
                <a:srgbClr val="0066FF"/>
              </a:buClr>
              <a:buFont typeface="Arial" charset="0"/>
              <a:buChar char="–"/>
              <a:defRPr/>
            </a:pPr>
            <a:r>
              <a:rPr lang="en-US" sz="2400" dirty="0" smtClean="0">
                <a:solidFill>
                  <a:schemeClr val="accent5">
                    <a:lumMod val="50000"/>
                  </a:schemeClr>
                </a:solidFill>
              </a:rPr>
              <a:t>By Reference </a:t>
            </a:r>
            <a:r>
              <a:rPr lang="en-US" sz="2400" dirty="0">
                <a:solidFill>
                  <a:schemeClr val="accent5">
                    <a:lumMod val="50000"/>
                  </a:schemeClr>
                </a:solidFill>
              </a:rPr>
              <a:t>Number </a:t>
            </a:r>
            <a:r>
              <a:rPr lang="en-US" sz="2400" dirty="0" smtClean="0">
                <a:solidFill>
                  <a:schemeClr val="accent5">
                    <a:lumMod val="50000"/>
                  </a:schemeClr>
                </a:solidFill>
              </a:rPr>
              <a:t>a.k.a. EAMS Reference Number (ERN)</a:t>
            </a:r>
          </a:p>
          <a:p>
            <a:pPr lvl="2">
              <a:buClr>
                <a:srgbClr val="0066FF"/>
              </a:buClr>
              <a:buFont typeface="Arial" charset="0"/>
              <a:buChar char="–"/>
              <a:defRPr/>
            </a:pPr>
            <a:r>
              <a:rPr lang="en-US" sz="2000" dirty="0" smtClean="0">
                <a:solidFill>
                  <a:schemeClr val="accent5">
                    <a:lumMod val="50000"/>
                  </a:schemeClr>
                </a:solidFill>
              </a:rPr>
              <a:t>Every Person or Employer is assigned an ERN</a:t>
            </a:r>
          </a:p>
          <a:p>
            <a:pPr lvl="3">
              <a:buClr>
                <a:srgbClr val="0066FF"/>
              </a:buClr>
              <a:buFont typeface="Arial" charset="0"/>
              <a:buChar char="–"/>
              <a:defRPr/>
            </a:pPr>
            <a:r>
              <a:rPr lang="en-US" sz="1800" dirty="0" smtClean="0">
                <a:solidFill>
                  <a:schemeClr val="accent5">
                    <a:lumMod val="50000"/>
                  </a:schemeClr>
                </a:solidFill>
              </a:rPr>
              <a:t>A person is usually an Injured Worker (IW)</a:t>
            </a:r>
          </a:p>
          <a:p>
            <a:pPr lvl="3">
              <a:buClr>
                <a:srgbClr val="0066FF"/>
              </a:buClr>
              <a:buFont typeface="Arial" charset="0"/>
              <a:buChar char="–"/>
              <a:defRPr/>
            </a:pPr>
            <a:r>
              <a:rPr lang="en-US" sz="1800" dirty="0" smtClean="0">
                <a:solidFill>
                  <a:schemeClr val="accent5">
                    <a:lumMod val="50000"/>
                  </a:schemeClr>
                </a:solidFill>
              </a:rPr>
              <a:t>An employer is an organization, such as an injured worker’s employer, claims administrator, insurance carrier, law firm, or lien claimant.</a:t>
            </a:r>
            <a:endParaRPr lang="en-US" sz="1800" dirty="0">
              <a:solidFill>
                <a:schemeClr val="accent5">
                  <a:lumMod val="50000"/>
                </a:schemeClr>
              </a:solidFill>
            </a:endParaRPr>
          </a:p>
          <a:p>
            <a:pPr lvl="1">
              <a:buClr>
                <a:srgbClr val="0066FF"/>
              </a:buClr>
              <a:buFont typeface="Arial" charset="0"/>
              <a:buChar char="–"/>
              <a:defRPr/>
            </a:pPr>
            <a:r>
              <a:rPr lang="en-US" sz="2400" dirty="0" smtClean="0">
                <a:solidFill>
                  <a:schemeClr val="accent5">
                    <a:lumMod val="50000"/>
                  </a:schemeClr>
                </a:solidFill>
              </a:rPr>
              <a:t>By Alternate ID</a:t>
            </a:r>
          </a:p>
          <a:p>
            <a:pPr lvl="2">
              <a:buClr>
                <a:srgbClr val="0066FF"/>
              </a:buClr>
              <a:buFont typeface="Arial" charset="0"/>
              <a:buChar char="–"/>
              <a:defRPr/>
            </a:pPr>
            <a:r>
              <a:rPr lang="en-US" sz="2000" dirty="0" smtClean="0">
                <a:solidFill>
                  <a:schemeClr val="accent5">
                    <a:lumMod val="50000"/>
                  </a:schemeClr>
                </a:solidFill>
              </a:rPr>
              <a:t>Social Security Number </a:t>
            </a:r>
          </a:p>
          <a:p>
            <a:pPr lvl="1">
              <a:buClr>
                <a:srgbClr val="0066FF"/>
              </a:buClr>
              <a:buFont typeface="Arial" charset="0"/>
              <a:buChar char="–"/>
              <a:defRPr/>
            </a:pPr>
            <a:r>
              <a:rPr lang="en-US" sz="2400" dirty="0" smtClean="0">
                <a:solidFill>
                  <a:schemeClr val="accent5">
                    <a:lumMod val="50000"/>
                  </a:schemeClr>
                </a:solidFill>
              </a:rPr>
              <a:t>By Name</a:t>
            </a:r>
          </a:p>
          <a:p>
            <a:pPr lvl="2">
              <a:buClr>
                <a:srgbClr val="0066FF"/>
              </a:buClr>
              <a:buFont typeface="Arial" charset="0"/>
              <a:buChar char="–"/>
              <a:defRPr/>
            </a:pPr>
            <a:r>
              <a:rPr lang="en-US" sz="2000" dirty="0" smtClean="0">
                <a:solidFill>
                  <a:schemeClr val="accent5">
                    <a:lumMod val="50000"/>
                  </a:schemeClr>
                </a:solidFill>
              </a:rPr>
              <a:t>This works best if you also include the Date of Birth (DOB). </a:t>
            </a:r>
          </a:p>
          <a:p>
            <a:pPr marL="344487" lvl="1" indent="0">
              <a:buClr>
                <a:srgbClr val="0066FF"/>
              </a:buClr>
              <a:buFont typeface="Arial" charset="0"/>
              <a:buNone/>
              <a:defRPr/>
            </a:pPr>
            <a:endParaRPr lang="en-US" sz="24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searching by person page. Includes a call out box with a message on utilizing the magnifying glass." title="Person Search"/>
          <p:cNvPicPr>
            <a:picLocks noChangeAspect="1"/>
          </p:cNvPicPr>
          <p:nvPr/>
        </p:nvPicPr>
        <p:blipFill>
          <a:blip r:embed="rId3"/>
          <a:stretch>
            <a:fillRect/>
          </a:stretch>
        </p:blipFill>
        <p:spPr>
          <a:xfrm>
            <a:off x="46038" y="1219200"/>
            <a:ext cx="9067800" cy="4977551"/>
          </a:xfrm>
          <a:prstGeom prst="rect">
            <a:avLst/>
          </a:prstGeom>
        </p:spPr>
      </p:pic>
      <p:sp>
        <p:nvSpPr>
          <p:cNvPr id="6" name="AutoShape 5" descr="Call out box for the magnifying glass search icon with instruction to: Click on the Magnifying Glass to search, because you cannot type in your entry on this screen. " title="Call out box Magnifying Glass Search icon"/>
          <p:cNvSpPr>
            <a:spLocks noChangeArrowheads="1"/>
          </p:cNvSpPr>
          <p:nvPr/>
        </p:nvSpPr>
        <p:spPr bwMode="auto">
          <a:xfrm>
            <a:off x="5334000" y="4876800"/>
            <a:ext cx="2209800" cy="762000"/>
          </a:xfrm>
          <a:prstGeom prst="wedgeRectCallout">
            <a:avLst>
              <a:gd name="adj1" fmla="val 92598"/>
              <a:gd name="adj2" fmla="val -21309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on the Magnifying </a:t>
            </a:r>
            <a:r>
              <a:rPr lang="en-US" altLang="en-US" sz="1200" b="1" dirty="0" smtClean="0">
                <a:solidFill>
                  <a:schemeClr val="accent5">
                    <a:lumMod val="50000"/>
                  </a:schemeClr>
                </a:solidFill>
              </a:rPr>
              <a:t>Glass to search, because you cannot type in your entry on this screen. </a:t>
            </a:r>
            <a:endParaRPr lang="en-US" altLang="en-US" sz="1800" b="1" dirty="0">
              <a:solidFill>
                <a:schemeClr val="accent5">
                  <a:lumMod val="50000"/>
                </a:schemeClr>
              </a:solidFill>
            </a:endParaRPr>
          </a:p>
        </p:txBody>
      </p:sp>
      <p:sp>
        <p:nvSpPr>
          <p:cNvPr id="78851"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cont.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 search popup window that includes a call out box with Alternate ID type dropdown menu instructions." title="Alternate ID Person Search popup window"/>
          <p:cNvPicPr>
            <a:picLocks noChangeAspect="1"/>
          </p:cNvPicPr>
          <p:nvPr/>
        </p:nvPicPr>
        <p:blipFill>
          <a:blip r:embed="rId3"/>
          <a:stretch>
            <a:fillRect/>
          </a:stretch>
        </p:blipFill>
        <p:spPr>
          <a:xfrm>
            <a:off x="0" y="1295400"/>
            <a:ext cx="9177825" cy="5029200"/>
          </a:xfrm>
          <a:prstGeom prst="rect">
            <a:avLst/>
          </a:prstGeom>
        </p:spPr>
      </p:pic>
      <p:sp>
        <p:nvSpPr>
          <p:cNvPr id="6" name="AutoShape 6" descr="Call out box for the Alternate ID field with instruction to: Utilize the Alternate ID type dropdown menu to select the Social Security Number option. &#10;1-Click on drop down arrow&#10;2-Select Social Security Number&#10;3-Enter SSN in Alternate ID field&#10;4-Click on Search&#10;&#10;" title="Call out box Alternate Id Type"/>
          <p:cNvSpPr>
            <a:spLocks noChangeArrowheads="1"/>
          </p:cNvSpPr>
          <p:nvPr/>
        </p:nvSpPr>
        <p:spPr bwMode="auto">
          <a:xfrm>
            <a:off x="5867400" y="3962400"/>
            <a:ext cx="1752600" cy="1371600"/>
          </a:xfrm>
          <a:prstGeom prst="wedgeRectCallout">
            <a:avLst>
              <a:gd name="adj1" fmla="val -126606"/>
              <a:gd name="adj2" fmla="val -98192"/>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1-Click on drop down arrow</a:t>
            </a:r>
          </a:p>
          <a:p>
            <a:pPr eaLnBrk="1" hangingPunct="1">
              <a:spcAft>
                <a:spcPct val="0"/>
              </a:spcAft>
              <a:buClrTx/>
              <a:buFontTx/>
              <a:buNone/>
            </a:pPr>
            <a:r>
              <a:rPr lang="en-US" altLang="en-US" sz="1200" b="1" dirty="0" smtClean="0">
                <a:solidFill>
                  <a:schemeClr val="accent5">
                    <a:lumMod val="50000"/>
                  </a:schemeClr>
                </a:solidFill>
              </a:rPr>
              <a:t>2-Select </a:t>
            </a:r>
            <a:r>
              <a:rPr lang="en-US" altLang="en-US" sz="1200" b="1" dirty="0">
                <a:solidFill>
                  <a:schemeClr val="accent5">
                    <a:lumMod val="50000"/>
                  </a:schemeClr>
                </a:solidFill>
              </a:rPr>
              <a:t>Social Security </a:t>
            </a:r>
            <a:r>
              <a:rPr lang="en-US" altLang="en-US" sz="1200" b="1" dirty="0" smtClean="0">
                <a:solidFill>
                  <a:schemeClr val="accent5">
                    <a:lumMod val="50000"/>
                  </a:schemeClr>
                </a:solidFill>
              </a:rPr>
              <a:t>Number </a:t>
            </a:r>
            <a:endParaRPr lang="en-US" altLang="en-US" sz="1200" b="1" dirty="0">
              <a:solidFill>
                <a:schemeClr val="accent5">
                  <a:lumMod val="50000"/>
                </a:schemeClr>
              </a:solidFill>
            </a:endParaRPr>
          </a:p>
          <a:p>
            <a:pPr eaLnBrk="1" hangingPunct="1">
              <a:spcAft>
                <a:spcPct val="0"/>
              </a:spcAft>
              <a:buClrTx/>
              <a:buFontTx/>
              <a:buNone/>
            </a:pPr>
            <a:r>
              <a:rPr lang="en-US" altLang="en-US" sz="1200" b="1" dirty="0">
                <a:solidFill>
                  <a:schemeClr val="accent5">
                    <a:lumMod val="50000"/>
                  </a:schemeClr>
                </a:solidFill>
              </a:rPr>
              <a:t>3-Enter </a:t>
            </a:r>
            <a:r>
              <a:rPr lang="en-US" altLang="en-US" sz="1200" b="1" dirty="0" smtClean="0">
                <a:solidFill>
                  <a:schemeClr val="accent5">
                    <a:lumMod val="50000"/>
                  </a:schemeClr>
                </a:solidFill>
              </a:rPr>
              <a:t>SSN in Alternate ID field</a:t>
            </a:r>
            <a:endParaRPr lang="en-US" altLang="en-US" sz="1200" b="1" dirty="0">
              <a:solidFill>
                <a:schemeClr val="accent5">
                  <a:lumMod val="50000"/>
                </a:schemeClr>
              </a:solidFill>
            </a:endParaRPr>
          </a:p>
          <a:p>
            <a:pPr eaLnBrk="1" hangingPunct="1">
              <a:spcAft>
                <a:spcPct val="0"/>
              </a:spcAft>
              <a:buClrTx/>
              <a:buFontTx/>
              <a:buNone/>
            </a:pPr>
            <a:r>
              <a:rPr lang="en-US" altLang="en-US" sz="1200" b="1" dirty="0">
                <a:solidFill>
                  <a:schemeClr val="accent5">
                    <a:lumMod val="50000"/>
                  </a:schemeClr>
                </a:solidFill>
              </a:rPr>
              <a:t>4-Click on </a:t>
            </a:r>
            <a:r>
              <a:rPr lang="en-US" altLang="en-US" sz="1200" b="1" dirty="0" smtClean="0">
                <a:solidFill>
                  <a:schemeClr val="accent5">
                    <a:lumMod val="50000"/>
                  </a:schemeClr>
                </a:solidFill>
              </a:rPr>
              <a:t>Search</a:t>
            </a:r>
            <a:endParaRPr lang="en-US" altLang="en-US" sz="1800" b="1" dirty="0">
              <a:solidFill>
                <a:schemeClr val="accent5">
                  <a:lumMod val="50000"/>
                </a:schemeClr>
              </a:solidFill>
            </a:endParaRPr>
          </a:p>
          <a:p>
            <a:pPr eaLnBrk="1" hangingPunct="1">
              <a:spcAft>
                <a:spcPct val="0"/>
              </a:spcAft>
              <a:buClrTx/>
              <a:buFontTx/>
              <a:buNone/>
            </a:pPr>
            <a:endParaRPr lang="en-US" altLang="en-US" sz="1200" dirty="0">
              <a:solidFill>
                <a:schemeClr val="tx1"/>
              </a:solidFill>
            </a:endParaRPr>
          </a:p>
        </p:txBody>
      </p:sp>
      <p:sp>
        <p:nvSpPr>
          <p:cNvPr id="80899"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Alternate ID (SSN)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 search popup window that includes a call out box with instructions on selecting a result. " title="Alternate ID Person Search popup window continued"/>
          <p:cNvPicPr>
            <a:picLocks noChangeAspect="1"/>
          </p:cNvPicPr>
          <p:nvPr/>
        </p:nvPicPr>
        <p:blipFill>
          <a:blip r:embed="rId3"/>
          <a:stretch>
            <a:fillRect/>
          </a:stretch>
        </p:blipFill>
        <p:spPr>
          <a:xfrm>
            <a:off x="73984" y="1295400"/>
            <a:ext cx="9011908" cy="4829849"/>
          </a:xfrm>
          <a:prstGeom prst="rect">
            <a:avLst/>
          </a:prstGeom>
        </p:spPr>
      </p:pic>
      <p:sp>
        <p:nvSpPr>
          <p:cNvPr id="6" name="AutoShape 5" descr="Call out box for the Action header with instruction to: Then click on Select to review.&#10;" title="Call out box Action header"/>
          <p:cNvSpPr>
            <a:spLocks noChangeArrowheads="1"/>
          </p:cNvSpPr>
          <p:nvPr/>
        </p:nvSpPr>
        <p:spPr bwMode="auto">
          <a:xfrm>
            <a:off x="3070947" y="5105400"/>
            <a:ext cx="1485900" cy="457200"/>
          </a:xfrm>
          <a:prstGeom prst="wedgeRectCallout">
            <a:avLst>
              <a:gd name="adj1" fmla="val 109373"/>
              <a:gd name="adj2" fmla="val -184143"/>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Aft>
                <a:spcPct val="0"/>
              </a:spcAft>
              <a:buClrTx/>
              <a:buFontTx/>
              <a:buNone/>
            </a:pPr>
            <a:r>
              <a:rPr lang="en-US" altLang="en-US" sz="1200" b="1" dirty="0">
                <a:solidFill>
                  <a:schemeClr val="accent5">
                    <a:lumMod val="50000"/>
                  </a:schemeClr>
                </a:solidFill>
              </a:rPr>
              <a:t>Then click on </a:t>
            </a:r>
            <a:r>
              <a:rPr lang="en-US" altLang="en-US" sz="1200" b="1" dirty="0" smtClean="0">
                <a:solidFill>
                  <a:schemeClr val="accent5">
                    <a:lumMod val="50000"/>
                  </a:schemeClr>
                </a:solidFill>
              </a:rPr>
              <a:t>Select to review.</a:t>
            </a:r>
            <a:endParaRPr lang="en-US" altLang="en-US" sz="1800" b="1" dirty="0">
              <a:solidFill>
                <a:schemeClr val="accent5">
                  <a:lumMod val="50000"/>
                </a:schemeClr>
              </a:solidFill>
            </a:endParaRPr>
          </a:p>
        </p:txBody>
      </p:sp>
      <p:sp>
        <p:nvSpPr>
          <p:cNvPr id="82947"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Search by person – Alternate ID (SSN) Review</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searching by person page. Includes a call out box with a message on clicking the Search button. " title="Alternate ID Person Search continued"/>
          <p:cNvPicPr>
            <a:picLocks noChangeAspect="1"/>
          </p:cNvPicPr>
          <p:nvPr/>
        </p:nvPicPr>
        <p:blipFill>
          <a:blip r:embed="rId3"/>
          <a:stretch>
            <a:fillRect/>
          </a:stretch>
        </p:blipFill>
        <p:spPr>
          <a:xfrm>
            <a:off x="31423" y="1295400"/>
            <a:ext cx="9066866" cy="4973782"/>
          </a:xfrm>
          <a:prstGeom prst="rect">
            <a:avLst/>
          </a:prstGeom>
        </p:spPr>
      </p:pic>
      <p:sp>
        <p:nvSpPr>
          <p:cNvPr id="6" name="AutoShape 5" descr="Call out box for the Search button with instruction to: Then click on the Search button. " title="Call out box Search button"/>
          <p:cNvSpPr>
            <a:spLocks noChangeArrowheads="1"/>
          </p:cNvSpPr>
          <p:nvPr/>
        </p:nvSpPr>
        <p:spPr bwMode="auto">
          <a:xfrm>
            <a:off x="2819400" y="5562600"/>
            <a:ext cx="1524000" cy="446232"/>
          </a:xfrm>
          <a:prstGeom prst="wedgeRectCallout">
            <a:avLst>
              <a:gd name="adj1" fmla="val 43282"/>
              <a:gd name="adj2" fmla="val -390931"/>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Then click on the Search button. </a:t>
            </a:r>
            <a:endParaRPr lang="en-US" altLang="en-US" sz="1800" b="1" dirty="0">
              <a:solidFill>
                <a:schemeClr val="accent5">
                  <a:lumMod val="50000"/>
                </a:schemeClr>
              </a:solidFill>
            </a:endParaRPr>
          </a:p>
        </p:txBody>
      </p:sp>
      <p:sp>
        <p:nvSpPr>
          <p:cNvPr id="84995"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Search by person – Alternate ID (SSN) Review cont.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on search page with an error message. Includes a call out box with a message for non-case participants. " title="Alternate ID Person search error message"/>
          <p:cNvPicPr>
            <a:picLocks noChangeAspect="1"/>
          </p:cNvPicPr>
          <p:nvPr/>
        </p:nvPicPr>
        <p:blipFill>
          <a:blip r:embed="rId3"/>
          <a:stretch>
            <a:fillRect/>
          </a:stretch>
        </p:blipFill>
        <p:spPr>
          <a:xfrm>
            <a:off x="37365" y="1259092"/>
            <a:ext cx="9085146" cy="4975887"/>
          </a:xfrm>
          <a:prstGeom prst="rect">
            <a:avLst/>
          </a:prstGeom>
        </p:spPr>
      </p:pic>
      <p:sp>
        <p:nvSpPr>
          <p:cNvPr id="6" name="AutoShape 5" descr="Call out box for the Error message with note about: If you are not a case participant, you will get this message.&#10;" title="Call out box Error Message"/>
          <p:cNvSpPr>
            <a:spLocks noChangeArrowheads="1"/>
          </p:cNvSpPr>
          <p:nvPr/>
        </p:nvSpPr>
        <p:spPr bwMode="auto">
          <a:xfrm>
            <a:off x="1905000" y="4800600"/>
            <a:ext cx="1485900" cy="838200"/>
          </a:xfrm>
          <a:prstGeom prst="wedgeRectCallout">
            <a:avLst>
              <a:gd name="adj1" fmla="val -41159"/>
              <a:gd name="adj2" fmla="val -280879"/>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smtClean="0">
                <a:solidFill>
                  <a:schemeClr val="accent5">
                    <a:lumMod val="50000"/>
                  </a:schemeClr>
                </a:solidFill>
                <a:cs typeface="Times New Roman" panose="02020603050405020304" pitchFamily="18" charset="0"/>
              </a:rPr>
              <a:t>If you are not a case participant, you will get this message.</a:t>
            </a:r>
            <a:endParaRPr lang="en-US" altLang="en-US" sz="1200" b="1" dirty="0" smtClean="0">
              <a:solidFill>
                <a:schemeClr val="accent5">
                  <a:lumMod val="50000"/>
                </a:schemeClr>
              </a:solidFill>
              <a:latin typeface="Times New Roman" panose="02020603050405020304" pitchFamily="18" charset="0"/>
              <a:cs typeface="Times New Roman" panose="02020603050405020304" pitchFamily="18" charset="0"/>
            </a:endParaRPr>
          </a:p>
          <a:p>
            <a:r>
              <a:rPr lang="en-US" altLang="en-US" sz="1200" dirty="0" smtClean="0">
                <a:solidFill>
                  <a:srgbClr val="000066"/>
                </a:solidFill>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87043"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Search by person – Alternate ID (SSN) Error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son search results page. Includes call out boxes with messages for case participants. " title="Person search results"/>
          <p:cNvPicPr>
            <a:picLocks noChangeAspect="1"/>
          </p:cNvPicPr>
          <p:nvPr/>
        </p:nvPicPr>
        <p:blipFill>
          <a:blip r:embed="rId3"/>
          <a:stretch>
            <a:fillRect/>
          </a:stretch>
        </p:blipFill>
        <p:spPr>
          <a:xfrm>
            <a:off x="29934" y="1258968"/>
            <a:ext cx="9114066" cy="5010921"/>
          </a:xfrm>
          <a:prstGeom prst="rect">
            <a:avLst/>
          </a:prstGeom>
        </p:spPr>
      </p:pic>
      <p:sp>
        <p:nvSpPr>
          <p:cNvPr id="9" name="AutoShape 7" descr="Call out box for the Archived header with instruction to: Click on the ADJ Case Number to see case information. See Reference Guide for steps to take If this field says “Archived.”&#10;" title="Call out box Archived header"/>
          <p:cNvSpPr>
            <a:spLocks noChangeArrowheads="1"/>
          </p:cNvSpPr>
          <p:nvPr/>
        </p:nvSpPr>
        <p:spPr bwMode="auto">
          <a:xfrm>
            <a:off x="5867400" y="5410200"/>
            <a:ext cx="1272537" cy="1066800"/>
          </a:xfrm>
          <a:prstGeom prst="wedgeRectCallout">
            <a:avLst>
              <a:gd name="adj1" fmla="val 101941"/>
              <a:gd name="adj2" fmla="val -88488"/>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See Reference Guide for steps to take If this field says “</a:t>
            </a:r>
            <a:r>
              <a:rPr lang="en-US" altLang="en-US" sz="1200" b="1" dirty="0" smtClean="0">
                <a:solidFill>
                  <a:schemeClr val="accent5">
                    <a:lumMod val="50000"/>
                  </a:schemeClr>
                </a:solidFill>
                <a:cs typeface="Times New Roman" panose="02020603050405020304" pitchFamily="18" charset="0"/>
              </a:rPr>
              <a:t>Archived.”</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AutoShape 6" descr="Call out box for the Case Number header with instruction to: Click on the ADJ Case Number to see case information." title="Call out box Case Number"/>
          <p:cNvSpPr>
            <a:spLocks noChangeArrowheads="1"/>
          </p:cNvSpPr>
          <p:nvPr/>
        </p:nvSpPr>
        <p:spPr bwMode="auto">
          <a:xfrm>
            <a:off x="1905000" y="5410200"/>
            <a:ext cx="1447800" cy="861249"/>
          </a:xfrm>
          <a:prstGeom prst="wedgeRectCallout">
            <a:avLst>
              <a:gd name="adj1" fmla="val -104703"/>
              <a:gd name="adj2" fmla="val -98767"/>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Click on the ADJ Case Number to see case </a:t>
            </a:r>
            <a:r>
              <a:rPr lang="en-US" altLang="en-US" sz="1200" b="1" dirty="0" smtClean="0">
                <a:solidFill>
                  <a:schemeClr val="accent5">
                    <a:lumMod val="50000"/>
                  </a:schemeClr>
                </a:solidFill>
                <a:cs typeface="Times New Roman" panose="02020603050405020304" pitchFamily="18" charset="0"/>
              </a:rPr>
              <a:t>information.</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Rectangle 8" descr="Text box with note about: If you are a case participant, you will receive these search results." title="Advisory text box"/>
          <p:cNvSpPr>
            <a:spLocks noChangeArrowheads="1"/>
          </p:cNvSpPr>
          <p:nvPr/>
        </p:nvSpPr>
        <p:spPr bwMode="auto">
          <a:xfrm>
            <a:off x="2971800" y="2286000"/>
            <a:ext cx="2598737" cy="533400"/>
          </a:xfrm>
          <a:prstGeom prst="rect">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chemeClr val="accent5">
                    <a:lumMod val="50000"/>
                  </a:schemeClr>
                </a:solidFill>
                <a:cs typeface="Times New Roman" panose="02020603050405020304" pitchFamily="18" charset="0"/>
              </a:rPr>
              <a:t>If you are a case participant, you will receive these search results.</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9091" name="Rectangle 2"/>
          <p:cNvSpPr>
            <a:spLocks noGrp="1" noChangeArrowheads="1"/>
          </p:cNvSpPr>
          <p:nvPr>
            <p:ph type="title"/>
          </p:nvPr>
        </p:nvSpPr>
        <p:spPr>
          <a:xfrm>
            <a:off x="328613" y="161096"/>
            <a:ext cx="8502650" cy="978729"/>
          </a:xfrm>
        </p:spPr>
        <p:txBody>
          <a:bodyPr/>
          <a:lstStyle/>
          <a:p>
            <a:r>
              <a:rPr lang="en-US" altLang="en-US" b="1" dirty="0" smtClean="0">
                <a:solidFill>
                  <a:schemeClr val="accent5">
                    <a:lumMod val="50000"/>
                  </a:schemeClr>
                </a:solidFill>
              </a:rPr>
              <a:t>Search by person – Alternate ID (SSN) Result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Frequently Used Terms and Abbreviations</a:t>
            </a:r>
            <a:r>
              <a:rPr lang="en-US" dirty="0" smtClean="0">
                <a:solidFill>
                  <a:schemeClr val="accent5">
                    <a:lumMod val="50000"/>
                  </a:schemeClr>
                </a:solidFill>
              </a:rPr>
              <a:t>	</a:t>
            </a:r>
            <a:endParaRPr lang="en-US" dirty="0">
              <a:solidFill>
                <a:schemeClr val="accent5">
                  <a:lumMod val="50000"/>
                </a:schemeClr>
              </a:solidFill>
            </a:endParaRPr>
          </a:p>
        </p:txBody>
      </p:sp>
      <p:sp>
        <p:nvSpPr>
          <p:cNvPr id="3" name="Content Placeholder 2"/>
          <p:cNvSpPr>
            <a:spLocks noGrp="1"/>
          </p:cNvSpPr>
          <p:nvPr>
            <p:ph idx="1"/>
          </p:nvPr>
        </p:nvSpPr>
        <p:spPr>
          <a:xfrm>
            <a:off x="328613" y="1214438"/>
            <a:ext cx="8502650" cy="5780044"/>
          </a:xfrm>
        </p:spPr>
        <p:txBody>
          <a:bodyPr/>
          <a:lstStyle/>
          <a:p>
            <a:pPr>
              <a:buClr>
                <a:srgbClr val="0000FF"/>
              </a:buClr>
            </a:pPr>
            <a:r>
              <a:rPr lang="en-US" dirty="0" smtClean="0">
                <a:solidFill>
                  <a:schemeClr val="accent5">
                    <a:lumMod val="50000"/>
                  </a:schemeClr>
                </a:solidFill>
              </a:rPr>
              <a:t>Adjudication </a:t>
            </a:r>
            <a:r>
              <a:rPr lang="en-US" dirty="0">
                <a:solidFill>
                  <a:schemeClr val="accent5">
                    <a:lumMod val="50000"/>
                  </a:schemeClr>
                </a:solidFill>
              </a:rPr>
              <a:t>Case (court case</a:t>
            </a:r>
            <a:r>
              <a:rPr lang="en-US" dirty="0" smtClean="0">
                <a:solidFill>
                  <a:schemeClr val="accent5">
                    <a:lumMod val="50000"/>
                  </a:schemeClr>
                </a:solidFill>
              </a:rPr>
              <a:t>) = ADJ</a:t>
            </a:r>
          </a:p>
          <a:p>
            <a:pPr>
              <a:buClr>
                <a:srgbClr val="0000FF"/>
              </a:buClr>
            </a:pPr>
            <a:r>
              <a:rPr lang="en-US" dirty="0" smtClean="0">
                <a:solidFill>
                  <a:schemeClr val="accent5">
                    <a:lumMod val="50000"/>
                  </a:schemeClr>
                </a:solidFill>
              </a:rPr>
              <a:t>Date of Birth = DOB</a:t>
            </a:r>
          </a:p>
          <a:p>
            <a:pPr>
              <a:buClr>
                <a:srgbClr val="0000FF"/>
              </a:buClr>
            </a:pPr>
            <a:r>
              <a:rPr lang="en-US" dirty="0" smtClean="0">
                <a:solidFill>
                  <a:schemeClr val="accent5">
                    <a:lumMod val="50000"/>
                  </a:schemeClr>
                </a:solidFill>
              </a:rPr>
              <a:t>Date of Injury = DOI</a:t>
            </a:r>
            <a:endParaRPr lang="en-US" dirty="0">
              <a:solidFill>
                <a:schemeClr val="accent5">
                  <a:lumMod val="50000"/>
                </a:schemeClr>
              </a:solidFill>
            </a:endParaRPr>
          </a:p>
          <a:p>
            <a:pPr>
              <a:buClr>
                <a:srgbClr val="0000FF"/>
              </a:buClr>
            </a:pPr>
            <a:r>
              <a:rPr lang="en-US" dirty="0" smtClean="0">
                <a:solidFill>
                  <a:schemeClr val="accent5">
                    <a:lumMod val="50000"/>
                  </a:schemeClr>
                </a:solidFill>
              </a:rPr>
              <a:t>Division of Workers’ Compensation = DWC</a:t>
            </a:r>
          </a:p>
          <a:p>
            <a:pPr>
              <a:buClr>
                <a:srgbClr val="0000FF"/>
              </a:buClr>
            </a:pPr>
            <a:r>
              <a:rPr lang="en-US" dirty="0" smtClean="0">
                <a:solidFill>
                  <a:schemeClr val="accent5">
                    <a:lumMod val="50000"/>
                  </a:schemeClr>
                </a:solidFill>
              </a:rPr>
              <a:t>Electronic Adjudication Management System = EAMS</a:t>
            </a:r>
          </a:p>
          <a:p>
            <a:pPr>
              <a:buClr>
                <a:schemeClr val="accent5">
                  <a:lumMod val="50000"/>
                </a:schemeClr>
              </a:buClr>
            </a:pPr>
            <a:r>
              <a:rPr lang="en-US" dirty="0" smtClean="0">
                <a:solidFill>
                  <a:schemeClr val="accent5">
                    <a:lumMod val="50000"/>
                  </a:schemeClr>
                </a:solidFill>
              </a:rPr>
              <a:t>EAMS Reference Number = ERN</a:t>
            </a:r>
          </a:p>
          <a:p>
            <a:pPr>
              <a:buClr>
                <a:srgbClr val="0000FF"/>
              </a:buClr>
            </a:pPr>
            <a:r>
              <a:rPr lang="en-US" dirty="0" smtClean="0">
                <a:solidFill>
                  <a:schemeClr val="accent5">
                    <a:lumMod val="50000"/>
                  </a:schemeClr>
                </a:solidFill>
              </a:rPr>
              <a:t>Injured Worker = IW</a:t>
            </a:r>
          </a:p>
          <a:p>
            <a:pPr>
              <a:buClr>
                <a:schemeClr val="accent5">
                  <a:lumMod val="50000"/>
                </a:schemeClr>
              </a:buClr>
            </a:pPr>
            <a:r>
              <a:rPr lang="en-US" dirty="0" smtClean="0">
                <a:solidFill>
                  <a:schemeClr val="accent5">
                    <a:lumMod val="50000"/>
                  </a:schemeClr>
                </a:solidFill>
              </a:rPr>
              <a:t>Social Security Number = SSN</a:t>
            </a:r>
          </a:p>
          <a:p>
            <a:pPr>
              <a:buClr>
                <a:srgbClr val="0000FF"/>
              </a:buClr>
            </a:pPr>
            <a:r>
              <a:rPr lang="en-US" dirty="0" smtClean="0">
                <a:solidFill>
                  <a:schemeClr val="accent5">
                    <a:lumMod val="50000"/>
                  </a:schemeClr>
                </a:solidFill>
              </a:rPr>
              <a:t>Unprocessed document queue = UDQ</a:t>
            </a:r>
          </a:p>
          <a:p>
            <a:pPr>
              <a:buClr>
                <a:srgbClr val="0000FF"/>
              </a:buClr>
            </a:pPr>
            <a:r>
              <a:rPr lang="en-US" dirty="0" smtClean="0">
                <a:solidFill>
                  <a:schemeClr val="accent5">
                    <a:lumMod val="50000"/>
                  </a:schemeClr>
                </a:solidFill>
              </a:rPr>
              <a:t>Uniform Assigned Name = UAN</a:t>
            </a:r>
          </a:p>
          <a:p>
            <a:pPr>
              <a:buClr>
                <a:schemeClr val="accent5">
                  <a:lumMod val="50000"/>
                </a:schemeClr>
              </a:buClr>
            </a:pPr>
            <a:r>
              <a:rPr lang="en-US" dirty="0" smtClean="0">
                <a:solidFill>
                  <a:schemeClr val="accent5">
                    <a:lumMod val="50000"/>
                  </a:schemeClr>
                </a:solidFill>
              </a:rPr>
              <a:t>Workers’ Compensation Judge = WCJ</a:t>
            </a:r>
          </a:p>
          <a:p>
            <a:pPr>
              <a:buClr>
                <a:schemeClr val="accent5">
                  <a:lumMod val="50000"/>
                </a:schemeClr>
              </a:buClr>
            </a:pPr>
            <a:r>
              <a:rPr lang="en-US" dirty="0" smtClean="0">
                <a:solidFill>
                  <a:schemeClr val="accent5">
                    <a:lumMod val="50000"/>
                  </a:schemeClr>
                </a:solidFill>
              </a:rPr>
              <a:t>Third Party Administrator = TPA</a:t>
            </a:r>
          </a:p>
          <a:p>
            <a:pPr>
              <a:buClr>
                <a:schemeClr val="accent5">
                  <a:lumMod val="50000"/>
                </a:schemeClr>
              </a:buClr>
            </a:pPr>
            <a:r>
              <a:rPr lang="en-US" dirty="0" smtClean="0">
                <a:solidFill>
                  <a:schemeClr val="accent5">
                    <a:lumMod val="50000"/>
                  </a:schemeClr>
                </a:solidFill>
              </a:rPr>
              <a:t>Third Party Filer = TPF</a:t>
            </a:r>
          </a:p>
        </p:txBody>
      </p:sp>
    </p:spTree>
    <p:extLst>
      <p:ext uri="{BB962C8B-B14F-4D97-AF65-F5344CB8AC3E}">
        <p14:creationId xmlns:p14="http://schemas.microsoft.com/office/powerpoint/2010/main" val="37156514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son search by name popup window.  Includes call out boxes with instructions." title="Person Search by Name popup window"/>
          <p:cNvPicPr>
            <a:picLocks noChangeAspect="1"/>
          </p:cNvPicPr>
          <p:nvPr/>
        </p:nvPicPr>
        <p:blipFill>
          <a:blip r:embed="rId3"/>
          <a:stretch>
            <a:fillRect/>
          </a:stretch>
        </p:blipFill>
        <p:spPr>
          <a:xfrm>
            <a:off x="-20329" y="1295400"/>
            <a:ext cx="9164329" cy="5048955"/>
          </a:xfrm>
          <a:prstGeom prst="rect">
            <a:avLst/>
          </a:prstGeom>
        </p:spPr>
      </p:pic>
      <p:sp>
        <p:nvSpPr>
          <p:cNvPr id="7" name="AutoShape 5" descr="Call out box for the Search button with instruction to: Then click on Search button.&#10;" title="Call out box Search button"/>
          <p:cNvSpPr>
            <a:spLocks noChangeArrowheads="1"/>
          </p:cNvSpPr>
          <p:nvPr/>
        </p:nvSpPr>
        <p:spPr bwMode="auto">
          <a:xfrm>
            <a:off x="4800600" y="5105400"/>
            <a:ext cx="1295400" cy="457200"/>
          </a:xfrm>
          <a:prstGeom prst="wedgeRectCallout">
            <a:avLst>
              <a:gd name="adj1" fmla="val -93892"/>
              <a:gd name="adj2" fmla="val -27718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Then click on </a:t>
            </a:r>
            <a:r>
              <a:rPr lang="en-US" altLang="en-US" sz="1200" b="1" dirty="0" smtClean="0">
                <a:solidFill>
                  <a:schemeClr val="accent5">
                    <a:lumMod val="50000"/>
                  </a:schemeClr>
                </a:solidFill>
              </a:rPr>
              <a:t>Search button.</a:t>
            </a:r>
            <a:endParaRPr lang="en-US" altLang="en-US" sz="1800" b="1" dirty="0">
              <a:solidFill>
                <a:schemeClr val="accent5">
                  <a:lumMod val="50000"/>
                </a:schemeClr>
              </a:solidFill>
            </a:endParaRPr>
          </a:p>
        </p:txBody>
      </p:sp>
      <p:sp>
        <p:nvSpPr>
          <p:cNvPr id="8" name="AutoShape 6" descr="Call out box for the Name fields with instruction to: Enter the person’s last name and first name. " title="Call out box Name fields"/>
          <p:cNvSpPr>
            <a:spLocks noChangeArrowheads="1"/>
          </p:cNvSpPr>
          <p:nvPr/>
        </p:nvSpPr>
        <p:spPr bwMode="auto">
          <a:xfrm>
            <a:off x="1491900" y="4724400"/>
            <a:ext cx="1828800" cy="487363"/>
          </a:xfrm>
          <a:prstGeom prst="wedgeRectCallout">
            <a:avLst>
              <a:gd name="adj1" fmla="val 48795"/>
              <a:gd name="adj2" fmla="val -291130"/>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Enter the person’s last name and first </a:t>
            </a:r>
            <a:r>
              <a:rPr lang="en-US" altLang="en-US" sz="1200" b="1" dirty="0" smtClean="0">
                <a:solidFill>
                  <a:schemeClr val="accent5">
                    <a:lumMod val="50000"/>
                  </a:schemeClr>
                </a:solidFill>
              </a:rPr>
              <a:t>name.</a:t>
            </a:r>
            <a:endParaRPr lang="en-US" altLang="en-US" sz="1800" b="1" dirty="0">
              <a:solidFill>
                <a:schemeClr val="accent5">
                  <a:lumMod val="50000"/>
                </a:schemeClr>
              </a:solidFill>
            </a:endParaRPr>
          </a:p>
        </p:txBody>
      </p:sp>
      <p:sp>
        <p:nvSpPr>
          <p:cNvPr id="95235"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 cont</a:t>
            </a:r>
            <a:r>
              <a:rPr lang="en-US" altLang="en-US" b="1" dirty="0">
                <a:solidFill>
                  <a:schemeClr val="accent5">
                    <a:lumMod val="50000"/>
                  </a:schemeClr>
                </a:solidFill>
              </a:rPr>
              <a:t>.</a:t>
            </a:r>
            <a:endParaRPr lang="en-US" altLang="en-US" b="1" dirty="0" smtClean="0">
              <a:solidFill>
                <a:schemeClr val="accent5">
                  <a:lumMod val="50000"/>
                </a:schemeClr>
              </a:solidFill>
            </a:endParaRPr>
          </a:p>
        </p:txBody>
      </p:sp>
      <p:sp>
        <p:nvSpPr>
          <p:cNvPr id="2" name="Content Placeholder 1"/>
          <p:cNvSpPr>
            <a:spLocks noGrp="1"/>
          </p:cNvSpPr>
          <p:nvPr>
            <p:ph idx="1"/>
          </p:nvPr>
        </p:nvSpPr>
        <p:spPr>
          <a:xfrm>
            <a:off x="328613" y="1214438"/>
            <a:ext cx="8502650" cy="4598182"/>
          </a:xfrm>
        </p:spPr>
        <p:txBody>
          <a:bodyPr/>
          <a:lstStyle/>
          <a:p>
            <a:pPr>
              <a:buClr>
                <a:schemeClr val="accent5">
                  <a:lumMod val="50000"/>
                </a:schemeClr>
              </a:buClr>
            </a:pPr>
            <a:r>
              <a:rPr lang="en-US" dirty="0" smtClean="0">
                <a:solidFill>
                  <a:schemeClr val="accent5">
                    <a:lumMod val="50000"/>
                  </a:schemeClr>
                </a:solidFill>
              </a:rPr>
              <a:t>When searching by name you can enter someone’s full or partial name, but less tends to be better. </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Whether you use a full or partial name in your entry, you may receive multiple matching results. </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If you receive multiple results, click on each one until you locate the one that you are listed as a case participant.</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Another way to refine your search results is to include the date of birth (DOB). </a:t>
            </a:r>
            <a:endParaRPr lang="en-US" dirty="0">
              <a:solidFill>
                <a:schemeClr val="accent5">
                  <a:lumMod val="50000"/>
                </a:schemeClr>
              </a:solidFill>
            </a:endParaRPr>
          </a:p>
        </p:txBody>
      </p:sp>
    </p:spTree>
    <p:extLst>
      <p:ext uri="{BB962C8B-B14F-4D97-AF65-F5344CB8AC3E}">
        <p14:creationId xmlns:p14="http://schemas.microsoft.com/office/powerpoint/2010/main" val="384006446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son search by name popup window page that includes a list of results." title="Person Search by Name popup window results"/>
          <p:cNvPicPr>
            <a:picLocks noChangeAspect="1"/>
          </p:cNvPicPr>
          <p:nvPr/>
        </p:nvPicPr>
        <p:blipFill>
          <a:blip r:embed="rId3"/>
          <a:stretch>
            <a:fillRect/>
          </a:stretch>
        </p:blipFill>
        <p:spPr>
          <a:xfrm>
            <a:off x="12063" y="1371600"/>
            <a:ext cx="9135750" cy="5020376"/>
          </a:xfrm>
          <a:prstGeom prst="rect">
            <a:avLst/>
          </a:prstGeom>
        </p:spPr>
      </p:pic>
      <p:sp>
        <p:nvSpPr>
          <p:cNvPr id="9728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 List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son search by name popup window.  Includes call out boxes with instructions regarding adding the date of birth (DOB)." title="Person search by name popup window continued"/>
          <p:cNvPicPr>
            <a:picLocks noChangeAspect="1"/>
          </p:cNvPicPr>
          <p:nvPr/>
        </p:nvPicPr>
        <p:blipFill>
          <a:blip r:embed="rId3"/>
          <a:stretch>
            <a:fillRect/>
          </a:stretch>
        </p:blipFill>
        <p:spPr>
          <a:xfrm>
            <a:off x="0" y="1295400"/>
            <a:ext cx="9173855" cy="5029902"/>
          </a:xfrm>
          <a:prstGeom prst="rect">
            <a:avLst/>
          </a:prstGeom>
        </p:spPr>
      </p:pic>
      <p:sp>
        <p:nvSpPr>
          <p:cNvPr id="8" name="AutoShape 6" descr="Call out box Action header with instruction to: Then click on Select to review.&#10;" title="Call out box Action header"/>
          <p:cNvSpPr>
            <a:spLocks noChangeArrowheads="1"/>
          </p:cNvSpPr>
          <p:nvPr/>
        </p:nvSpPr>
        <p:spPr bwMode="auto">
          <a:xfrm>
            <a:off x="4343400" y="5181600"/>
            <a:ext cx="1143000" cy="612776"/>
          </a:xfrm>
          <a:prstGeom prst="wedgeRectCallout">
            <a:avLst>
              <a:gd name="adj1" fmla="val -51341"/>
              <a:gd name="adj2" fmla="val -245960"/>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Then click on </a:t>
            </a:r>
            <a:r>
              <a:rPr lang="en-US" altLang="en-US" sz="1200" b="1" dirty="0" smtClean="0">
                <a:solidFill>
                  <a:schemeClr val="accent5">
                    <a:lumMod val="50000"/>
                  </a:schemeClr>
                </a:solidFill>
                <a:cs typeface="Times New Roman" panose="02020603050405020304" pitchFamily="18" charset="0"/>
              </a:rPr>
              <a:t>Select to review.</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AutoShape 5" descr="Call out box for the Date of Birth (DOB) field with note about: Here, we entered the DOB with a last and first name to better refine our search. You can manually enter the DOB or use the calendar to select the date.&#10;" title="Call out box DOB"/>
          <p:cNvSpPr>
            <a:spLocks noChangeArrowheads="1"/>
          </p:cNvSpPr>
          <p:nvPr/>
        </p:nvSpPr>
        <p:spPr bwMode="auto">
          <a:xfrm>
            <a:off x="346681" y="4343400"/>
            <a:ext cx="2247900" cy="1216026"/>
          </a:xfrm>
          <a:prstGeom prst="wedgeRectCallout">
            <a:avLst>
              <a:gd name="adj1" fmla="val 91980"/>
              <a:gd name="adj2" fmla="val -105753"/>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Here, we </a:t>
            </a:r>
            <a:r>
              <a:rPr lang="en-US" altLang="en-US" sz="1200" b="1" dirty="0" smtClean="0">
                <a:solidFill>
                  <a:schemeClr val="accent5">
                    <a:lumMod val="50000"/>
                  </a:schemeClr>
                </a:solidFill>
                <a:cs typeface="Times New Roman" panose="02020603050405020304" pitchFamily="18" charset="0"/>
              </a:rPr>
              <a:t>entered </a:t>
            </a:r>
            <a:r>
              <a:rPr lang="en-US" altLang="en-US" sz="1200" b="1" dirty="0">
                <a:solidFill>
                  <a:schemeClr val="accent5">
                    <a:lumMod val="50000"/>
                  </a:schemeClr>
                </a:solidFill>
                <a:cs typeface="Times New Roman" panose="02020603050405020304" pitchFamily="18" charset="0"/>
              </a:rPr>
              <a:t>the DOB with a last and first name to better refine our </a:t>
            </a:r>
            <a:r>
              <a:rPr lang="en-US" altLang="en-US" sz="1200" b="1" dirty="0" smtClean="0">
                <a:solidFill>
                  <a:schemeClr val="accent5">
                    <a:lumMod val="50000"/>
                  </a:schemeClr>
                </a:solidFill>
                <a:cs typeface="Times New Roman" panose="02020603050405020304" pitchFamily="18" charset="0"/>
              </a:rPr>
              <a:t>search. You can manually enter the DOB or use the calendar to select the date.</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9331"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 Filter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searching by person page. Includes a call out box with a message on clicking the Search button. " title="Person search by name continued"/>
          <p:cNvPicPr>
            <a:picLocks noChangeAspect="1"/>
          </p:cNvPicPr>
          <p:nvPr/>
        </p:nvPicPr>
        <p:blipFill>
          <a:blip r:embed="rId3"/>
          <a:stretch>
            <a:fillRect/>
          </a:stretch>
        </p:blipFill>
        <p:spPr>
          <a:xfrm>
            <a:off x="35351" y="1295400"/>
            <a:ext cx="9081155" cy="4952045"/>
          </a:xfrm>
          <a:prstGeom prst="rect">
            <a:avLst/>
          </a:prstGeom>
        </p:spPr>
      </p:pic>
      <p:sp>
        <p:nvSpPr>
          <p:cNvPr id="6" name="AutoShape 6" descr="Call out box for the Search button with instruction to: Then click on the Search button." title="Call out box Search button"/>
          <p:cNvSpPr>
            <a:spLocks noChangeArrowheads="1"/>
          </p:cNvSpPr>
          <p:nvPr/>
        </p:nvSpPr>
        <p:spPr bwMode="auto">
          <a:xfrm>
            <a:off x="2362200" y="5334000"/>
            <a:ext cx="1447800" cy="415925"/>
          </a:xfrm>
          <a:prstGeom prst="wedgeRectCallout">
            <a:avLst>
              <a:gd name="adj1" fmla="val 70541"/>
              <a:gd name="adj2" fmla="val -35942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Then click on the Search button.</a:t>
            </a:r>
            <a:endParaRPr lang="en-US" altLang="en-US" sz="1800" b="1" dirty="0">
              <a:solidFill>
                <a:schemeClr val="accent5">
                  <a:lumMod val="50000"/>
                </a:schemeClr>
              </a:solidFill>
            </a:endParaRPr>
          </a:p>
        </p:txBody>
      </p:sp>
      <p:sp>
        <p:nvSpPr>
          <p:cNvPr id="101379"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 Review</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MS external user person search results page. Includes call out boxes with messages for case participants" title="Person search results"/>
          <p:cNvPicPr>
            <a:picLocks noChangeAspect="1"/>
          </p:cNvPicPr>
          <p:nvPr/>
        </p:nvPicPr>
        <p:blipFill>
          <a:blip r:embed="rId3"/>
          <a:stretch>
            <a:fillRect/>
          </a:stretch>
        </p:blipFill>
        <p:spPr>
          <a:xfrm>
            <a:off x="36922" y="1295400"/>
            <a:ext cx="9067800" cy="4976847"/>
          </a:xfrm>
          <a:prstGeom prst="rect">
            <a:avLst/>
          </a:prstGeom>
        </p:spPr>
      </p:pic>
      <p:sp>
        <p:nvSpPr>
          <p:cNvPr id="9" name="AutoShape 7" descr="Call out box for the Archived header with instruction to: See Reference Guide for steps to take If this field says “Archived.”&#10;" title="Call out box Archived header"/>
          <p:cNvSpPr>
            <a:spLocks noChangeArrowheads="1"/>
          </p:cNvSpPr>
          <p:nvPr/>
        </p:nvSpPr>
        <p:spPr bwMode="auto">
          <a:xfrm>
            <a:off x="6019800" y="5562600"/>
            <a:ext cx="1524000" cy="914400"/>
          </a:xfrm>
          <a:prstGeom prst="wedgeRectCallout">
            <a:avLst>
              <a:gd name="adj1" fmla="val 59201"/>
              <a:gd name="adj2" fmla="val -112576"/>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See Reference Guide for steps to take If this field says “</a:t>
            </a:r>
            <a:r>
              <a:rPr lang="en-US" altLang="en-US" sz="1200" b="1" dirty="0" smtClean="0">
                <a:solidFill>
                  <a:schemeClr val="accent5">
                    <a:lumMod val="50000"/>
                  </a:schemeClr>
                </a:solidFill>
                <a:cs typeface="Times New Roman" panose="02020603050405020304" pitchFamily="18" charset="0"/>
              </a:rPr>
              <a:t>Archived.”</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AutoShape 6" descr="Call out box for the Case Number header with instruction to: Click on the ADJ Case Number to see case information.&#10;" title="Call out box Case Number"/>
          <p:cNvSpPr>
            <a:spLocks noChangeArrowheads="1"/>
          </p:cNvSpPr>
          <p:nvPr/>
        </p:nvSpPr>
        <p:spPr bwMode="auto">
          <a:xfrm>
            <a:off x="1371600" y="5590095"/>
            <a:ext cx="1676400" cy="609600"/>
          </a:xfrm>
          <a:prstGeom prst="wedgeRectCallout">
            <a:avLst>
              <a:gd name="adj1" fmla="val -66378"/>
              <a:gd name="adj2" fmla="val -147614"/>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Click on the ADJ Case Number to see case </a:t>
            </a:r>
            <a:r>
              <a:rPr lang="en-US" altLang="en-US" sz="1200" b="1" dirty="0" smtClean="0">
                <a:solidFill>
                  <a:schemeClr val="accent5">
                    <a:lumMod val="50000"/>
                  </a:schemeClr>
                </a:solidFill>
                <a:cs typeface="Times New Roman" panose="02020603050405020304" pitchFamily="18" charset="0"/>
              </a:rPr>
              <a:t>information.</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Rectangle 8" descr="Text box with note about: If you are a case participant, you will receive these search results." title="Advisory text box"/>
          <p:cNvSpPr>
            <a:spLocks noChangeArrowheads="1"/>
          </p:cNvSpPr>
          <p:nvPr/>
        </p:nvSpPr>
        <p:spPr bwMode="auto">
          <a:xfrm>
            <a:off x="3048000" y="2362200"/>
            <a:ext cx="2611582" cy="457200"/>
          </a:xfrm>
          <a:prstGeom prst="rect">
            <a:avLst/>
          </a:prstGeom>
          <a:solidFill>
            <a:srgbClr val="FFFFCC"/>
          </a:solidFill>
          <a:ln w="25400">
            <a:solidFill>
              <a:schemeClr val="accent5">
                <a:lumMod val="50000"/>
              </a:schemeClr>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accent5">
                    <a:lumMod val="50000"/>
                  </a:schemeClr>
                </a:solidFill>
                <a:cs typeface="Times New Roman" panose="02020603050405020304" pitchFamily="18" charset="0"/>
              </a:rPr>
              <a:t>If you are a case participant, you will receive these search results.</a:t>
            </a:r>
            <a:endParaRPr lang="en-US" alt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3427"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Search by person – Name Result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ADJ Home Page</a:t>
            </a:r>
          </a:p>
        </p:txBody>
      </p:sp>
      <p:sp>
        <p:nvSpPr>
          <p:cNvPr id="2" name="Content Placeholder 1"/>
          <p:cNvSpPr>
            <a:spLocks noGrp="1"/>
          </p:cNvSpPr>
          <p:nvPr>
            <p:ph idx="1"/>
          </p:nvPr>
        </p:nvSpPr>
        <p:spPr>
          <a:xfrm>
            <a:off x="328613" y="1214438"/>
            <a:ext cx="8502650" cy="4081117"/>
          </a:xfrm>
        </p:spPr>
        <p:txBody>
          <a:bodyPr/>
          <a:lstStyle/>
          <a:p>
            <a:pPr>
              <a:buClr>
                <a:schemeClr val="accent5">
                  <a:lumMod val="50000"/>
                </a:schemeClr>
              </a:buClr>
            </a:pPr>
            <a:r>
              <a:rPr lang="en-US" dirty="0" smtClean="0">
                <a:solidFill>
                  <a:schemeClr val="accent5">
                    <a:lumMod val="50000"/>
                  </a:schemeClr>
                </a:solidFill>
              </a:rPr>
              <a:t>Once you arrive at the ADJ Home Page you will see a variety of options and links, not all of which will be accessible to you. </a:t>
            </a:r>
          </a:p>
          <a:p>
            <a:pPr marL="0" indent="0">
              <a:buClr>
                <a:schemeClr val="accent5">
                  <a:lumMod val="50000"/>
                </a:schemeClr>
              </a:buClr>
              <a:buNone/>
            </a:pPr>
            <a:endParaRPr lang="en-US" dirty="0">
              <a:solidFill>
                <a:schemeClr val="accent5">
                  <a:lumMod val="50000"/>
                </a:schemeClr>
              </a:solidFill>
            </a:endParaRPr>
          </a:p>
          <a:p>
            <a:pPr>
              <a:buClr>
                <a:schemeClr val="accent5">
                  <a:lumMod val="50000"/>
                </a:schemeClr>
              </a:buClr>
            </a:pPr>
            <a:r>
              <a:rPr lang="en-US" dirty="0" smtClean="0">
                <a:solidFill>
                  <a:schemeClr val="accent5">
                    <a:lumMod val="50000"/>
                  </a:schemeClr>
                </a:solidFill>
              </a:rPr>
              <a:t>It is from this page that you can access the INT or Integrated Page link by clicking on the Related Cases heading. </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Filenet Documents is another frequently utilized link to access the repository where documents filed for a particular case are stored. </a:t>
            </a:r>
          </a:p>
        </p:txBody>
      </p:sp>
    </p:spTree>
    <p:extLst>
      <p:ext uri="{BB962C8B-B14F-4D97-AF65-F5344CB8AC3E}">
        <p14:creationId xmlns:p14="http://schemas.microsoft.com/office/powerpoint/2010/main" val="395194047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page screen when viewing and ADJ case. Includes call out boxes with instructions on how to access additional information." title="ADJ home page"/>
          <p:cNvPicPr>
            <a:picLocks noChangeAspect="1"/>
          </p:cNvPicPr>
          <p:nvPr/>
        </p:nvPicPr>
        <p:blipFill>
          <a:blip r:embed="rId3"/>
          <a:stretch>
            <a:fillRect/>
          </a:stretch>
        </p:blipFill>
        <p:spPr>
          <a:xfrm>
            <a:off x="0" y="1295400"/>
            <a:ext cx="9137306" cy="4953000"/>
          </a:xfrm>
          <a:prstGeom prst="rect">
            <a:avLst/>
          </a:prstGeom>
        </p:spPr>
      </p:pic>
      <p:sp>
        <p:nvSpPr>
          <p:cNvPr id="8" name="AutoShape 6" descr="Call out box for the Filenet Documents link with instruction to: Click the Filenet Documents link to access the document repository for this case. &#10;" title="Call out box Filenet Documents link"/>
          <p:cNvSpPr>
            <a:spLocks noChangeArrowheads="1"/>
          </p:cNvSpPr>
          <p:nvPr/>
        </p:nvSpPr>
        <p:spPr bwMode="auto">
          <a:xfrm>
            <a:off x="5029200" y="3962400"/>
            <a:ext cx="2057400" cy="762000"/>
          </a:xfrm>
          <a:prstGeom prst="wedgeRectCallout">
            <a:avLst>
              <a:gd name="adj1" fmla="val 51205"/>
              <a:gd name="adj2" fmla="val -174743"/>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Click the Filenet Documents link to access the document repository for this case.</a:t>
            </a:r>
            <a:endParaRPr lang="en-US" altLang="en-US" sz="1800" b="1" dirty="0">
              <a:solidFill>
                <a:schemeClr val="accent5">
                  <a:lumMod val="50000"/>
                </a:schemeClr>
              </a:solidFill>
            </a:endParaRPr>
          </a:p>
        </p:txBody>
      </p:sp>
      <p:sp>
        <p:nvSpPr>
          <p:cNvPr id="7" name="AutoShape 6" descr="Callout box for the Related Casess link on the ADJ home page with instruction to: Click the Related Cases heading to access the INT or Integrated Case Page. " title="Call out box Related Cases link"/>
          <p:cNvSpPr>
            <a:spLocks noChangeArrowheads="1"/>
          </p:cNvSpPr>
          <p:nvPr/>
        </p:nvSpPr>
        <p:spPr bwMode="auto">
          <a:xfrm>
            <a:off x="2452623" y="3086100"/>
            <a:ext cx="2133600" cy="685800"/>
          </a:xfrm>
          <a:prstGeom prst="wedgeRectCallout">
            <a:avLst>
              <a:gd name="adj1" fmla="val 47213"/>
              <a:gd name="adj2" fmla="val -188526"/>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Click the Related Cases heading to access the INT or Integrated Case Page. </a:t>
            </a:r>
            <a:endParaRPr lang="en-US" altLang="en-US" sz="1800" b="1" dirty="0">
              <a:solidFill>
                <a:schemeClr val="accent5">
                  <a:lumMod val="50000"/>
                </a:schemeClr>
              </a:solidFill>
            </a:endParaRPr>
          </a:p>
        </p:txBody>
      </p:sp>
      <p:sp>
        <p:nvSpPr>
          <p:cNvPr id="7475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ADJ Home Page cont.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idx="4294967295"/>
          </p:nvPr>
        </p:nvSpPr>
        <p:spPr>
          <a:xfrm>
            <a:off x="533400" y="3048000"/>
            <a:ext cx="8153400" cy="535531"/>
          </a:xfrm>
        </p:spPr>
        <p:txBody>
          <a:bodyPr anchor="t"/>
          <a:lstStyle/>
          <a:p>
            <a:pPr eaLnBrk="1" hangingPunct="1"/>
            <a:r>
              <a:rPr lang="en-US" altLang="en-US" b="1" dirty="0" smtClean="0">
                <a:solidFill>
                  <a:schemeClr val="accent5">
                    <a:lumMod val="50000"/>
                  </a:schemeClr>
                </a:solidFill>
              </a:rPr>
              <a:t>Filing eForms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Preparing to e-file</a:t>
            </a:r>
          </a:p>
        </p:txBody>
      </p:sp>
      <p:sp>
        <p:nvSpPr>
          <p:cNvPr id="2" name="Content Placeholder 1"/>
          <p:cNvSpPr>
            <a:spLocks noGrp="1"/>
          </p:cNvSpPr>
          <p:nvPr>
            <p:ph idx="1"/>
          </p:nvPr>
        </p:nvSpPr>
        <p:spPr>
          <a:xfrm>
            <a:off x="328613" y="1214438"/>
            <a:ext cx="8502650" cy="5706177"/>
          </a:xfrm>
        </p:spPr>
        <p:txBody>
          <a:bodyPr/>
          <a:lstStyle/>
          <a:p>
            <a:pPr>
              <a:buClr>
                <a:schemeClr val="accent5">
                  <a:lumMod val="50000"/>
                </a:schemeClr>
              </a:buClr>
            </a:pPr>
            <a:r>
              <a:rPr lang="en-US" dirty="0" smtClean="0">
                <a:solidFill>
                  <a:schemeClr val="accent5">
                    <a:lumMod val="50000"/>
                  </a:schemeClr>
                </a:solidFill>
              </a:rPr>
              <a:t>Now that you are ready to start e-filing you will want to take the time to prep your documents by pre-scanning anything that you may need to upload as an attachment. </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altLang="en-US" dirty="0">
                <a:solidFill>
                  <a:schemeClr val="accent5">
                    <a:lumMod val="50000"/>
                  </a:schemeClr>
                </a:solidFill>
              </a:rPr>
              <a:t>Print </a:t>
            </a:r>
            <a:r>
              <a:rPr lang="en-US" altLang="en-US" dirty="0" smtClean="0">
                <a:solidFill>
                  <a:schemeClr val="accent5">
                    <a:lumMod val="50000"/>
                  </a:schemeClr>
                </a:solidFill>
              </a:rPr>
              <a:t>and </a:t>
            </a:r>
            <a:r>
              <a:rPr lang="en-US" altLang="en-US" dirty="0">
                <a:solidFill>
                  <a:schemeClr val="accent5">
                    <a:lumMod val="50000"/>
                  </a:schemeClr>
                </a:solidFill>
              </a:rPr>
              <a:t>keep a copy of </a:t>
            </a:r>
            <a:r>
              <a:rPr lang="en-US" altLang="en-US" dirty="0" smtClean="0">
                <a:solidFill>
                  <a:schemeClr val="accent5">
                    <a:lumMod val="50000"/>
                  </a:schemeClr>
                </a:solidFill>
              </a:rPr>
              <a:t>a blank eForm </a:t>
            </a:r>
            <a:r>
              <a:rPr lang="en-US" altLang="en-US" dirty="0">
                <a:solidFill>
                  <a:schemeClr val="accent5">
                    <a:lumMod val="50000"/>
                  </a:schemeClr>
                </a:solidFill>
              </a:rPr>
              <a:t>for reference so you know what information to </a:t>
            </a:r>
            <a:r>
              <a:rPr lang="en-US" altLang="en-US" dirty="0" smtClean="0">
                <a:solidFill>
                  <a:schemeClr val="accent5">
                    <a:lumMod val="50000"/>
                  </a:schemeClr>
                </a:solidFill>
              </a:rPr>
              <a:t>gather before you start filling in the blanks. </a:t>
            </a:r>
          </a:p>
          <a:p>
            <a:pPr marL="0" indent="0">
              <a:buClr>
                <a:schemeClr val="accent5">
                  <a:lumMod val="50000"/>
                </a:schemeClr>
              </a:buClr>
              <a:buNone/>
            </a:pPr>
            <a:endParaRPr lang="en-US" altLang="en-US" dirty="0" smtClean="0">
              <a:solidFill>
                <a:schemeClr val="accent5">
                  <a:lumMod val="50000"/>
                </a:schemeClr>
              </a:solidFill>
            </a:endParaRPr>
          </a:p>
          <a:p>
            <a:pPr>
              <a:buClr>
                <a:schemeClr val="accent5">
                  <a:lumMod val="50000"/>
                </a:schemeClr>
              </a:buClr>
            </a:pPr>
            <a:r>
              <a:rPr lang="en-US" altLang="en-US" dirty="0" smtClean="0">
                <a:solidFill>
                  <a:schemeClr val="accent5">
                    <a:lumMod val="50000"/>
                  </a:schemeClr>
                </a:solidFill>
              </a:rPr>
              <a:t>Make </a:t>
            </a:r>
            <a:r>
              <a:rPr lang="en-US" altLang="en-US" dirty="0">
                <a:solidFill>
                  <a:schemeClr val="accent5">
                    <a:lumMod val="50000"/>
                  </a:schemeClr>
                </a:solidFill>
              </a:rPr>
              <a:t>a checklist of attachments for each type of eForms </a:t>
            </a:r>
            <a:r>
              <a:rPr lang="en-US" altLang="en-US" dirty="0" smtClean="0">
                <a:solidFill>
                  <a:schemeClr val="accent5">
                    <a:lumMod val="50000"/>
                  </a:schemeClr>
                </a:solidFill>
              </a:rPr>
              <a:t>packet, so that you know what you need ahead of time. </a:t>
            </a:r>
            <a:endParaRPr lang="en-US" altLang="en-US" dirty="0">
              <a:solidFill>
                <a:schemeClr val="accent5">
                  <a:lumMod val="50000"/>
                </a:schemeClr>
              </a:solidFill>
            </a:endParaRP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Remember to not use any special characters or extra spaces in your entries as this will cause inaccurate entries to be incorporated into the case file. </a:t>
            </a:r>
          </a:p>
        </p:txBody>
      </p:sp>
    </p:spTree>
    <p:extLst>
      <p:ext uri="{BB962C8B-B14F-4D97-AF65-F5344CB8AC3E}">
        <p14:creationId xmlns:p14="http://schemas.microsoft.com/office/powerpoint/2010/main" val="2201794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7025" y="604838"/>
            <a:ext cx="8502650" cy="538162"/>
          </a:xfrm>
        </p:spPr>
        <p:txBody>
          <a:bodyPr/>
          <a:lstStyle/>
          <a:p>
            <a:pPr eaLnBrk="1" hangingPunct="1"/>
            <a:r>
              <a:rPr lang="en-US" altLang="en-US" b="1" dirty="0" smtClean="0">
                <a:solidFill>
                  <a:schemeClr val="accent5">
                    <a:lumMod val="50000"/>
                  </a:schemeClr>
                </a:solidFill>
              </a:rPr>
              <a:t>Multiple methods of submitting documents</a:t>
            </a:r>
          </a:p>
        </p:txBody>
      </p:sp>
      <p:sp>
        <p:nvSpPr>
          <p:cNvPr id="14339" name="Rectangle 3"/>
          <p:cNvSpPr>
            <a:spLocks noGrp="1" noChangeArrowheads="1"/>
          </p:cNvSpPr>
          <p:nvPr>
            <p:ph idx="1"/>
          </p:nvPr>
        </p:nvSpPr>
        <p:spPr>
          <a:xfrm>
            <a:off x="327025" y="1219200"/>
            <a:ext cx="8502650" cy="5078313"/>
          </a:xfrm>
        </p:spPr>
        <p:txBody>
          <a:bodyPr/>
          <a:lstStyle/>
          <a:p>
            <a:pPr eaLnBrk="1" hangingPunct="1">
              <a:buClr>
                <a:schemeClr val="accent5">
                  <a:lumMod val="50000"/>
                </a:schemeClr>
              </a:buClr>
              <a:defRPr/>
            </a:pPr>
            <a:r>
              <a:rPr lang="en-US" altLang="en-US" b="1" dirty="0">
                <a:solidFill>
                  <a:schemeClr val="accent5">
                    <a:lumMod val="50000"/>
                  </a:schemeClr>
                </a:solidFill>
              </a:rPr>
              <a:t>eForms</a:t>
            </a:r>
            <a:r>
              <a:rPr lang="en-US" altLang="en-US" dirty="0">
                <a:solidFill>
                  <a:schemeClr val="accent5">
                    <a:lumMod val="50000"/>
                  </a:schemeClr>
                </a:solidFill>
              </a:rPr>
              <a:t> </a:t>
            </a:r>
            <a:r>
              <a:rPr lang="en-US" altLang="en-US" dirty="0" smtClean="0">
                <a:solidFill>
                  <a:schemeClr val="accent5">
                    <a:lumMod val="50000"/>
                  </a:schemeClr>
                </a:solidFill>
              </a:rPr>
              <a:t>– Used </a:t>
            </a:r>
            <a:r>
              <a:rPr lang="en-US" altLang="en-US" dirty="0">
                <a:solidFill>
                  <a:schemeClr val="accent5">
                    <a:lumMod val="50000"/>
                  </a:schemeClr>
                </a:solidFill>
              </a:rPr>
              <a:t>to electronically e-file one document packet at a </a:t>
            </a:r>
            <a:r>
              <a:rPr lang="en-US" altLang="en-US" dirty="0" smtClean="0">
                <a:solidFill>
                  <a:schemeClr val="accent5">
                    <a:lumMod val="50000"/>
                  </a:schemeClr>
                </a:solidFill>
              </a:rPr>
              <a:t>time.</a:t>
            </a:r>
          </a:p>
          <a:p>
            <a:pPr eaLnBrk="1" hangingPunct="1">
              <a:buClr>
                <a:schemeClr val="accent5">
                  <a:lumMod val="50000"/>
                </a:schemeClr>
              </a:buClr>
              <a:defRPr/>
            </a:pPr>
            <a:r>
              <a:rPr lang="en-US" altLang="en-US" b="1" dirty="0" smtClean="0">
                <a:solidFill>
                  <a:schemeClr val="accent5">
                    <a:lumMod val="50000"/>
                  </a:schemeClr>
                </a:solidFill>
              </a:rPr>
              <a:t>OCR</a:t>
            </a:r>
            <a:r>
              <a:rPr lang="en-US" altLang="en-US" dirty="0" smtClean="0">
                <a:solidFill>
                  <a:schemeClr val="accent5">
                    <a:lumMod val="50000"/>
                  </a:schemeClr>
                </a:solidFill>
              </a:rPr>
              <a:t> </a:t>
            </a:r>
            <a:r>
              <a:rPr lang="en-US" altLang="en-US" dirty="0">
                <a:solidFill>
                  <a:schemeClr val="accent5">
                    <a:lumMod val="50000"/>
                  </a:schemeClr>
                </a:solidFill>
              </a:rPr>
              <a:t>– Optical Character Reader used to file by paper at the district office that will have or does have </a:t>
            </a:r>
            <a:r>
              <a:rPr lang="en-US" altLang="en-US" dirty="0" smtClean="0">
                <a:solidFill>
                  <a:schemeClr val="accent5">
                    <a:lumMod val="50000"/>
                  </a:schemeClr>
                </a:solidFill>
              </a:rPr>
              <a:t>the selected venue.</a:t>
            </a:r>
          </a:p>
          <a:p>
            <a:pPr eaLnBrk="1" hangingPunct="1">
              <a:buClr>
                <a:schemeClr val="accent5">
                  <a:lumMod val="50000"/>
                </a:schemeClr>
              </a:buClr>
              <a:defRPr/>
            </a:pPr>
            <a:r>
              <a:rPr lang="en-US" altLang="en-US" b="1" dirty="0">
                <a:solidFill>
                  <a:schemeClr val="accent5">
                    <a:lumMod val="50000"/>
                  </a:schemeClr>
                </a:solidFill>
              </a:rPr>
              <a:t>JET</a:t>
            </a:r>
            <a:r>
              <a:rPr lang="en-US" altLang="en-US" dirty="0">
                <a:solidFill>
                  <a:schemeClr val="accent5">
                    <a:lumMod val="50000"/>
                  </a:schemeClr>
                </a:solidFill>
              </a:rPr>
              <a:t> – </a:t>
            </a:r>
            <a:r>
              <a:rPr lang="en-US" altLang="en-US" dirty="0" smtClean="0">
                <a:solidFill>
                  <a:schemeClr val="accent5">
                    <a:lumMod val="50000"/>
                  </a:schemeClr>
                </a:solidFill>
              </a:rPr>
              <a:t>Can </a:t>
            </a:r>
            <a:r>
              <a:rPr lang="en-US" altLang="en-US" dirty="0">
                <a:solidFill>
                  <a:schemeClr val="accent5">
                    <a:lumMod val="50000"/>
                  </a:schemeClr>
                </a:solidFill>
              </a:rPr>
              <a:t>be used to </a:t>
            </a:r>
            <a:r>
              <a:rPr lang="en-US" altLang="en-US" dirty="0" smtClean="0">
                <a:solidFill>
                  <a:schemeClr val="accent5">
                    <a:lumMod val="50000"/>
                  </a:schemeClr>
                </a:solidFill>
              </a:rPr>
              <a:t>electronically bulk-file select documents. Requires specialized software to utilize.</a:t>
            </a:r>
          </a:p>
          <a:p>
            <a:pPr eaLnBrk="1" hangingPunct="1">
              <a:buClr>
                <a:schemeClr val="accent5">
                  <a:lumMod val="50000"/>
                </a:schemeClr>
              </a:buClr>
              <a:defRPr/>
            </a:pPr>
            <a:r>
              <a:rPr lang="en-US" altLang="en-US" dirty="0" smtClean="0">
                <a:solidFill>
                  <a:schemeClr val="accent5">
                    <a:lumMod val="50000"/>
                  </a:schemeClr>
                </a:solidFill>
              </a:rPr>
              <a:t>The </a:t>
            </a:r>
            <a:r>
              <a:rPr lang="en-US" altLang="en-US" dirty="0" smtClean="0">
                <a:solidFill>
                  <a:schemeClr val="accent5">
                    <a:lumMod val="50000"/>
                  </a:schemeClr>
                </a:solidFill>
                <a:hlinkClick r:id="rId3"/>
              </a:rPr>
              <a:t>Working in EAMS webpage</a:t>
            </a:r>
            <a:r>
              <a:rPr lang="en-US" altLang="en-US" dirty="0" smtClean="0">
                <a:solidFill>
                  <a:schemeClr val="accent5">
                    <a:lumMod val="50000"/>
                  </a:schemeClr>
                </a:solidFill>
              </a:rPr>
              <a:t> offers more </a:t>
            </a:r>
            <a:r>
              <a:rPr lang="en-US" altLang="en-US" dirty="0">
                <a:solidFill>
                  <a:schemeClr val="accent5">
                    <a:lumMod val="50000"/>
                  </a:schemeClr>
                </a:solidFill>
              </a:rPr>
              <a:t>information about </a:t>
            </a:r>
            <a:r>
              <a:rPr lang="en-US" altLang="en-US" dirty="0" smtClean="0">
                <a:solidFill>
                  <a:schemeClr val="accent5">
                    <a:lumMod val="50000"/>
                  </a:schemeClr>
                </a:solidFill>
              </a:rPr>
              <a:t>these various filing methods.</a:t>
            </a:r>
            <a:endParaRPr lang="en-US" altLang="en-US" dirty="0">
              <a:solidFill>
                <a:schemeClr val="accent5">
                  <a:lumMod val="50000"/>
                </a:schemeClr>
              </a:solidFill>
            </a:endParaRPr>
          </a:p>
          <a:p>
            <a:pPr eaLnBrk="1" hangingPunct="1">
              <a:buClr>
                <a:schemeClr val="accent5">
                  <a:lumMod val="50000"/>
                </a:schemeClr>
              </a:buClr>
              <a:defRPr/>
            </a:pPr>
            <a:r>
              <a:rPr lang="en-US" altLang="en-US" b="1" dirty="0" smtClean="0">
                <a:solidFill>
                  <a:schemeClr val="accent5">
                    <a:lumMod val="50000"/>
                  </a:schemeClr>
                </a:solidFill>
              </a:rPr>
              <a:t>Exceptions:</a:t>
            </a:r>
            <a:r>
              <a:rPr lang="en-US" altLang="en-US" dirty="0" smtClean="0">
                <a:solidFill>
                  <a:schemeClr val="accent5">
                    <a:lumMod val="50000"/>
                  </a:schemeClr>
                </a:solidFill>
              </a:rPr>
              <a:t> </a:t>
            </a:r>
          </a:p>
          <a:p>
            <a:pPr lvl="1" eaLnBrk="1" hangingPunct="1">
              <a:buClr>
                <a:schemeClr val="accent5">
                  <a:lumMod val="50000"/>
                </a:schemeClr>
              </a:buClr>
              <a:defRPr/>
            </a:pPr>
            <a:r>
              <a:rPr lang="en-US" altLang="en-US" dirty="0" smtClean="0">
                <a:solidFill>
                  <a:schemeClr val="accent5">
                    <a:lumMod val="50000"/>
                  </a:schemeClr>
                </a:solidFill>
              </a:rPr>
              <a:t>Documents completed at a District Office or as otherwise specified, e.g. DOR for satellite District Office, or DOR for asbestos cases.</a:t>
            </a:r>
          </a:p>
          <a:p>
            <a:pPr lvl="1" eaLnBrk="1" hangingPunct="1">
              <a:buClr>
                <a:schemeClr val="accent5">
                  <a:lumMod val="50000"/>
                </a:schemeClr>
              </a:buClr>
              <a:defRPr/>
            </a:pPr>
            <a:r>
              <a:rPr lang="en-US" altLang="en-US" dirty="0" smtClean="0">
                <a:solidFill>
                  <a:schemeClr val="accent5">
                    <a:lumMod val="50000"/>
                  </a:schemeClr>
                </a:solidFill>
              </a:rPr>
              <a:t>If </a:t>
            </a:r>
            <a:r>
              <a:rPr lang="en-US" altLang="en-US" dirty="0">
                <a:solidFill>
                  <a:schemeClr val="accent5">
                    <a:lumMod val="50000"/>
                  </a:schemeClr>
                </a:solidFill>
              </a:rPr>
              <a:t>eForm </a:t>
            </a:r>
            <a:r>
              <a:rPr lang="en-US" altLang="en-US" dirty="0" smtClean="0">
                <a:solidFill>
                  <a:schemeClr val="accent5">
                    <a:lumMod val="50000"/>
                  </a:schemeClr>
                </a:solidFill>
              </a:rPr>
              <a:t>filing is not successful for the regular DOR, please email the EAMS Help Desk (</a:t>
            </a:r>
            <a:r>
              <a:rPr lang="en-US" altLang="en-US" dirty="0" smtClean="0">
                <a:solidFill>
                  <a:schemeClr val="accent5">
                    <a:lumMod val="50000"/>
                  </a:schemeClr>
                </a:solidFill>
                <a:hlinkClick r:id="rId4"/>
              </a:rPr>
              <a:t>EAMSHELPDESK@dir.ca.gov</a:t>
            </a:r>
            <a:r>
              <a:rPr lang="en-US" altLang="en-US" dirty="0" smtClean="0">
                <a:solidFill>
                  <a:schemeClr val="accent5">
                    <a:lumMod val="50000"/>
                  </a:schemeClr>
                </a:solidFill>
              </a:rPr>
              <a:t>) for assistance.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Preparing to e-file cont.</a:t>
            </a:r>
          </a:p>
        </p:txBody>
      </p:sp>
      <p:sp>
        <p:nvSpPr>
          <p:cNvPr id="200707" name="Rectangle 3"/>
          <p:cNvSpPr>
            <a:spLocks noGrp="1" noChangeArrowheads="1"/>
          </p:cNvSpPr>
          <p:nvPr>
            <p:ph idx="1"/>
          </p:nvPr>
        </p:nvSpPr>
        <p:spPr>
          <a:xfrm>
            <a:off x="304800" y="1219200"/>
            <a:ext cx="8502650" cy="6444841"/>
          </a:xfrm>
        </p:spPr>
        <p:txBody>
          <a:bodyPr/>
          <a:lstStyle/>
          <a:p>
            <a:pPr>
              <a:buClr>
                <a:schemeClr val="accent5">
                  <a:lumMod val="50000"/>
                </a:schemeClr>
              </a:buClr>
            </a:pPr>
            <a:r>
              <a:rPr lang="en-US" dirty="0">
                <a:solidFill>
                  <a:schemeClr val="accent5">
                    <a:lumMod val="50000"/>
                  </a:schemeClr>
                </a:solidFill>
              </a:rPr>
              <a:t>Be sure to review the </a:t>
            </a:r>
            <a:r>
              <a:rPr lang="en-US" dirty="0">
                <a:solidFill>
                  <a:schemeClr val="accent5">
                    <a:lumMod val="50000"/>
                  </a:schemeClr>
                </a:solidFill>
                <a:hlinkClick r:id="rId3"/>
              </a:rPr>
              <a:t>Reference Guide</a:t>
            </a:r>
            <a:r>
              <a:rPr lang="en-US" dirty="0">
                <a:solidFill>
                  <a:schemeClr val="accent5">
                    <a:lumMod val="50000"/>
                  </a:schemeClr>
                </a:solidFill>
              </a:rPr>
              <a:t> as well for other helpful tips and tricks. It is under revision, so please be advised that the information provided in </a:t>
            </a:r>
            <a:r>
              <a:rPr lang="en-US" dirty="0" smtClean="0">
                <a:solidFill>
                  <a:schemeClr val="accent5">
                    <a:lumMod val="50000"/>
                  </a:schemeClr>
                </a:solidFill>
              </a:rPr>
              <a:t>these </a:t>
            </a:r>
            <a:r>
              <a:rPr lang="en-US" dirty="0">
                <a:solidFill>
                  <a:schemeClr val="accent5">
                    <a:lumMod val="50000"/>
                  </a:schemeClr>
                </a:solidFill>
              </a:rPr>
              <a:t>slides </a:t>
            </a:r>
            <a:r>
              <a:rPr lang="en-US" dirty="0" smtClean="0">
                <a:solidFill>
                  <a:schemeClr val="accent5">
                    <a:lumMod val="50000"/>
                  </a:schemeClr>
                </a:solidFill>
              </a:rPr>
              <a:t>includes the most current guidelines. </a:t>
            </a:r>
          </a:p>
          <a:p>
            <a:pPr marL="0" indent="0">
              <a:buClr>
                <a:schemeClr val="accent5">
                  <a:lumMod val="50000"/>
                </a:schemeClr>
              </a:buClr>
              <a:buNone/>
            </a:pPr>
            <a:endParaRPr lang="en-US" dirty="0">
              <a:solidFill>
                <a:schemeClr val="accent5">
                  <a:lumMod val="50000"/>
                </a:schemeClr>
              </a:solidFill>
            </a:endParaRPr>
          </a:p>
          <a:p>
            <a:pPr>
              <a:buClr>
                <a:schemeClr val="accent5">
                  <a:lumMod val="50000"/>
                </a:schemeClr>
              </a:buClr>
            </a:pPr>
            <a:r>
              <a:rPr lang="en-US" dirty="0" smtClean="0">
                <a:solidFill>
                  <a:schemeClr val="accent5">
                    <a:lumMod val="50000"/>
                  </a:schemeClr>
                </a:solidFill>
              </a:rPr>
              <a:t>The </a:t>
            </a:r>
            <a:r>
              <a:rPr lang="en-US" altLang="en-US" dirty="0" smtClean="0">
                <a:solidFill>
                  <a:schemeClr val="accent5">
                    <a:lumMod val="50000"/>
                  </a:schemeClr>
                </a:solidFill>
                <a:hlinkClick r:id="rId4"/>
              </a:rPr>
              <a:t>eForm filers webpage</a:t>
            </a:r>
            <a:r>
              <a:rPr lang="en-US" altLang="en-US" dirty="0" smtClean="0">
                <a:solidFill>
                  <a:schemeClr val="accent5">
                    <a:lumMod val="50000"/>
                  </a:schemeClr>
                </a:solidFill>
              </a:rPr>
              <a:t> provides a central location to find information on signing up for e-filing, resource guides, and even some answers to frequently asked questions (FAQs). </a:t>
            </a:r>
          </a:p>
          <a:p>
            <a:pPr marL="0" indent="0">
              <a:buClr>
                <a:schemeClr val="accent5">
                  <a:lumMod val="50000"/>
                </a:schemeClr>
              </a:buClr>
              <a:buNone/>
            </a:pPr>
            <a:endParaRPr lang="en-US" dirty="0" smtClean="0">
              <a:solidFill>
                <a:schemeClr val="accent5">
                  <a:lumMod val="50000"/>
                </a:schemeClr>
              </a:solidFill>
            </a:endParaRPr>
          </a:p>
          <a:p>
            <a:pPr>
              <a:buClr>
                <a:schemeClr val="accent5">
                  <a:lumMod val="50000"/>
                </a:schemeClr>
              </a:buClr>
            </a:pPr>
            <a:r>
              <a:rPr lang="en-US" dirty="0" smtClean="0">
                <a:solidFill>
                  <a:schemeClr val="accent5">
                    <a:lumMod val="50000"/>
                  </a:schemeClr>
                </a:solidFill>
              </a:rPr>
              <a:t>If </a:t>
            </a:r>
            <a:r>
              <a:rPr lang="en-US" dirty="0">
                <a:solidFill>
                  <a:schemeClr val="accent5">
                    <a:lumMod val="50000"/>
                  </a:schemeClr>
                </a:solidFill>
              </a:rPr>
              <a:t>you have any questions, please contact the EAMS Help Desk (</a:t>
            </a:r>
            <a:r>
              <a:rPr lang="en-US" dirty="0">
                <a:solidFill>
                  <a:schemeClr val="accent5">
                    <a:lumMod val="50000"/>
                  </a:schemeClr>
                </a:solidFill>
                <a:hlinkClick r:id="rId5"/>
              </a:rPr>
              <a:t>EAMSHELPDESK@dir.ca.gov</a:t>
            </a:r>
            <a:r>
              <a:rPr lang="en-US" dirty="0">
                <a:solidFill>
                  <a:schemeClr val="accent5">
                    <a:lumMod val="50000"/>
                  </a:schemeClr>
                </a:solidFill>
              </a:rPr>
              <a:t>) for assistance.</a:t>
            </a:r>
          </a:p>
          <a:p>
            <a:endParaRPr lang="en-US" altLang="en-US" dirty="0" smtClean="0">
              <a:solidFill>
                <a:schemeClr val="accent5">
                  <a:lumMod val="50000"/>
                </a:schemeClr>
              </a:solidFill>
            </a:endParaRPr>
          </a:p>
          <a:p>
            <a:pPr lvl="1">
              <a:buClr>
                <a:srgbClr val="0066FF"/>
              </a:buClr>
              <a:defRPr/>
            </a:pPr>
            <a:endParaRPr lang="en-US" altLang="en-US" dirty="0" smtClean="0">
              <a:solidFill>
                <a:schemeClr val="accent5">
                  <a:lumMod val="50000"/>
                </a:schemeClr>
              </a:solidFill>
            </a:endParaRPr>
          </a:p>
          <a:p>
            <a:pPr lvl="1">
              <a:buClr>
                <a:srgbClr val="0066FF"/>
              </a:buClr>
              <a:defRPr/>
            </a:pPr>
            <a:endParaRPr lang="en-US" altLang="en-US" dirty="0" smtClean="0">
              <a:solidFill>
                <a:schemeClr val="accent5">
                  <a:lumMod val="50000"/>
                </a:schemeClr>
              </a:solidFill>
            </a:endParaRPr>
          </a:p>
          <a:p>
            <a:pPr lvl="1">
              <a:buClr>
                <a:srgbClr val="0066FF"/>
              </a:buClr>
              <a:defRPr/>
            </a:pPr>
            <a:endParaRPr lang="en-US" altLang="en-US" dirty="0" smtClean="0">
              <a:solidFill>
                <a:schemeClr val="accent5">
                  <a:lumMod val="50000"/>
                </a:schemeClr>
              </a:solidFill>
            </a:endParaRPr>
          </a:p>
          <a:p>
            <a:pPr marL="0" indent="0">
              <a:buClr>
                <a:srgbClr val="0066FF"/>
              </a:buClr>
              <a:buFontTx/>
              <a:buNone/>
              <a:defRPr/>
            </a:pPr>
            <a:endParaRPr lang="en-US" alt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MS external login screen in Microsoft Edge browser. " title="EAMS external users login page"/>
          <p:cNvPicPr>
            <a:picLocks noChangeAspect="1"/>
          </p:cNvPicPr>
          <p:nvPr/>
        </p:nvPicPr>
        <p:blipFill>
          <a:blip r:embed="rId3"/>
          <a:stretch>
            <a:fillRect/>
          </a:stretch>
        </p:blipFill>
        <p:spPr>
          <a:xfrm>
            <a:off x="191561" y="1371600"/>
            <a:ext cx="8776753" cy="4267200"/>
          </a:xfrm>
          <a:prstGeom prst="rect">
            <a:avLst/>
          </a:prstGeom>
        </p:spPr>
      </p:pic>
      <p:sp>
        <p:nvSpPr>
          <p:cNvPr id="5" name="AutoShape 6" descr="Call out box for the Workspace link with instruction to: Do not click on the Open in Microsoft Edge button. " title="Call out box Open in Microsoft Edge Button"/>
          <p:cNvSpPr>
            <a:spLocks noChangeArrowheads="1"/>
          </p:cNvSpPr>
          <p:nvPr/>
        </p:nvSpPr>
        <p:spPr bwMode="auto">
          <a:xfrm>
            <a:off x="990600" y="2819400"/>
            <a:ext cx="1371600" cy="762000"/>
          </a:xfrm>
          <a:prstGeom prst="wedgeRectCallout">
            <a:avLst>
              <a:gd name="adj1" fmla="val 74374"/>
              <a:gd name="adj2" fmla="val -152810"/>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Do not click on the Open in Microsoft Edge button.</a:t>
            </a:r>
            <a:endParaRPr lang="en-US" altLang="en-US" sz="1800" b="1" dirty="0">
              <a:solidFill>
                <a:schemeClr val="accent5">
                  <a:lumMod val="50000"/>
                </a:schemeClr>
              </a:solidFill>
            </a:endParaRPr>
          </a:p>
        </p:txBody>
      </p:sp>
      <p:sp>
        <p:nvSpPr>
          <p:cNvPr id="10752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External Login Page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cation of the Workspace link on the EAMS external user home page. Includes a call out box and oval to further identify this link. " title="Workspace Link"/>
          <p:cNvPicPr>
            <a:picLocks noChangeAspect="1"/>
          </p:cNvPicPr>
          <p:nvPr/>
        </p:nvPicPr>
        <p:blipFill>
          <a:blip r:embed="rId3"/>
          <a:stretch>
            <a:fillRect/>
          </a:stretch>
        </p:blipFill>
        <p:spPr>
          <a:xfrm>
            <a:off x="0" y="2590799"/>
            <a:ext cx="9144000" cy="3980073"/>
          </a:xfrm>
          <a:prstGeom prst="rect">
            <a:avLst/>
          </a:prstGeom>
        </p:spPr>
      </p:pic>
      <p:sp>
        <p:nvSpPr>
          <p:cNvPr id="10" name="Oval 5" descr="Red oval that surrounds the Workspace link on the EAMS external user home page. " title="Red oval Workspace link"/>
          <p:cNvSpPr>
            <a:spLocks noChangeArrowheads="1"/>
          </p:cNvSpPr>
          <p:nvPr/>
        </p:nvSpPr>
        <p:spPr bwMode="auto">
          <a:xfrm>
            <a:off x="609600" y="2898777"/>
            <a:ext cx="761999" cy="15240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1" name="AutoShape 6" descr="Call out box for the Workspace link with instruction to: Click on the Workspace link. " title="Call out box Workspace link"/>
          <p:cNvSpPr>
            <a:spLocks noChangeArrowheads="1"/>
          </p:cNvSpPr>
          <p:nvPr/>
        </p:nvSpPr>
        <p:spPr bwMode="auto">
          <a:xfrm>
            <a:off x="1422398" y="4422777"/>
            <a:ext cx="1366935" cy="409927"/>
          </a:xfrm>
          <a:prstGeom prst="wedgeRectCallout">
            <a:avLst>
              <a:gd name="adj1" fmla="val -91851"/>
              <a:gd name="adj2" fmla="val -365049"/>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rPr>
              <a:t>Click </a:t>
            </a:r>
            <a:r>
              <a:rPr lang="en-US" altLang="en-US" sz="1200" b="1" dirty="0" smtClean="0">
                <a:solidFill>
                  <a:schemeClr val="accent5">
                    <a:lumMod val="50000"/>
                  </a:schemeClr>
                </a:solidFill>
              </a:rPr>
              <a:t>on the Workspace link.</a:t>
            </a:r>
            <a:endParaRPr lang="en-US" altLang="en-US" sz="1800" b="1" dirty="0">
              <a:solidFill>
                <a:schemeClr val="accent5">
                  <a:lumMod val="50000"/>
                </a:schemeClr>
              </a:solidFill>
            </a:endParaRPr>
          </a:p>
        </p:txBody>
      </p:sp>
      <p:sp>
        <p:nvSpPr>
          <p:cNvPr id="2" name="Content Placeholder 1"/>
          <p:cNvSpPr>
            <a:spLocks noGrp="1"/>
          </p:cNvSpPr>
          <p:nvPr>
            <p:ph idx="1"/>
          </p:nvPr>
        </p:nvSpPr>
        <p:spPr>
          <a:xfrm>
            <a:off x="328613" y="1214438"/>
            <a:ext cx="8502650" cy="1200329"/>
          </a:xfrm>
        </p:spPr>
        <p:txBody>
          <a:bodyPr/>
          <a:lstStyle/>
          <a:p>
            <a:pPr lvl="0">
              <a:buClr>
                <a:schemeClr val="accent5">
                  <a:lumMod val="50000"/>
                </a:schemeClr>
              </a:buClr>
            </a:pPr>
            <a:r>
              <a:rPr lang="en-US" dirty="0">
                <a:solidFill>
                  <a:schemeClr val="accent5">
                    <a:lumMod val="50000"/>
                  </a:schemeClr>
                </a:solidFill>
              </a:rPr>
              <a:t>Once you have successfully logged in and arrived at the Home Page, you can click on the Workspace link to locate the available eForms. </a:t>
            </a:r>
          </a:p>
        </p:txBody>
      </p:sp>
      <p:sp>
        <p:nvSpPr>
          <p:cNvPr id="109571"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External Home Page – eForms link</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MS Workspace page with call out box that identifies the Shortcuts left-hand side menu." title="Workspace page"/>
          <p:cNvPicPr>
            <a:picLocks noChangeAspect="1"/>
          </p:cNvPicPr>
          <p:nvPr/>
        </p:nvPicPr>
        <p:blipFill>
          <a:blip r:embed="rId3"/>
          <a:stretch>
            <a:fillRect/>
          </a:stretch>
        </p:blipFill>
        <p:spPr>
          <a:xfrm>
            <a:off x="0" y="2533221"/>
            <a:ext cx="9144000" cy="3925088"/>
          </a:xfrm>
          <a:prstGeom prst="rect">
            <a:avLst/>
          </a:prstGeom>
        </p:spPr>
      </p:pic>
      <p:sp>
        <p:nvSpPr>
          <p:cNvPr id="7" name="AutoShape 5" descr="Call out box for the Shortcuts menu with instruction to: Click on the “&gt;&gt;” to open the Shortcuts.&#10;" title="Call out box Shortcuts Menu"/>
          <p:cNvSpPr>
            <a:spLocks/>
          </p:cNvSpPr>
          <p:nvPr/>
        </p:nvSpPr>
        <p:spPr bwMode="auto">
          <a:xfrm>
            <a:off x="990600" y="4189340"/>
            <a:ext cx="1447800" cy="614563"/>
          </a:xfrm>
          <a:prstGeom prst="wedgeRectCallout">
            <a:avLst>
              <a:gd name="adj1" fmla="val -96873"/>
              <a:gd name="adj2" fmla="val -205740"/>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latin typeface="+mn-lt"/>
              </a:rPr>
              <a:t>Click on the “&gt;&gt;” to open the </a:t>
            </a:r>
            <a:r>
              <a:rPr lang="en-US" altLang="en-US" sz="1200" b="1" dirty="0" smtClean="0">
                <a:solidFill>
                  <a:schemeClr val="accent5">
                    <a:lumMod val="50000"/>
                  </a:schemeClr>
                </a:solidFill>
                <a:latin typeface="+mn-lt"/>
              </a:rPr>
              <a:t>Shortcuts.</a:t>
            </a:r>
            <a:endParaRPr lang="en-US" altLang="en-US" sz="1200" b="1" dirty="0">
              <a:solidFill>
                <a:schemeClr val="accent5">
                  <a:lumMod val="50000"/>
                </a:schemeClr>
              </a:solidFill>
              <a:latin typeface="+mn-lt"/>
            </a:endParaRPr>
          </a:p>
        </p:txBody>
      </p:sp>
      <p:sp>
        <p:nvSpPr>
          <p:cNvPr id="2" name="Content Placeholder 1"/>
          <p:cNvSpPr>
            <a:spLocks noGrp="1"/>
          </p:cNvSpPr>
          <p:nvPr>
            <p:ph idx="1"/>
          </p:nvPr>
        </p:nvSpPr>
        <p:spPr>
          <a:xfrm>
            <a:off x="328613" y="1214438"/>
            <a:ext cx="8502650" cy="1643527"/>
          </a:xfrm>
        </p:spPr>
        <p:txBody>
          <a:bodyPr/>
          <a:lstStyle/>
          <a:p>
            <a:pPr lvl="0">
              <a:buClr>
                <a:schemeClr val="accent5">
                  <a:lumMod val="50000"/>
                </a:schemeClr>
              </a:buClr>
            </a:pPr>
            <a:r>
              <a:rPr lang="en-US" dirty="0">
                <a:solidFill>
                  <a:schemeClr val="accent5">
                    <a:lumMod val="50000"/>
                  </a:schemeClr>
                </a:solidFill>
              </a:rPr>
              <a:t>If the Shortcuts bar on the left-hand side is not fully </a:t>
            </a:r>
            <a:r>
              <a:rPr lang="en-US" dirty="0" smtClean="0">
                <a:solidFill>
                  <a:schemeClr val="accent5">
                    <a:lumMod val="50000"/>
                  </a:schemeClr>
                </a:solidFill>
              </a:rPr>
              <a:t>expanded, </a:t>
            </a:r>
            <a:r>
              <a:rPr lang="en-US" dirty="0">
                <a:solidFill>
                  <a:schemeClr val="accent5">
                    <a:lumMod val="50000"/>
                  </a:schemeClr>
                </a:solidFill>
              </a:rPr>
              <a:t>click on the “&gt;&gt;” to </a:t>
            </a:r>
            <a:r>
              <a:rPr lang="en-US" dirty="0" smtClean="0">
                <a:solidFill>
                  <a:schemeClr val="accent5">
                    <a:lumMod val="50000"/>
                  </a:schemeClr>
                </a:solidFill>
              </a:rPr>
              <a:t>open </a:t>
            </a:r>
            <a:r>
              <a:rPr lang="en-US" dirty="0">
                <a:solidFill>
                  <a:schemeClr val="accent5">
                    <a:lumMod val="50000"/>
                  </a:schemeClr>
                </a:solidFill>
              </a:rPr>
              <a:t>this section and then click on the eForms link.</a:t>
            </a:r>
          </a:p>
          <a:p>
            <a:pPr>
              <a:buClr>
                <a:schemeClr val="accent5">
                  <a:lumMod val="50000"/>
                </a:schemeClr>
              </a:buClr>
            </a:pPr>
            <a:endParaRPr lang="en-US" dirty="0"/>
          </a:p>
        </p:txBody>
      </p:sp>
      <p:sp>
        <p:nvSpPr>
          <p:cNvPr id="111618"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External Home Page – eForms link cont.</a:t>
            </a:r>
            <a:endParaRPr lang="en-US" altLang="en-US" dirty="0" smtClean="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anded Shortcuts menu on the webspace page with an extended red arrow pointing to the eForms link." title="Shortcuts menu on the Workspace page"/>
          <p:cNvPicPr>
            <a:picLocks noChangeAspect="1"/>
          </p:cNvPicPr>
          <p:nvPr/>
        </p:nvPicPr>
        <p:blipFill>
          <a:blip r:embed="rId3"/>
          <a:stretch>
            <a:fillRect/>
          </a:stretch>
        </p:blipFill>
        <p:spPr>
          <a:xfrm>
            <a:off x="0" y="1295400"/>
            <a:ext cx="9148631" cy="5029200"/>
          </a:xfrm>
          <a:prstGeom prst="rect">
            <a:avLst/>
          </a:prstGeom>
        </p:spPr>
      </p:pic>
      <p:sp>
        <p:nvSpPr>
          <p:cNvPr id="6" name="Line 11" descr="An extended horizontal red arrow that is pointing to the eForms link in the Shortcuts menu on the Workspace page. " title="Horizontal red arrow"/>
          <p:cNvSpPr>
            <a:spLocks noChangeShapeType="1"/>
          </p:cNvSpPr>
          <p:nvPr/>
        </p:nvSpPr>
        <p:spPr bwMode="auto">
          <a:xfrm flipH="1" flipV="1">
            <a:off x="457200" y="2438400"/>
            <a:ext cx="38100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3666" name="Title 1"/>
          <p:cNvSpPr>
            <a:spLocks noGrp="1"/>
          </p:cNvSpPr>
          <p:nvPr>
            <p:ph type="title"/>
          </p:nvPr>
        </p:nvSpPr>
        <p:spPr>
          <a:xfrm>
            <a:off x="328613" y="604294"/>
            <a:ext cx="8502650" cy="535531"/>
          </a:xfrm>
        </p:spPr>
        <p:txBody>
          <a:bodyPr/>
          <a:lstStyle/>
          <a:p>
            <a:r>
              <a:rPr lang="en-US" altLang="en-US" b="1" dirty="0" smtClean="0">
                <a:solidFill>
                  <a:schemeClr val="accent5">
                    <a:lumMod val="50000"/>
                  </a:schemeClr>
                </a:solidFill>
              </a:rPr>
              <a:t>External Home Page – eForms link cont. </a:t>
            </a:r>
            <a:endParaRPr lang="en-US" altLang="en-US" dirty="0" smtClean="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Forms home page that includes a list of links to eForms with an added advisory text box.  " title="eForms home page"/>
          <p:cNvPicPr>
            <a:picLocks noChangeAspect="1"/>
          </p:cNvPicPr>
          <p:nvPr/>
        </p:nvPicPr>
        <p:blipFill>
          <a:blip r:embed="rId3"/>
          <a:stretch>
            <a:fillRect/>
          </a:stretch>
        </p:blipFill>
        <p:spPr>
          <a:xfrm>
            <a:off x="0" y="1295400"/>
            <a:ext cx="9176544" cy="4953000"/>
          </a:xfrm>
          <a:prstGeom prst="rect">
            <a:avLst/>
          </a:prstGeom>
        </p:spPr>
      </p:pic>
      <p:sp>
        <p:nvSpPr>
          <p:cNvPr id="6" name="AutoShape 6" descr="An adivsory text box that notifies the user that: These are all “structured” eForms, and anything that is not listed here will need to filed through the UNSTRUCTURED EFORM link at the bottom of the page. &#10;" title="Advisory text box"/>
          <p:cNvSpPr>
            <a:spLocks noChangeArrowheads="1"/>
          </p:cNvSpPr>
          <p:nvPr/>
        </p:nvSpPr>
        <p:spPr bwMode="auto">
          <a:xfrm>
            <a:off x="3657600" y="1981200"/>
            <a:ext cx="3162300" cy="914400"/>
          </a:xfrm>
          <a:prstGeom prst="wedgeRectCallout">
            <a:avLst>
              <a:gd name="adj1" fmla="val 33248"/>
              <a:gd name="adj2" fmla="val -4827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These are all “structured” eForms, and anything that is not listed here will need to filed through the UNSTRUCTURED EFORM link at the bottom of the page. </a:t>
            </a:r>
            <a:endParaRPr lang="en-US" altLang="en-US" sz="1800" b="1" dirty="0">
              <a:solidFill>
                <a:schemeClr val="accent5">
                  <a:lumMod val="50000"/>
                </a:schemeClr>
              </a:solidFill>
            </a:endParaRPr>
          </a:p>
        </p:txBody>
      </p:sp>
      <p:sp>
        <p:nvSpPr>
          <p:cNvPr id="11571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Page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all out box points to the Unstructured eForm link on the eForms home page." title="Unstructured eForm Link"/>
          <p:cNvPicPr>
            <a:picLocks noChangeAspect="1"/>
          </p:cNvPicPr>
          <p:nvPr/>
        </p:nvPicPr>
        <p:blipFill>
          <a:blip r:embed="rId3"/>
          <a:stretch>
            <a:fillRect/>
          </a:stretch>
        </p:blipFill>
        <p:spPr>
          <a:xfrm>
            <a:off x="-1" y="1295400"/>
            <a:ext cx="9135411" cy="5029200"/>
          </a:xfrm>
          <a:prstGeom prst="rect">
            <a:avLst/>
          </a:prstGeom>
        </p:spPr>
      </p:pic>
      <p:sp>
        <p:nvSpPr>
          <p:cNvPr id="6" name="AutoShape 6" descr="Call out box for the Unstructured eForm link with instruction to: Use the UNSTRUCTURED EFORM when filing a document that is not on the existing list of structured eForms. &#10;" title="Call out box Unstructured eForm link"/>
          <p:cNvSpPr>
            <a:spLocks noChangeArrowheads="1"/>
          </p:cNvSpPr>
          <p:nvPr/>
        </p:nvSpPr>
        <p:spPr bwMode="auto">
          <a:xfrm>
            <a:off x="5334000" y="3810000"/>
            <a:ext cx="2057400" cy="1143000"/>
          </a:xfrm>
          <a:prstGeom prst="wedgeRectCallout">
            <a:avLst>
              <a:gd name="adj1" fmla="val -31184"/>
              <a:gd name="adj2" fmla="val 14510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Use the UNSTRUCTURED EFORM when filing a document that is not on the existing list of structured eForms. </a:t>
            </a:r>
            <a:endParaRPr lang="en-US" altLang="en-US" sz="1800" b="1" dirty="0">
              <a:solidFill>
                <a:schemeClr val="accent5">
                  <a:lumMod val="50000"/>
                </a:schemeClr>
              </a:solidFill>
            </a:endParaRPr>
          </a:p>
        </p:txBody>
      </p:sp>
      <p:sp>
        <p:nvSpPr>
          <p:cNvPr id="11776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Page cont.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eForm Layout</a:t>
            </a:r>
            <a:endParaRPr lang="en-US" b="1" dirty="0">
              <a:solidFill>
                <a:schemeClr val="accent5">
                  <a:lumMod val="50000"/>
                </a:schemeClr>
              </a:solidFill>
            </a:endParaRPr>
          </a:p>
        </p:txBody>
      </p:sp>
      <p:sp>
        <p:nvSpPr>
          <p:cNvPr id="3" name="Content Placeholder 2"/>
          <p:cNvSpPr>
            <a:spLocks noGrp="1"/>
          </p:cNvSpPr>
          <p:nvPr>
            <p:ph idx="1"/>
          </p:nvPr>
        </p:nvSpPr>
        <p:spPr>
          <a:xfrm>
            <a:off x="328613" y="1214438"/>
            <a:ext cx="8502650" cy="6149376"/>
          </a:xfrm>
        </p:spPr>
        <p:txBody>
          <a:bodyPr/>
          <a:lstStyle/>
          <a:p>
            <a:pPr>
              <a:buClr>
                <a:schemeClr val="accent5">
                  <a:lumMod val="50000"/>
                </a:schemeClr>
              </a:buClr>
            </a:pPr>
            <a:r>
              <a:rPr lang="en-US" altLang="en-US" dirty="0">
                <a:solidFill>
                  <a:schemeClr val="accent5">
                    <a:lumMod val="50000"/>
                  </a:schemeClr>
                </a:solidFill>
              </a:rPr>
              <a:t>Each structured eForm starts with a Document </a:t>
            </a:r>
            <a:r>
              <a:rPr lang="en-US" altLang="en-US" dirty="0" smtClean="0">
                <a:solidFill>
                  <a:schemeClr val="accent5">
                    <a:lumMod val="50000"/>
                  </a:schemeClr>
                </a:solidFill>
              </a:rPr>
              <a:t>Coversheet, that has five tabs that can hold information for up to 15 companion cases. </a:t>
            </a:r>
          </a:p>
          <a:p>
            <a:pPr lvl="1">
              <a:buClr>
                <a:schemeClr val="accent5">
                  <a:lumMod val="50000"/>
                </a:schemeClr>
              </a:buClr>
            </a:pPr>
            <a:r>
              <a:rPr lang="en-US" altLang="en-US" dirty="0" smtClean="0">
                <a:solidFill>
                  <a:schemeClr val="accent5">
                    <a:lumMod val="50000"/>
                  </a:schemeClr>
                </a:solidFill>
              </a:rPr>
              <a:t>Attachment should only be clicked once you are ready to attach </a:t>
            </a:r>
            <a:r>
              <a:rPr lang="en-US" altLang="en-US" dirty="0">
                <a:solidFill>
                  <a:schemeClr val="accent5">
                    <a:lumMod val="50000"/>
                  </a:schemeClr>
                </a:solidFill>
              </a:rPr>
              <a:t>your documents to the </a:t>
            </a:r>
            <a:r>
              <a:rPr lang="en-US" altLang="en-US" dirty="0" smtClean="0">
                <a:solidFill>
                  <a:schemeClr val="accent5">
                    <a:lumMod val="50000"/>
                  </a:schemeClr>
                </a:solidFill>
              </a:rPr>
              <a:t>eForm. Do </a:t>
            </a:r>
            <a:r>
              <a:rPr lang="en-US" altLang="en-US" dirty="0">
                <a:solidFill>
                  <a:schemeClr val="accent5">
                    <a:lumMod val="50000"/>
                  </a:schemeClr>
                </a:solidFill>
              </a:rPr>
              <a:t>not submit the eForm and then prepare your attachments </a:t>
            </a:r>
            <a:r>
              <a:rPr lang="en-US" altLang="en-US" dirty="0" smtClean="0">
                <a:solidFill>
                  <a:schemeClr val="accent5">
                    <a:lumMod val="50000"/>
                  </a:schemeClr>
                </a:solidFill>
              </a:rPr>
              <a:t>as separate </a:t>
            </a:r>
            <a:r>
              <a:rPr lang="en-US" altLang="en-US" dirty="0">
                <a:solidFill>
                  <a:schemeClr val="accent5">
                    <a:lumMod val="50000"/>
                  </a:schemeClr>
                </a:solidFill>
              </a:rPr>
              <a:t>unstructured </a:t>
            </a:r>
            <a:r>
              <a:rPr lang="en-US" altLang="en-US" dirty="0" smtClean="0">
                <a:solidFill>
                  <a:schemeClr val="accent5">
                    <a:lumMod val="50000"/>
                  </a:schemeClr>
                </a:solidFill>
              </a:rPr>
              <a:t>eForms.</a:t>
            </a:r>
          </a:p>
          <a:p>
            <a:pPr lvl="1">
              <a:buClr>
                <a:schemeClr val="accent5">
                  <a:lumMod val="50000"/>
                </a:schemeClr>
              </a:buClr>
            </a:pPr>
            <a:r>
              <a:rPr lang="en-US" altLang="en-US" dirty="0" smtClean="0">
                <a:solidFill>
                  <a:schemeClr val="accent5">
                    <a:lumMod val="50000"/>
                  </a:schemeClr>
                </a:solidFill>
              </a:rPr>
              <a:t>The Print </a:t>
            </a:r>
            <a:r>
              <a:rPr lang="en-US" altLang="en-US" dirty="0">
                <a:solidFill>
                  <a:schemeClr val="accent5">
                    <a:lumMod val="50000"/>
                  </a:schemeClr>
                </a:solidFill>
              </a:rPr>
              <a:t>PDF </a:t>
            </a:r>
            <a:r>
              <a:rPr lang="en-US" altLang="en-US" dirty="0" smtClean="0">
                <a:solidFill>
                  <a:schemeClr val="accent5">
                    <a:lumMod val="50000"/>
                  </a:schemeClr>
                </a:solidFill>
              </a:rPr>
              <a:t>link </a:t>
            </a:r>
            <a:r>
              <a:rPr lang="en-US" altLang="en-US" dirty="0">
                <a:solidFill>
                  <a:schemeClr val="accent5">
                    <a:lumMod val="50000"/>
                  </a:schemeClr>
                </a:solidFill>
              </a:rPr>
              <a:t>allows you to save the eForm to your computer and to print the </a:t>
            </a:r>
            <a:r>
              <a:rPr lang="en-US" altLang="en-US" dirty="0" smtClean="0">
                <a:solidFill>
                  <a:schemeClr val="accent5">
                    <a:lumMod val="50000"/>
                  </a:schemeClr>
                </a:solidFill>
              </a:rPr>
              <a:t>eForm, but it does </a:t>
            </a:r>
            <a:r>
              <a:rPr lang="en-US" altLang="en-US" dirty="0">
                <a:solidFill>
                  <a:schemeClr val="accent5">
                    <a:lumMod val="50000"/>
                  </a:schemeClr>
                </a:solidFill>
              </a:rPr>
              <a:t>not print or save the attachments</a:t>
            </a:r>
            <a:r>
              <a:rPr lang="en-US" altLang="en-US" dirty="0" smtClean="0">
                <a:solidFill>
                  <a:schemeClr val="accent5">
                    <a:lumMod val="50000"/>
                  </a:schemeClr>
                </a:solidFill>
              </a:rPr>
              <a:t>. Always make sure you save and print a copy for your records. </a:t>
            </a:r>
            <a:endParaRPr lang="en-US" altLang="en-US" dirty="0">
              <a:solidFill>
                <a:schemeClr val="accent5">
                  <a:lumMod val="50000"/>
                </a:schemeClr>
              </a:solidFill>
            </a:endParaRPr>
          </a:p>
          <a:p>
            <a:pPr lvl="1">
              <a:buClr>
                <a:schemeClr val="accent5">
                  <a:lumMod val="50000"/>
                </a:schemeClr>
              </a:buClr>
            </a:pPr>
            <a:r>
              <a:rPr lang="en-US" altLang="en-US" dirty="0" smtClean="0">
                <a:solidFill>
                  <a:schemeClr val="accent5">
                    <a:lumMod val="50000"/>
                  </a:schemeClr>
                </a:solidFill>
              </a:rPr>
              <a:t>Do not click the Submit link </a:t>
            </a:r>
            <a:r>
              <a:rPr lang="en-US" altLang="en-US" dirty="0">
                <a:solidFill>
                  <a:schemeClr val="accent5">
                    <a:lumMod val="50000"/>
                  </a:schemeClr>
                </a:solidFill>
              </a:rPr>
              <a:t>until you have printed and/or saved your </a:t>
            </a:r>
            <a:r>
              <a:rPr lang="en-US" altLang="en-US" dirty="0" smtClean="0">
                <a:solidFill>
                  <a:schemeClr val="accent5">
                    <a:lumMod val="50000"/>
                  </a:schemeClr>
                </a:solidFill>
              </a:rPr>
              <a:t>eForm.</a:t>
            </a:r>
            <a:endParaRPr lang="en-US" altLang="en-US" dirty="0">
              <a:solidFill>
                <a:schemeClr val="accent5">
                  <a:lumMod val="50000"/>
                </a:schemeClr>
              </a:solidFill>
            </a:endParaRPr>
          </a:p>
          <a:p>
            <a:pPr lvl="1">
              <a:buClr>
                <a:schemeClr val="accent5">
                  <a:lumMod val="50000"/>
                </a:schemeClr>
              </a:buClr>
            </a:pPr>
            <a:r>
              <a:rPr lang="en-US" altLang="en-US" dirty="0" smtClean="0">
                <a:solidFill>
                  <a:schemeClr val="accent5">
                    <a:lumMod val="50000"/>
                  </a:schemeClr>
                </a:solidFill>
              </a:rPr>
              <a:t>The Location field in the upper right-hand corner should always be listed as </a:t>
            </a:r>
            <a:r>
              <a:rPr lang="en-US" altLang="en-US" b="1" dirty="0" smtClean="0">
                <a:solidFill>
                  <a:schemeClr val="accent5">
                    <a:lumMod val="50000"/>
                  </a:schemeClr>
                </a:solidFill>
              </a:rPr>
              <a:t>CTL</a:t>
            </a:r>
            <a:r>
              <a:rPr lang="en-US" altLang="en-US" dirty="0" smtClean="0">
                <a:solidFill>
                  <a:schemeClr val="accent5">
                    <a:lumMod val="50000"/>
                  </a:schemeClr>
                </a:solidFill>
              </a:rPr>
              <a:t>. </a:t>
            </a:r>
          </a:p>
          <a:p>
            <a:pPr lvl="1">
              <a:buClr>
                <a:schemeClr val="accent5">
                  <a:lumMod val="50000"/>
                </a:schemeClr>
              </a:buClr>
            </a:pPr>
            <a:r>
              <a:rPr lang="en-US" altLang="en-US" dirty="0" smtClean="0">
                <a:solidFill>
                  <a:schemeClr val="accent5">
                    <a:lumMod val="50000"/>
                  </a:schemeClr>
                </a:solidFill>
              </a:rPr>
              <a:t>Radio buttons cannot be unclicked.</a:t>
            </a:r>
          </a:p>
          <a:p>
            <a:pPr>
              <a:buClr>
                <a:schemeClr val="accent5">
                  <a:lumMod val="50000"/>
                </a:schemeClr>
              </a:buClr>
            </a:pPr>
            <a:r>
              <a:rPr lang="en-US" altLang="en-US" dirty="0" smtClean="0">
                <a:solidFill>
                  <a:schemeClr val="accent5">
                    <a:lumMod val="50000"/>
                  </a:schemeClr>
                </a:solidFill>
              </a:rPr>
              <a:t>The number of tabs for an eForm will vary from one eForm to the next. </a:t>
            </a:r>
            <a:endParaRPr lang="en-US" altLang="en-US" dirty="0">
              <a:solidFill>
                <a:schemeClr val="accent5">
                  <a:lumMod val="50000"/>
                </a:schemeClr>
              </a:solidFill>
            </a:endParaRPr>
          </a:p>
          <a:p>
            <a:endParaRPr lang="en-US" dirty="0"/>
          </a:p>
        </p:txBody>
      </p:sp>
    </p:spTree>
    <p:extLst>
      <p:ext uri="{BB962C8B-B14F-4D97-AF65-F5344CB8AC3E}">
        <p14:creationId xmlns:p14="http://schemas.microsoft.com/office/powerpoint/2010/main" val="26996985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 eForm layout with red ovals outlining useful tools, tabs, and navigational arrows. Includes call out boxes with identifying messages." title="eForm Layout"/>
          <p:cNvPicPr>
            <a:picLocks noChangeAspect="1"/>
          </p:cNvPicPr>
          <p:nvPr/>
        </p:nvPicPr>
        <p:blipFill>
          <a:blip r:embed="rId3"/>
          <a:stretch>
            <a:fillRect/>
          </a:stretch>
        </p:blipFill>
        <p:spPr>
          <a:xfrm>
            <a:off x="31389" y="1293846"/>
            <a:ext cx="9080175" cy="5030754"/>
          </a:xfrm>
          <a:prstGeom prst="rect">
            <a:avLst/>
          </a:prstGeom>
        </p:spPr>
      </p:pic>
      <p:sp>
        <p:nvSpPr>
          <p:cNvPr id="10" name="Oval 5" descr="A large red oval that outlines the links to the Attachment, Submit, Help, and Print PDF header links. " title="Large red oval"/>
          <p:cNvSpPr>
            <a:spLocks noChangeArrowheads="1"/>
          </p:cNvSpPr>
          <p:nvPr/>
        </p:nvSpPr>
        <p:spPr bwMode="auto">
          <a:xfrm>
            <a:off x="1828800" y="1906402"/>
            <a:ext cx="5105400" cy="6858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4" name="Oval 5" descr="Red oval around the navigation arrows that allow users to move through the form tabs. " title="Red oval Navigation Arrows"/>
          <p:cNvSpPr>
            <a:spLocks noChangeArrowheads="1"/>
          </p:cNvSpPr>
          <p:nvPr/>
        </p:nvSpPr>
        <p:spPr bwMode="auto">
          <a:xfrm>
            <a:off x="8333347" y="2950799"/>
            <a:ext cx="762000" cy="33435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21" name="AutoShape 6" descr="Call out box for the navigation arrows with instruction to: Use the arrows to navigate through the tabs. &#10;" title="Call out box Navigation Arrows"/>
          <p:cNvSpPr>
            <a:spLocks noChangeArrowheads="1"/>
          </p:cNvSpPr>
          <p:nvPr/>
        </p:nvSpPr>
        <p:spPr bwMode="auto">
          <a:xfrm>
            <a:off x="7543800" y="4143375"/>
            <a:ext cx="1287463" cy="798727"/>
          </a:xfrm>
          <a:prstGeom prst="wedgeRectCallout">
            <a:avLst>
              <a:gd name="adj1" fmla="val 38029"/>
              <a:gd name="adj2" fmla="val -159802"/>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Use the arrows to navigate through the tabs. </a:t>
            </a:r>
            <a:endParaRPr lang="en-US" altLang="en-US" sz="1800" b="1" dirty="0">
              <a:solidFill>
                <a:schemeClr val="accent5">
                  <a:lumMod val="50000"/>
                </a:schemeClr>
              </a:solidFill>
            </a:endParaRPr>
          </a:p>
        </p:txBody>
      </p:sp>
      <p:sp>
        <p:nvSpPr>
          <p:cNvPr id="19" name="Oval 5" descr="Red oval around the Form - 1 tab of the sample eForm. " title="Red oval Form - 1 Tab"/>
          <p:cNvSpPr>
            <a:spLocks noChangeArrowheads="1"/>
          </p:cNvSpPr>
          <p:nvPr/>
        </p:nvSpPr>
        <p:spPr bwMode="auto">
          <a:xfrm>
            <a:off x="4876801" y="3011302"/>
            <a:ext cx="762000" cy="33435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20" name="AutoShape 6" descr="Call out box for the Form - 1 tab with note about: This is the first page of the eForm.&#10;" title="Call out box Form - 1 Tab"/>
          <p:cNvSpPr>
            <a:spLocks noChangeArrowheads="1"/>
          </p:cNvSpPr>
          <p:nvPr/>
        </p:nvSpPr>
        <p:spPr bwMode="auto">
          <a:xfrm>
            <a:off x="6077962" y="5016452"/>
            <a:ext cx="1084839" cy="622348"/>
          </a:xfrm>
          <a:prstGeom prst="wedgeRectCallout">
            <a:avLst>
              <a:gd name="adj1" fmla="val -102667"/>
              <a:gd name="adj2" fmla="val -30656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This is the first page of the eForm.</a:t>
            </a:r>
            <a:endParaRPr lang="en-US" altLang="en-US" sz="1800" b="1" dirty="0">
              <a:solidFill>
                <a:schemeClr val="accent5">
                  <a:lumMod val="50000"/>
                </a:schemeClr>
              </a:solidFill>
            </a:endParaRPr>
          </a:p>
        </p:txBody>
      </p:sp>
      <p:sp>
        <p:nvSpPr>
          <p:cNvPr id="16" name="Oval 5" descr="Red oval around the Coversheet - 1 tab of the sample eForm. " title="Red oval Coversheet - 1 Tab"/>
          <p:cNvSpPr>
            <a:spLocks noChangeArrowheads="1"/>
          </p:cNvSpPr>
          <p:nvPr/>
        </p:nvSpPr>
        <p:spPr bwMode="auto">
          <a:xfrm>
            <a:off x="34636" y="2950799"/>
            <a:ext cx="1002145" cy="42624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7" name="AutoShape 6" descr="Call out box for the Coversheet - 1 tab with note about: This is the first page of the Document Coversheet&#10;" title="Call out box Coversheet - 1 Tab"/>
          <p:cNvSpPr>
            <a:spLocks noChangeArrowheads="1"/>
          </p:cNvSpPr>
          <p:nvPr/>
        </p:nvSpPr>
        <p:spPr bwMode="auto">
          <a:xfrm>
            <a:off x="1828800" y="5236191"/>
            <a:ext cx="1676400" cy="616921"/>
          </a:xfrm>
          <a:prstGeom prst="wedgeRectCallout">
            <a:avLst>
              <a:gd name="adj1" fmla="val -110732"/>
              <a:gd name="adj2" fmla="val -342097"/>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This is the first page of the Document Coversheet.</a:t>
            </a:r>
            <a:endParaRPr lang="en-US" altLang="en-US" sz="1800" b="1" dirty="0">
              <a:solidFill>
                <a:schemeClr val="accent5">
                  <a:lumMod val="50000"/>
                </a:schemeClr>
              </a:solidFill>
            </a:endParaRPr>
          </a:p>
        </p:txBody>
      </p:sp>
      <p:sp>
        <p:nvSpPr>
          <p:cNvPr id="11981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 Layout cont.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ple eForm layout with a red oval around the Location field. Includes a call out box with an instructional message." title="eForm Layout continued"/>
          <p:cNvPicPr>
            <a:picLocks noChangeAspect="1"/>
          </p:cNvPicPr>
          <p:nvPr/>
        </p:nvPicPr>
        <p:blipFill>
          <a:blip r:embed="rId3"/>
          <a:stretch>
            <a:fillRect/>
          </a:stretch>
        </p:blipFill>
        <p:spPr>
          <a:xfrm>
            <a:off x="31389" y="1293846"/>
            <a:ext cx="9080175" cy="5030754"/>
          </a:xfrm>
          <a:prstGeom prst="rect">
            <a:avLst/>
          </a:prstGeom>
        </p:spPr>
      </p:pic>
      <p:sp>
        <p:nvSpPr>
          <p:cNvPr id="7" name="Oval 5" descr="Red oval around the Location field on the sample eForm Coversheet - 1 tab. " title="Red oval Location field"/>
          <p:cNvSpPr>
            <a:spLocks noChangeArrowheads="1"/>
          </p:cNvSpPr>
          <p:nvPr/>
        </p:nvSpPr>
        <p:spPr bwMode="auto">
          <a:xfrm>
            <a:off x="6019801" y="4495800"/>
            <a:ext cx="1066801" cy="60960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8" name="AutoShape 6" descr="Call out box for the Location field with instruction to: Always enter CTL in the Location field. &#10;" title="Call out box Location field"/>
          <p:cNvSpPr>
            <a:spLocks noChangeArrowheads="1"/>
          </p:cNvSpPr>
          <p:nvPr/>
        </p:nvSpPr>
        <p:spPr bwMode="auto">
          <a:xfrm>
            <a:off x="4419600" y="5885123"/>
            <a:ext cx="1747934" cy="439477"/>
          </a:xfrm>
          <a:prstGeom prst="wedgeRectCallout">
            <a:avLst>
              <a:gd name="adj1" fmla="val 63191"/>
              <a:gd name="adj2" fmla="val -245789"/>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smtClean="0">
                <a:solidFill>
                  <a:schemeClr val="accent5">
                    <a:lumMod val="50000"/>
                  </a:schemeClr>
                </a:solidFill>
              </a:rPr>
              <a:t>Always enter CTL in the Location field. </a:t>
            </a:r>
            <a:endParaRPr lang="en-US" altLang="en-US" sz="1800" b="1" dirty="0">
              <a:solidFill>
                <a:schemeClr val="accent5">
                  <a:lumMod val="50000"/>
                </a:schemeClr>
              </a:solidFill>
            </a:endParaRPr>
          </a:p>
        </p:txBody>
      </p:sp>
      <p:sp>
        <p:nvSpPr>
          <p:cNvPr id="2" name="Title 1"/>
          <p:cNvSpPr>
            <a:spLocks noGrp="1"/>
          </p:cNvSpPr>
          <p:nvPr>
            <p:ph type="title"/>
          </p:nvPr>
        </p:nvSpPr>
        <p:spPr>
          <a:xfrm>
            <a:off x="328613" y="604294"/>
            <a:ext cx="8502650" cy="535531"/>
          </a:xfrm>
        </p:spPr>
        <p:txBody>
          <a:bodyPr/>
          <a:lstStyle/>
          <a:p>
            <a:r>
              <a:rPr lang="en-US" b="1" dirty="0" smtClean="0">
                <a:solidFill>
                  <a:schemeClr val="accent5">
                    <a:lumMod val="50000"/>
                  </a:schemeClr>
                </a:solidFill>
              </a:rPr>
              <a:t>eForm Layout cont. </a:t>
            </a:r>
            <a:endParaRPr lang="en-US"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Civil Code Section §1798 Compliance 1 of 4</a:t>
            </a:r>
          </a:p>
        </p:txBody>
      </p:sp>
      <p:sp>
        <p:nvSpPr>
          <p:cNvPr id="21507" name="Rectangle 3"/>
          <p:cNvSpPr>
            <a:spLocks noGrp="1" noChangeArrowheads="1"/>
          </p:cNvSpPr>
          <p:nvPr>
            <p:ph idx="1"/>
          </p:nvPr>
        </p:nvSpPr>
        <p:spPr>
          <a:xfrm>
            <a:off x="327025" y="1219200"/>
            <a:ext cx="8502650" cy="3933384"/>
          </a:xfrm>
        </p:spPr>
        <p:txBody>
          <a:bodyPr/>
          <a:lstStyle/>
          <a:p>
            <a:pPr eaLnBrk="1" hangingPunct="1">
              <a:buClr>
                <a:schemeClr val="accent5">
                  <a:lumMod val="50000"/>
                </a:schemeClr>
              </a:buClr>
            </a:pPr>
            <a:r>
              <a:rPr lang="en-US" altLang="en-US" dirty="0" smtClean="0">
                <a:solidFill>
                  <a:schemeClr val="accent5">
                    <a:lumMod val="50000"/>
                  </a:schemeClr>
                </a:solidFill>
              </a:rPr>
              <a:t>The </a:t>
            </a:r>
            <a:r>
              <a:rPr lang="en-US" altLang="en-US" dirty="0">
                <a:solidFill>
                  <a:schemeClr val="accent5">
                    <a:lumMod val="50000"/>
                  </a:schemeClr>
                </a:solidFill>
              </a:rPr>
              <a:t>Civil Code Section §</a:t>
            </a:r>
            <a:r>
              <a:rPr lang="en-US" altLang="en-US" dirty="0" smtClean="0">
                <a:solidFill>
                  <a:schemeClr val="accent5">
                    <a:lumMod val="50000"/>
                  </a:schemeClr>
                </a:solidFill>
              </a:rPr>
              <a:t>1798, also known </a:t>
            </a:r>
            <a:r>
              <a:rPr lang="en-US" altLang="en-US" dirty="0">
                <a:solidFill>
                  <a:schemeClr val="accent5">
                    <a:lumMod val="50000"/>
                  </a:schemeClr>
                </a:solidFill>
              </a:rPr>
              <a:t>as the Information Practices Act of </a:t>
            </a:r>
            <a:r>
              <a:rPr lang="en-US" altLang="en-US" dirty="0" smtClean="0">
                <a:solidFill>
                  <a:schemeClr val="accent5">
                    <a:lumMod val="50000"/>
                  </a:schemeClr>
                </a:solidFill>
              </a:rPr>
              <a:t>1977</a:t>
            </a:r>
            <a:r>
              <a:rPr lang="en-US" altLang="en-US" dirty="0">
                <a:solidFill>
                  <a:schemeClr val="accent5">
                    <a:lumMod val="50000"/>
                  </a:schemeClr>
                </a:solidFill>
              </a:rPr>
              <a:t>, states that “The Legislature declares that the right to privacy is a personal and fundamental right protected by Section 1 of Article I of the Constitution of California and by the United States Constitution and that all individuals have a right of privacy in information pertaining to them</a:t>
            </a:r>
            <a:r>
              <a:rPr lang="en-US" altLang="en-US" dirty="0" smtClean="0">
                <a:solidFill>
                  <a:schemeClr val="accent5">
                    <a:lumMod val="50000"/>
                  </a:schemeClr>
                </a:solidFill>
              </a:rPr>
              <a:t>.” </a:t>
            </a:r>
          </a:p>
          <a:p>
            <a:pPr marL="0" indent="0" eaLnBrk="1" hangingPunct="1">
              <a:buClr>
                <a:srgbClr val="0066FF"/>
              </a:buClr>
              <a:buNone/>
            </a:pPr>
            <a:endParaRPr lang="en-US" altLang="en-US" dirty="0" smtClean="0">
              <a:solidFill>
                <a:schemeClr val="accent5">
                  <a:lumMod val="50000"/>
                </a:schemeClr>
              </a:solidFill>
            </a:endParaRPr>
          </a:p>
          <a:p>
            <a:pPr eaLnBrk="1" hangingPunct="1">
              <a:buClr>
                <a:srgbClr val="0066FF"/>
              </a:buClr>
            </a:pPr>
            <a:r>
              <a:rPr lang="en-US" altLang="en-US" dirty="0" smtClean="0">
                <a:solidFill>
                  <a:schemeClr val="accent5">
                    <a:lumMod val="50000"/>
                  </a:schemeClr>
                </a:solidFill>
              </a:rPr>
              <a:t>The complete text can be found on the </a:t>
            </a:r>
            <a:r>
              <a:rPr lang="en-US" altLang="en-US" dirty="0" smtClean="0">
                <a:solidFill>
                  <a:schemeClr val="accent5">
                    <a:lumMod val="50000"/>
                  </a:schemeClr>
                </a:solidFill>
                <a:hlinkClick r:id="rId3"/>
              </a:rPr>
              <a:t>California Legislative </a:t>
            </a:r>
            <a:r>
              <a:rPr lang="en-US" altLang="en-US" dirty="0">
                <a:solidFill>
                  <a:schemeClr val="accent5">
                    <a:lumMod val="50000"/>
                  </a:schemeClr>
                </a:solidFill>
                <a:hlinkClick r:id="rId3"/>
              </a:rPr>
              <a:t>Information </a:t>
            </a:r>
            <a:r>
              <a:rPr lang="en-US" altLang="en-US" dirty="0" smtClean="0">
                <a:solidFill>
                  <a:schemeClr val="accent5">
                    <a:lumMod val="50000"/>
                  </a:schemeClr>
                </a:solidFill>
                <a:hlinkClick r:id="rId3"/>
              </a:rPr>
              <a:t>website</a:t>
            </a:r>
            <a:r>
              <a:rPr lang="en-US" altLang="en-US" dirty="0" smtClean="0">
                <a:solidFill>
                  <a:schemeClr val="accent5">
                    <a:lumMod val="50000"/>
                  </a:schemeClr>
                </a:solidFill>
              </a:rPr>
              <a: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Forms home page that features a secondary enlarged image of the Disability Evaluation Unit (DEU) link for the Employee's Permanent Disability Questionnaire and Request for Summary Determination - QME Report." title="DEU eForm Links"/>
          <p:cNvPicPr>
            <a:picLocks noChangeAspect="1"/>
          </p:cNvPicPr>
          <p:nvPr/>
        </p:nvPicPr>
        <p:blipFill>
          <a:blip r:embed="rId3"/>
          <a:stretch>
            <a:fillRect/>
          </a:stretch>
        </p:blipFill>
        <p:spPr>
          <a:xfrm>
            <a:off x="450588" y="2306485"/>
            <a:ext cx="8255524" cy="4531030"/>
          </a:xfrm>
          <a:prstGeom prst="rect">
            <a:avLst/>
          </a:prstGeom>
        </p:spPr>
      </p:pic>
      <p:sp>
        <p:nvSpPr>
          <p:cNvPr id="11" name="Oval 7" descr="Red oval around the Disability Evaluation Unit (DEU) link for the Employee's Permanent Disability Questionnaire and Request for Summary Determination - QME Report on the eForm home page." title="Red oval DEU form link"/>
          <p:cNvSpPr>
            <a:spLocks noChangeArrowheads="1"/>
          </p:cNvSpPr>
          <p:nvPr/>
        </p:nvSpPr>
        <p:spPr bwMode="auto">
          <a:xfrm>
            <a:off x="1981200" y="4640557"/>
            <a:ext cx="3124200" cy="5334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3" name="Line 8" descr="A red arrow that is used to connect wo ovals outlining the Disability Evaluation Unit (DEU) link for the Employee's Permanent Disability Questionnaire and Request for Summary Determination - QME Report on the eForm home page and the enlarged version of the eForm link." title="Red arrow"/>
          <p:cNvSpPr>
            <a:spLocks noChangeShapeType="1"/>
          </p:cNvSpPr>
          <p:nvPr/>
        </p:nvSpPr>
        <p:spPr bwMode="auto">
          <a:xfrm flipH="1" flipV="1">
            <a:off x="3795582" y="3761039"/>
            <a:ext cx="914400" cy="9144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0" name="Picture 1" descr="Enlarged image of the Disability Evaluation Unit (DEU) link for the Employee's Permanent Disability Questionnaire and Request for Summary Determination - QME Report." title="Enlarged DEU eForm Lin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900571"/>
            <a:ext cx="40671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9" descr="A large red oval around the enlarged image of the Disability Evaluation Unit (DEU) link for the Employee's Permanent Disability Questionnaire and Request for Summary Determination - QME Report." title="Large red oval DEU form link"/>
          <p:cNvSpPr>
            <a:spLocks noChangeArrowheads="1"/>
          </p:cNvSpPr>
          <p:nvPr/>
        </p:nvSpPr>
        <p:spPr bwMode="auto">
          <a:xfrm>
            <a:off x="1423987" y="2541839"/>
            <a:ext cx="5943600" cy="12192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23908" name="Rectangle 3"/>
          <p:cNvSpPr>
            <a:spLocks noGrp="1" noChangeArrowheads="1"/>
          </p:cNvSpPr>
          <p:nvPr>
            <p:ph idx="1"/>
          </p:nvPr>
        </p:nvSpPr>
        <p:spPr>
          <a:xfrm>
            <a:off x="327025" y="1219200"/>
            <a:ext cx="8502650" cy="1138773"/>
          </a:xfrm>
        </p:spPr>
        <p:txBody>
          <a:bodyPr/>
          <a:lstStyle/>
          <a:p>
            <a:pPr eaLnBrk="1" hangingPunct="1">
              <a:buClr>
                <a:schemeClr val="accent5">
                  <a:lumMod val="50000"/>
                </a:schemeClr>
              </a:buClr>
            </a:pPr>
            <a:r>
              <a:rPr lang="en-US" altLang="en-US" sz="2200" dirty="0" smtClean="0">
                <a:solidFill>
                  <a:schemeClr val="accent5">
                    <a:lumMod val="50000"/>
                  </a:schemeClr>
                </a:solidFill>
              </a:rPr>
              <a:t>DEU-101 (Request for Summary Rating Determination) and  DEU-100 (Employee’s Disability Questionnaire) are in “one” eForm.</a:t>
            </a:r>
          </a:p>
        </p:txBody>
      </p:sp>
      <p:sp>
        <p:nvSpPr>
          <p:cNvPr id="123907" name="Rectangle 2"/>
          <p:cNvSpPr>
            <a:spLocks noGrp="1" noChangeArrowheads="1"/>
          </p:cNvSpPr>
          <p:nvPr>
            <p:ph type="title"/>
          </p:nvPr>
        </p:nvSpPr>
        <p:spPr>
          <a:xfrm>
            <a:off x="76200" y="684213"/>
            <a:ext cx="8502650" cy="534987"/>
          </a:xfrm>
        </p:spPr>
        <p:txBody>
          <a:bodyPr/>
          <a:lstStyle/>
          <a:p>
            <a:pPr eaLnBrk="1" hangingPunct="1"/>
            <a:r>
              <a:rPr lang="en-US" altLang="en-US" b="1" dirty="0" smtClean="0"/>
              <a:t>  </a:t>
            </a:r>
            <a:r>
              <a:rPr lang="en-US" altLang="en-US" b="1" dirty="0" smtClean="0">
                <a:solidFill>
                  <a:schemeClr val="accent5">
                    <a:lumMod val="50000"/>
                  </a:schemeClr>
                </a:solidFill>
              </a:rPr>
              <a:t>eForms: DEU 101 and DEU 100</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Outlined date field on the eForm coversheet  with a red arrow pointing to an enlarged copy of this field in a separate image. " title="Date Field on the eForm Coversh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05000"/>
            <a:ext cx="43703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descr="An enlarged version of the Date field from the sample eForm Coversheet. " title="Date Field on the eForm Covershe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947988"/>
            <a:ext cx="4664075" cy="1495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007" name="Line 7" descr="Red arrow connecting the oultlined Date field on the sample eForm Coversheet to the enlarged copy that shows a close up of the Date field. " title="Red arrow"/>
          <p:cNvSpPr>
            <a:spLocks noChangeShapeType="1"/>
          </p:cNvSpPr>
          <p:nvPr/>
        </p:nvSpPr>
        <p:spPr bwMode="auto">
          <a:xfrm flipV="1">
            <a:off x="2438400" y="3589337"/>
            <a:ext cx="3886200" cy="220663"/>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8006" name="Oval 6" descr="Red oval outlinig the Date field on the sample eForm Coversheet. " title="Red oval Date field"/>
          <p:cNvSpPr>
            <a:spLocks noChangeArrowheads="1"/>
          </p:cNvSpPr>
          <p:nvPr/>
        </p:nvSpPr>
        <p:spPr bwMode="auto">
          <a:xfrm>
            <a:off x="1143000" y="3429000"/>
            <a:ext cx="1371600" cy="5334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sp>
        <p:nvSpPr>
          <p:cNvPr id="128003" name="Rectangle 3"/>
          <p:cNvSpPr>
            <a:spLocks noGrp="1" noChangeArrowheads="1"/>
          </p:cNvSpPr>
          <p:nvPr>
            <p:ph idx="1"/>
          </p:nvPr>
        </p:nvSpPr>
        <p:spPr>
          <a:xfrm>
            <a:off x="327025" y="1219200"/>
            <a:ext cx="8502650" cy="701675"/>
          </a:xfrm>
        </p:spPr>
        <p:txBody>
          <a:bodyPr/>
          <a:lstStyle/>
          <a:p>
            <a:pPr eaLnBrk="1" hangingPunct="1">
              <a:buClr>
                <a:schemeClr val="accent5">
                  <a:lumMod val="50000"/>
                </a:schemeClr>
              </a:buClr>
            </a:pPr>
            <a:r>
              <a:rPr lang="en-US" altLang="en-US" sz="2000" dirty="0" smtClean="0">
                <a:solidFill>
                  <a:schemeClr val="accent5">
                    <a:lumMod val="50000"/>
                  </a:schemeClr>
                </a:solidFill>
              </a:rPr>
              <a:t>Dates MUST be in MM/DD/YYYY format – with leading “0” when a single digit month or day.</a:t>
            </a:r>
          </a:p>
        </p:txBody>
      </p:sp>
      <p:sp>
        <p:nvSpPr>
          <p:cNvPr id="128002"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eForms: Date Format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tlined Social Security Number (SSN) field on the eForm coversheet  with a red arrow pointing to an enlarged copy of this field in a separate image. " title="SSN field on the eForm Coversheet"/>
          <p:cNvPicPr>
            <a:picLocks noChangeAspect="1"/>
          </p:cNvPicPr>
          <p:nvPr/>
        </p:nvPicPr>
        <p:blipFill rotWithShape="1">
          <a:blip r:embed="rId3"/>
          <a:srcRect b="45617"/>
          <a:stretch/>
        </p:blipFill>
        <p:spPr>
          <a:xfrm>
            <a:off x="3142" y="2980927"/>
            <a:ext cx="5229004" cy="3778028"/>
          </a:xfrm>
          <a:prstGeom prst="rect">
            <a:avLst/>
          </a:prstGeom>
        </p:spPr>
      </p:pic>
      <p:pic>
        <p:nvPicPr>
          <p:cNvPr id="4" name="Picture 3" descr="An enlarged version of the SSN field from the sample eForm Coversheet. " title="SSN field on the eForm Coversheet"/>
          <p:cNvPicPr>
            <a:picLocks noChangeAspect="1"/>
          </p:cNvPicPr>
          <p:nvPr/>
        </p:nvPicPr>
        <p:blipFill>
          <a:blip r:embed="rId4"/>
          <a:stretch>
            <a:fillRect/>
          </a:stretch>
        </p:blipFill>
        <p:spPr>
          <a:xfrm>
            <a:off x="5105400" y="2691389"/>
            <a:ext cx="3920068" cy="2523963"/>
          </a:xfrm>
          <a:prstGeom prst="rect">
            <a:avLst/>
          </a:prstGeom>
        </p:spPr>
      </p:pic>
      <p:pic>
        <p:nvPicPr>
          <p:cNvPr id="5" name="Picture 4" descr="Red arrow connecting the oultlined SSN field on the sample eForm Coversheet to the enlarged copy that shows a close up of the Date field. " title="Red arrow"/>
          <p:cNvPicPr>
            <a:picLocks noChangeAspect="1"/>
          </p:cNvPicPr>
          <p:nvPr/>
        </p:nvPicPr>
        <p:blipFill>
          <a:blip r:embed="rId5"/>
          <a:stretch>
            <a:fillRect/>
          </a:stretch>
        </p:blipFill>
        <p:spPr>
          <a:xfrm rot="21121064">
            <a:off x="4478666" y="4158788"/>
            <a:ext cx="1649872" cy="374477"/>
          </a:xfrm>
          <a:prstGeom prst="rect">
            <a:avLst/>
          </a:prstGeom>
        </p:spPr>
      </p:pic>
      <p:pic>
        <p:nvPicPr>
          <p:cNvPr id="3" name="Picture 2" descr="Red oval outlining the SSN field on the sample eForm Coversheet. " title="Red oval SSN field"/>
          <p:cNvPicPr>
            <a:picLocks noChangeAspect="1"/>
          </p:cNvPicPr>
          <p:nvPr/>
        </p:nvPicPr>
        <p:blipFill>
          <a:blip r:embed="rId6"/>
          <a:stretch>
            <a:fillRect/>
          </a:stretch>
        </p:blipFill>
        <p:spPr>
          <a:xfrm>
            <a:off x="2617644" y="4507991"/>
            <a:ext cx="2346674" cy="723900"/>
          </a:xfrm>
          <a:prstGeom prst="rect">
            <a:avLst/>
          </a:prstGeom>
        </p:spPr>
      </p:pic>
      <p:sp>
        <p:nvSpPr>
          <p:cNvPr id="125955" name="Rectangle 4"/>
          <p:cNvSpPr>
            <a:spLocks noGrp="1" noChangeArrowheads="1"/>
          </p:cNvSpPr>
          <p:nvPr>
            <p:ph idx="1"/>
          </p:nvPr>
        </p:nvSpPr>
        <p:spPr>
          <a:xfrm>
            <a:off x="327025" y="1219200"/>
            <a:ext cx="8502650" cy="1514261"/>
          </a:xfrm>
        </p:spPr>
        <p:txBody>
          <a:bodyPr/>
          <a:lstStyle/>
          <a:p>
            <a:pPr eaLnBrk="1" hangingPunct="1">
              <a:buClr>
                <a:schemeClr val="accent5">
                  <a:lumMod val="50000"/>
                </a:schemeClr>
              </a:buClr>
            </a:pPr>
            <a:r>
              <a:rPr lang="en-US" altLang="en-US" sz="2200" dirty="0" smtClean="0">
                <a:solidFill>
                  <a:schemeClr val="accent5">
                    <a:lumMod val="50000"/>
                  </a:schemeClr>
                </a:solidFill>
              </a:rPr>
              <a:t>SSN is </a:t>
            </a:r>
            <a:r>
              <a:rPr lang="en-US" altLang="en-US" sz="2200" b="1" dirty="0" smtClean="0">
                <a:solidFill>
                  <a:schemeClr val="accent5">
                    <a:lumMod val="50000"/>
                  </a:schemeClr>
                </a:solidFill>
              </a:rPr>
              <a:t>NOT</a:t>
            </a:r>
            <a:r>
              <a:rPr lang="en-US" altLang="en-US" sz="2200" dirty="0" smtClean="0">
                <a:solidFill>
                  <a:schemeClr val="accent5">
                    <a:lumMod val="50000"/>
                  </a:schemeClr>
                </a:solidFill>
              </a:rPr>
              <a:t> a required field and only enter this information if authorized to do so on case opening eForms. Remember no spaces or dashes and include all nine digits.</a:t>
            </a:r>
          </a:p>
          <a:p>
            <a:pPr eaLnBrk="1" hangingPunct="1">
              <a:buClr>
                <a:schemeClr val="accent5">
                  <a:lumMod val="50000"/>
                </a:schemeClr>
              </a:buClr>
            </a:pPr>
            <a:r>
              <a:rPr lang="en-US" altLang="en-US" sz="2200" dirty="0" smtClean="0">
                <a:solidFill>
                  <a:schemeClr val="accent5">
                    <a:lumMod val="50000"/>
                  </a:schemeClr>
                </a:solidFill>
              </a:rPr>
              <a:t>No partial or incorrect entries.  </a:t>
            </a:r>
          </a:p>
        </p:txBody>
      </p:sp>
      <p:sp>
        <p:nvSpPr>
          <p:cNvPr id="125954"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eForms: Social Security Number (SSN)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No Companion Cases</a:t>
            </a:r>
          </a:p>
        </p:txBody>
      </p:sp>
      <p:sp>
        <p:nvSpPr>
          <p:cNvPr id="130051" name="Rectangle 3"/>
          <p:cNvSpPr>
            <a:spLocks noGrp="1" noChangeArrowheads="1"/>
          </p:cNvSpPr>
          <p:nvPr>
            <p:ph idx="1"/>
          </p:nvPr>
        </p:nvSpPr>
        <p:spPr>
          <a:xfrm>
            <a:off x="327025" y="1219200"/>
            <a:ext cx="8502650" cy="6093976"/>
          </a:xfrm>
        </p:spPr>
        <p:txBody>
          <a:bodyPr/>
          <a:lstStyle/>
          <a:p>
            <a:pPr>
              <a:buClr>
                <a:schemeClr val="accent5">
                  <a:lumMod val="50000"/>
                </a:schemeClr>
              </a:buClr>
            </a:pPr>
            <a:r>
              <a:rPr lang="en-US" altLang="en-US" dirty="0" smtClean="0">
                <a:solidFill>
                  <a:schemeClr val="accent5">
                    <a:lumMod val="50000"/>
                  </a:schemeClr>
                </a:solidFill>
              </a:rPr>
              <a:t>If there are no companion cases, fill out Coversheet 1 and then click on the tab for Form 1. Do not check the “Companion Cases Exist” checkbox unless you are listing companion cases in which the eForm and its attachments are to be filed. </a:t>
            </a:r>
          </a:p>
          <a:p>
            <a:pPr>
              <a:buClr>
                <a:schemeClr val="accent5">
                  <a:lumMod val="50000"/>
                </a:schemeClr>
              </a:buClr>
            </a:pPr>
            <a:r>
              <a:rPr lang="en-US" altLang="en-US" b="1" u="sng" dirty="0">
                <a:solidFill>
                  <a:schemeClr val="accent5">
                    <a:lumMod val="50000"/>
                  </a:schemeClr>
                </a:solidFill>
              </a:rPr>
              <a:t>Never</a:t>
            </a:r>
            <a:r>
              <a:rPr lang="en-US" altLang="en-US" dirty="0">
                <a:solidFill>
                  <a:schemeClr val="accent5">
                    <a:lumMod val="50000"/>
                  </a:schemeClr>
                </a:solidFill>
              </a:rPr>
              <a:t> list companion cases </a:t>
            </a:r>
            <a:r>
              <a:rPr lang="en-US" altLang="en-US" dirty="0" smtClean="0">
                <a:solidFill>
                  <a:schemeClr val="accent5">
                    <a:lumMod val="50000"/>
                  </a:schemeClr>
                </a:solidFill>
              </a:rPr>
              <a:t>on the coversheet for the following eForms:</a:t>
            </a:r>
            <a:endParaRPr lang="en-US" altLang="en-US" dirty="0">
              <a:solidFill>
                <a:schemeClr val="accent5">
                  <a:lumMod val="50000"/>
                </a:schemeClr>
              </a:solidFill>
            </a:endParaRPr>
          </a:p>
          <a:p>
            <a:pPr lvl="1"/>
            <a:r>
              <a:rPr lang="en-US" altLang="en-US" dirty="0">
                <a:solidFill>
                  <a:schemeClr val="accent5">
                    <a:lumMod val="50000"/>
                  </a:schemeClr>
                </a:solidFill>
              </a:rPr>
              <a:t>Notice and Request for Allowance of Lien</a:t>
            </a:r>
          </a:p>
          <a:p>
            <a:pPr lvl="1"/>
            <a:r>
              <a:rPr lang="en-US" altLang="en-US" dirty="0" smtClean="0">
                <a:solidFill>
                  <a:schemeClr val="accent5">
                    <a:lumMod val="50000"/>
                  </a:schemeClr>
                </a:solidFill>
              </a:rPr>
              <a:t>Application for Adjudication</a:t>
            </a:r>
            <a:endParaRPr lang="en-US" altLang="en-US" dirty="0">
              <a:solidFill>
                <a:schemeClr val="accent5">
                  <a:lumMod val="50000"/>
                </a:schemeClr>
              </a:solidFill>
            </a:endParaRPr>
          </a:p>
          <a:p>
            <a:pPr lvl="1"/>
            <a:r>
              <a:rPr lang="en-US" altLang="en-US" dirty="0" smtClean="0">
                <a:solidFill>
                  <a:schemeClr val="accent5">
                    <a:lumMod val="50000"/>
                  </a:schemeClr>
                </a:solidFill>
              </a:rPr>
              <a:t>Answer to Application for Adjudication of Claim </a:t>
            </a:r>
          </a:p>
          <a:p>
            <a:pPr>
              <a:buClr>
                <a:schemeClr val="accent5">
                  <a:lumMod val="50000"/>
                </a:schemeClr>
              </a:buClr>
            </a:pPr>
            <a:r>
              <a:rPr lang="en-US" altLang="en-US" dirty="0" smtClean="0">
                <a:solidFill>
                  <a:schemeClr val="accent5">
                    <a:lumMod val="50000"/>
                  </a:schemeClr>
                </a:solidFill>
              </a:rPr>
              <a:t>The Request for Rating Summary Determination eForm does allow established DEU Companion Cases to be listed and the Proof of Service should be included as an attachment.</a:t>
            </a:r>
          </a:p>
          <a:p>
            <a:endParaRPr lang="en-US" altLang="en-US" sz="1800" dirty="0"/>
          </a:p>
          <a:p>
            <a:endParaRPr lang="en-US" altLang="en-US" sz="1800" dirty="0"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p section of the eForm Coversheet. " title="Top section of the eForm Coversheet"/>
          <p:cNvPicPr>
            <a:picLocks noChangeAspect="1"/>
          </p:cNvPicPr>
          <p:nvPr/>
        </p:nvPicPr>
        <p:blipFill rotWithShape="1">
          <a:blip r:embed="rId3"/>
          <a:srcRect t="13663"/>
          <a:stretch/>
        </p:blipFill>
        <p:spPr>
          <a:xfrm>
            <a:off x="39850" y="1371600"/>
            <a:ext cx="9080175" cy="4343400"/>
          </a:xfrm>
          <a:prstGeom prst="rect">
            <a:avLst/>
          </a:prstGeom>
        </p:spPr>
      </p:pic>
      <p:sp>
        <p:nvSpPr>
          <p:cNvPr id="13005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No Companion Cases cont.</a:t>
            </a:r>
          </a:p>
        </p:txBody>
      </p:sp>
    </p:spTree>
    <p:extLst>
      <p:ext uri="{BB962C8B-B14F-4D97-AF65-F5344CB8AC3E}">
        <p14:creationId xmlns:p14="http://schemas.microsoft.com/office/powerpoint/2010/main" val="94356167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6" descr="A red oval outlines the Venue Location section on Form - 1 of the sample eForm." title="Venue Location section on Form - 1  of the 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801588"/>
            <a:ext cx="6881813" cy="387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6" name="Oval 6" descr="A large red oval outlining the Venue Location section on Form - 1 of the sample eForm." title="Large red oval Venue Location section"/>
          <p:cNvSpPr>
            <a:spLocks noChangeArrowheads="1"/>
          </p:cNvSpPr>
          <p:nvPr/>
        </p:nvSpPr>
        <p:spPr bwMode="auto">
          <a:xfrm>
            <a:off x="339726" y="4724400"/>
            <a:ext cx="6248400" cy="20574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endParaRPr lang="en-US" altLang="en-US" sz="1800" dirty="0">
              <a:solidFill>
                <a:schemeClr val="tx1"/>
              </a:solidFill>
            </a:endParaRPr>
          </a:p>
        </p:txBody>
      </p:sp>
      <p:pic>
        <p:nvPicPr>
          <p:cNvPr id="132107" name="Picture 7" descr="Button for Restore Down in an open browser window. Includes a call out box with an instructional message. " title="Restore Down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362" y="2507886"/>
            <a:ext cx="12652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8" name="Rectangular Callout 2" descr="Call out box for the Restore Down button with instruction to: Click to Restore down. " title="Call out box Restore Down button"/>
          <p:cNvSpPr>
            <a:spLocks noChangeArrowheads="1"/>
          </p:cNvSpPr>
          <p:nvPr/>
        </p:nvSpPr>
        <p:spPr bwMode="auto">
          <a:xfrm>
            <a:off x="6858000" y="4119858"/>
            <a:ext cx="2133600" cy="985542"/>
          </a:xfrm>
          <a:prstGeom prst="wedgeRectCallout">
            <a:avLst>
              <a:gd name="adj1" fmla="val 16897"/>
              <a:gd name="adj2" fmla="val -198193"/>
            </a:avLst>
          </a:prstGeom>
          <a:solidFill>
            <a:srgbClr val="FFFFCC"/>
          </a:solidFill>
          <a:ln w="28575" algn="ctr">
            <a:solidFill>
              <a:schemeClr val="accent5">
                <a:lumMod val="50000"/>
              </a:schemeClr>
            </a:solidFill>
            <a:round/>
            <a:headEnd/>
            <a:tailEnd/>
          </a:ln>
          <a:extLst/>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400" b="1" dirty="0" smtClean="0">
                <a:solidFill>
                  <a:schemeClr val="accent5">
                    <a:lumMod val="50000"/>
                  </a:schemeClr>
                </a:solidFill>
              </a:rPr>
              <a:t>Click to Restore down if you are unable to view the navigational arrows. </a:t>
            </a:r>
            <a:endParaRPr lang="en-US" altLang="en-US" sz="1400" b="1" dirty="0">
              <a:solidFill>
                <a:schemeClr val="accent5">
                  <a:lumMod val="50000"/>
                </a:schemeClr>
              </a:solidFill>
            </a:endParaRPr>
          </a:p>
        </p:txBody>
      </p:sp>
      <p:sp>
        <p:nvSpPr>
          <p:cNvPr id="132099" name="Rectangle 3"/>
          <p:cNvSpPr>
            <a:spLocks noGrp="1" noChangeArrowheads="1"/>
          </p:cNvSpPr>
          <p:nvPr>
            <p:ph idx="1"/>
          </p:nvPr>
        </p:nvSpPr>
        <p:spPr>
          <a:xfrm>
            <a:off x="152400" y="1174750"/>
            <a:ext cx="8839200" cy="1200329"/>
          </a:xfrm>
        </p:spPr>
        <p:txBody>
          <a:bodyPr/>
          <a:lstStyle/>
          <a:p>
            <a:pPr eaLnBrk="1" hangingPunct="1">
              <a:buClr>
                <a:schemeClr val="accent5">
                  <a:lumMod val="50000"/>
                </a:schemeClr>
              </a:buClr>
            </a:pPr>
            <a:r>
              <a:rPr lang="en-US" altLang="en-US" dirty="0" smtClean="0">
                <a:solidFill>
                  <a:schemeClr val="accent5">
                    <a:lumMod val="50000"/>
                  </a:schemeClr>
                </a:solidFill>
              </a:rPr>
              <a:t>When filling out Form 1 (page 1) of the Application for Adjudication of Claim, Compromise &amp; Release, or Stipulation with Request for Award, the ZIP Code determines the Venue.</a:t>
            </a:r>
          </a:p>
        </p:txBody>
      </p:sp>
      <p:sp>
        <p:nvSpPr>
          <p:cNvPr id="132098"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eForms: Venue Location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Venue Location cont.</a:t>
            </a:r>
          </a:p>
        </p:txBody>
      </p:sp>
      <p:sp>
        <p:nvSpPr>
          <p:cNvPr id="130051" name="Rectangle 3"/>
          <p:cNvSpPr>
            <a:spLocks noGrp="1" noChangeArrowheads="1"/>
          </p:cNvSpPr>
          <p:nvPr>
            <p:ph idx="1"/>
          </p:nvPr>
        </p:nvSpPr>
        <p:spPr>
          <a:xfrm>
            <a:off x="327025" y="1219200"/>
            <a:ext cx="8502650" cy="2806922"/>
          </a:xfrm>
        </p:spPr>
        <p:txBody>
          <a:bodyPr/>
          <a:lstStyle/>
          <a:p>
            <a:pPr>
              <a:buClr>
                <a:schemeClr val="accent5">
                  <a:lumMod val="50000"/>
                </a:schemeClr>
              </a:buClr>
            </a:pPr>
            <a:r>
              <a:rPr lang="en-US" altLang="en-US" dirty="0">
                <a:solidFill>
                  <a:schemeClr val="accent5">
                    <a:lumMod val="50000"/>
                  </a:schemeClr>
                </a:solidFill>
              </a:rPr>
              <a:t>The zip code entered must match the zip code in the eForm corresponding section/field</a:t>
            </a:r>
            <a:r>
              <a:rPr lang="en-US" altLang="en-US" dirty="0" smtClean="0">
                <a:solidFill>
                  <a:schemeClr val="accent5">
                    <a:lumMod val="50000"/>
                  </a:schemeClr>
                </a:solidFill>
              </a:rPr>
              <a:t>.</a:t>
            </a:r>
          </a:p>
          <a:p>
            <a:pPr marL="0" indent="0">
              <a:buClr>
                <a:schemeClr val="accent5">
                  <a:lumMod val="50000"/>
                </a:schemeClr>
              </a:buClr>
              <a:buNone/>
            </a:pPr>
            <a:endParaRPr lang="en-US" altLang="en-US" dirty="0">
              <a:solidFill>
                <a:schemeClr val="accent5">
                  <a:lumMod val="50000"/>
                </a:schemeClr>
              </a:solidFill>
            </a:endParaRPr>
          </a:p>
          <a:p>
            <a:pPr>
              <a:buClr>
                <a:schemeClr val="accent5">
                  <a:lumMod val="50000"/>
                </a:schemeClr>
              </a:buClr>
            </a:pPr>
            <a:r>
              <a:rPr lang="en-US" altLang="en-US" dirty="0">
                <a:solidFill>
                  <a:schemeClr val="accent5">
                    <a:lumMod val="50000"/>
                  </a:schemeClr>
                </a:solidFill>
              </a:rPr>
              <a:t>For example, if </a:t>
            </a:r>
            <a:r>
              <a:rPr lang="en-US" altLang="en-US" dirty="0" smtClean="0">
                <a:solidFill>
                  <a:schemeClr val="accent5">
                    <a:lumMod val="50000"/>
                  </a:schemeClr>
                </a:solidFill>
              </a:rPr>
              <a:t>the venue </a:t>
            </a:r>
            <a:r>
              <a:rPr lang="en-US" altLang="en-US" dirty="0">
                <a:solidFill>
                  <a:schemeClr val="accent5">
                    <a:lumMod val="50000"/>
                  </a:schemeClr>
                </a:solidFill>
              </a:rPr>
              <a:t>is based on the Residence of the IW, the zip code in this top venue section must match the IW zip code in the body of the </a:t>
            </a:r>
            <a:r>
              <a:rPr lang="en-US" altLang="en-US" dirty="0" smtClean="0">
                <a:solidFill>
                  <a:schemeClr val="accent5">
                    <a:lumMod val="50000"/>
                  </a:schemeClr>
                </a:solidFill>
              </a:rPr>
              <a:t>eForm. </a:t>
            </a:r>
            <a:endParaRPr lang="en-US" altLang="en-US" dirty="0">
              <a:solidFill>
                <a:schemeClr val="accent5">
                  <a:lumMod val="50000"/>
                </a:schemeClr>
              </a:solidFill>
            </a:endParaRPr>
          </a:p>
          <a:p>
            <a:endParaRPr lang="en-US" altLang="en-US" sz="1800" dirty="0" smtClean="0"/>
          </a:p>
        </p:txBody>
      </p:sp>
    </p:spTree>
    <p:extLst>
      <p:ext uri="{BB962C8B-B14F-4D97-AF65-F5344CB8AC3E}">
        <p14:creationId xmlns:p14="http://schemas.microsoft.com/office/powerpoint/2010/main" val="323866218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Case Number</a:t>
            </a:r>
          </a:p>
        </p:txBody>
      </p:sp>
      <p:sp>
        <p:nvSpPr>
          <p:cNvPr id="177155" name="Rectangle 3"/>
          <p:cNvSpPr>
            <a:spLocks noGrp="1" noChangeArrowheads="1"/>
          </p:cNvSpPr>
          <p:nvPr>
            <p:ph idx="1"/>
          </p:nvPr>
        </p:nvSpPr>
        <p:spPr>
          <a:xfrm>
            <a:off x="327025" y="1219200"/>
            <a:ext cx="8502650" cy="5250668"/>
          </a:xfrm>
        </p:spPr>
        <p:txBody>
          <a:bodyPr/>
          <a:lstStyle/>
          <a:p>
            <a:pPr>
              <a:buClr>
                <a:srgbClr val="0000FF"/>
              </a:buClr>
            </a:pPr>
            <a:r>
              <a:rPr lang="en-US" altLang="en-US" dirty="0" smtClean="0">
                <a:solidFill>
                  <a:schemeClr val="accent5">
                    <a:lumMod val="50000"/>
                  </a:schemeClr>
                </a:solidFill>
              </a:rPr>
              <a:t>The biggest source of issues with case numbers is due to typing errors, especially on the Unstructured eForm. </a:t>
            </a:r>
          </a:p>
          <a:p>
            <a:pPr lvl="1">
              <a:buClr>
                <a:srgbClr val="0000FF"/>
              </a:buClr>
            </a:pPr>
            <a:r>
              <a:rPr lang="en-US" altLang="en-US" dirty="0" smtClean="0">
                <a:solidFill>
                  <a:schemeClr val="accent5">
                    <a:lumMod val="50000"/>
                  </a:schemeClr>
                </a:solidFill>
              </a:rPr>
              <a:t>Remember no extra spaces or special characters</a:t>
            </a:r>
          </a:p>
          <a:p>
            <a:pPr lvl="1">
              <a:buClr>
                <a:srgbClr val="0000FF"/>
              </a:buClr>
            </a:pPr>
            <a:r>
              <a:rPr lang="en-US" altLang="en-US" dirty="0" smtClean="0">
                <a:solidFill>
                  <a:schemeClr val="accent5">
                    <a:lumMod val="50000"/>
                  </a:schemeClr>
                </a:solidFill>
              </a:rPr>
              <a:t>Double check that everything is entered correctly, because one transposed digit can land a file in the UDQ. </a:t>
            </a:r>
          </a:p>
          <a:p>
            <a:pPr>
              <a:buClr>
                <a:srgbClr val="0000FF"/>
              </a:buClr>
            </a:pPr>
            <a:r>
              <a:rPr lang="en-US" altLang="en-US" dirty="0" smtClean="0">
                <a:solidFill>
                  <a:schemeClr val="accent5">
                    <a:lumMod val="50000"/>
                  </a:schemeClr>
                </a:solidFill>
              </a:rPr>
              <a:t>ADJ case numbers NEVER have a zero for the first digit.</a:t>
            </a:r>
          </a:p>
          <a:p>
            <a:pPr>
              <a:buClr>
                <a:srgbClr val="0000FF"/>
              </a:buClr>
            </a:pPr>
            <a:r>
              <a:rPr lang="en-US" altLang="en-US" dirty="0" smtClean="0">
                <a:solidFill>
                  <a:schemeClr val="accent5">
                    <a:lumMod val="50000"/>
                  </a:schemeClr>
                </a:solidFill>
              </a:rPr>
              <a:t>Do not put “ADJ” in front of the Legacy Case Number (See page 19 of the </a:t>
            </a:r>
            <a:r>
              <a:rPr lang="en-US" altLang="en-US" dirty="0" smtClean="0">
                <a:solidFill>
                  <a:schemeClr val="accent5">
                    <a:lumMod val="50000"/>
                  </a:schemeClr>
                </a:solidFill>
                <a:hlinkClick r:id="rId3"/>
              </a:rPr>
              <a:t>Reference Guide</a:t>
            </a:r>
            <a:r>
              <a:rPr lang="en-US" altLang="en-US" dirty="0" smtClean="0">
                <a:solidFill>
                  <a:schemeClr val="accent5">
                    <a:lumMod val="50000"/>
                  </a:schemeClr>
                </a:solidFill>
              </a:rPr>
              <a:t>).</a:t>
            </a:r>
          </a:p>
          <a:p>
            <a:pPr lvl="1">
              <a:buClr>
                <a:srgbClr val="0000FF"/>
              </a:buClr>
            </a:pPr>
            <a:r>
              <a:rPr lang="en-US" altLang="en-US" dirty="0" smtClean="0">
                <a:solidFill>
                  <a:schemeClr val="accent5">
                    <a:lumMod val="50000"/>
                  </a:schemeClr>
                </a:solidFill>
              </a:rPr>
              <a:t>EAMS and Legacy Case numbers can be looked up on the </a:t>
            </a:r>
            <a:r>
              <a:rPr lang="en-US" altLang="en-US" dirty="0" smtClean="0">
                <a:solidFill>
                  <a:schemeClr val="accent5">
                    <a:lumMod val="50000"/>
                  </a:schemeClr>
                </a:solidFill>
                <a:hlinkClick r:id="rId4"/>
              </a:rPr>
              <a:t>DIR website</a:t>
            </a:r>
            <a:r>
              <a:rPr lang="en-US" altLang="en-US" dirty="0" smtClean="0">
                <a:solidFill>
                  <a:schemeClr val="accent5">
                    <a:lumMod val="50000"/>
                  </a:schemeClr>
                </a:solidFill>
              </a:rPr>
              <a:t>. </a:t>
            </a:r>
          </a:p>
          <a:p>
            <a:pPr>
              <a:buClr>
                <a:srgbClr val="0000FF"/>
              </a:buClr>
            </a:pPr>
            <a:r>
              <a:rPr lang="en-US" altLang="en-US" dirty="0" smtClean="0">
                <a:solidFill>
                  <a:schemeClr val="accent5">
                    <a:lumMod val="50000"/>
                  </a:schemeClr>
                </a:solidFill>
              </a:rPr>
              <a:t>Do not enter both the ADJ and Legacy Case Number.</a:t>
            </a:r>
          </a:p>
          <a:p>
            <a:pPr lvl="1">
              <a:buClr>
                <a:srgbClr val="0000FF"/>
              </a:buClr>
            </a:pPr>
            <a:r>
              <a:rPr lang="en-US" altLang="en-US" dirty="0" smtClean="0">
                <a:solidFill>
                  <a:schemeClr val="accent5">
                    <a:lumMod val="50000"/>
                  </a:schemeClr>
                </a:solidFill>
              </a:rPr>
              <a:t>Example:  Do not put the EAMS ADJ number in the main case field and the corresponding Legacy case number in the companion case field – they are the same case.</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Companion Cases</a:t>
            </a:r>
          </a:p>
        </p:txBody>
      </p:sp>
      <p:sp>
        <p:nvSpPr>
          <p:cNvPr id="183299" name="Rectangle 3"/>
          <p:cNvSpPr>
            <a:spLocks noGrp="1" noChangeArrowheads="1"/>
          </p:cNvSpPr>
          <p:nvPr>
            <p:ph idx="1"/>
          </p:nvPr>
        </p:nvSpPr>
        <p:spPr>
          <a:xfrm>
            <a:off x="327025" y="1219200"/>
            <a:ext cx="8502650" cy="2603790"/>
          </a:xfrm>
        </p:spPr>
        <p:txBody>
          <a:bodyPr/>
          <a:lstStyle/>
          <a:p>
            <a:pPr>
              <a:buClr>
                <a:srgbClr val="0000FF"/>
              </a:buClr>
            </a:pPr>
            <a:r>
              <a:rPr lang="en-US" altLang="en-US" dirty="0" smtClean="0">
                <a:solidFill>
                  <a:schemeClr val="accent5">
                    <a:lumMod val="50000"/>
                  </a:schemeClr>
                </a:solidFill>
              </a:rPr>
              <a:t>Do not select the radio button “Companion Cases Exist” nor enter any companion case numbers for:</a:t>
            </a:r>
          </a:p>
          <a:p>
            <a:pPr lvl="1">
              <a:buClr>
                <a:srgbClr val="0000FF"/>
              </a:buClr>
            </a:pPr>
            <a:r>
              <a:rPr lang="en-US" altLang="en-US" sz="2400" dirty="0" smtClean="0">
                <a:solidFill>
                  <a:schemeClr val="accent5">
                    <a:lumMod val="50000"/>
                  </a:schemeClr>
                </a:solidFill>
              </a:rPr>
              <a:t>Application for adjudication of claim</a:t>
            </a:r>
          </a:p>
          <a:p>
            <a:pPr lvl="1">
              <a:buClr>
                <a:srgbClr val="0000FF"/>
              </a:buClr>
            </a:pPr>
            <a:r>
              <a:rPr lang="en-US" altLang="en-US" sz="2400" dirty="0" smtClean="0">
                <a:solidFill>
                  <a:schemeClr val="accent5">
                    <a:lumMod val="50000"/>
                  </a:schemeClr>
                </a:solidFill>
              </a:rPr>
              <a:t>Amended application for adjudication of claim</a:t>
            </a:r>
          </a:p>
          <a:p>
            <a:pPr lvl="1">
              <a:buClr>
                <a:srgbClr val="0000FF"/>
              </a:buClr>
            </a:pPr>
            <a:r>
              <a:rPr lang="en-US" altLang="en-US" sz="2400" dirty="0" smtClean="0">
                <a:solidFill>
                  <a:schemeClr val="accent5">
                    <a:lumMod val="50000"/>
                  </a:schemeClr>
                </a:solidFill>
              </a:rPr>
              <a:t>Answer to application for adjudication of claim</a:t>
            </a:r>
          </a:p>
          <a:p>
            <a:pPr lvl="1">
              <a:buClr>
                <a:srgbClr val="0000FF"/>
              </a:buClr>
            </a:pPr>
            <a:r>
              <a:rPr lang="en-US" altLang="en-US" sz="2400" dirty="0" smtClean="0">
                <a:solidFill>
                  <a:schemeClr val="accent5">
                    <a:lumMod val="50000"/>
                  </a:schemeClr>
                </a:solidFill>
              </a:rPr>
              <a:t>Lien claims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1" descr="Resources header on the eForms webpage that includes a link to the Document Titles spreadsheet. " title="Resources Header on the eForms web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8768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ectangle 3"/>
          <p:cNvSpPr>
            <a:spLocks noGrp="1" noChangeArrowheads="1"/>
          </p:cNvSpPr>
          <p:nvPr>
            <p:ph idx="1"/>
          </p:nvPr>
        </p:nvSpPr>
        <p:spPr>
          <a:xfrm>
            <a:off x="333231" y="1143000"/>
            <a:ext cx="8502650" cy="5583067"/>
          </a:xfrm>
        </p:spPr>
        <p:txBody>
          <a:bodyPr/>
          <a:lstStyle/>
          <a:p>
            <a:pPr>
              <a:buClr>
                <a:srgbClr val="0000FF"/>
              </a:buClr>
            </a:pPr>
            <a:r>
              <a:rPr lang="en-US" altLang="en-US" dirty="0" smtClean="0">
                <a:solidFill>
                  <a:schemeClr val="accent5">
                    <a:lumMod val="50000"/>
                  </a:schemeClr>
                </a:solidFill>
              </a:rPr>
              <a:t>Use the correct document titles</a:t>
            </a:r>
          </a:p>
          <a:p>
            <a:pPr>
              <a:buClr>
                <a:srgbClr val="0000FF"/>
              </a:buClr>
            </a:pPr>
            <a:r>
              <a:rPr lang="en-US" altLang="en-US" dirty="0" smtClean="0">
                <a:solidFill>
                  <a:schemeClr val="accent5">
                    <a:lumMod val="50000"/>
                  </a:schemeClr>
                </a:solidFill>
              </a:rPr>
              <a:t>Refer to the Document Type and Title list on the eForms webpage under </a:t>
            </a:r>
            <a:r>
              <a:rPr lang="en-US" altLang="en-US" dirty="0" smtClean="0">
                <a:solidFill>
                  <a:schemeClr val="accent5">
                    <a:lumMod val="50000"/>
                  </a:schemeClr>
                </a:solidFill>
                <a:hlinkClick r:id="rId4"/>
              </a:rPr>
              <a:t>Resources - Document Titles Spreadsheet</a:t>
            </a:r>
            <a:r>
              <a:rPr lang="en-US" altLang="en-US" dirty="0" smtClean="0">
                <a:solidFill>
                  <a:schemeClr val="accent5">
                    <a:lumMod val="50000"/>
                  </a:schemeClr>
                </a:solidFill>
              </a:rPr>
              <a:t>.</a:t>
            </a:r>
          </a:p>
          <a:p>
            <a:pPr>
              <a:buClr>
                <a:srgbClr val="0000FF"/>
              </a:buClr>
            </a:pPr>
            <a:endParaRPr lang="en-US" altLang="en-US" sz="2000" dirty="0" smtClean="0">
              <a:solidFill>
                <a:schemeClr val="accent5">
                  <a:lumMod val="50000"/>
                </a:schemeClr>
              </a:solidFill>
            </a:endParaRPr>
          </a:p>
          <a:p>
            <a:pPr>
              <a:buClr>
                <a:srgbClr val="0000FF"/>
              </a:buClr>
            </a:pPr>
            <a:endParaRPr lang="en-US" altLang="en-US" dirty="0" smtClean="0">
              <a:solidFill>
                <a:schemeClr val="accent5">
                  <a:lumMod val="50000"/>
                </a:schemeClr>
              </a:solidFill>
            </a:endParaRPr>
          </a:p>
          <a:p>
            <a:pPr>
              <a:buClr>
                <a:srgbClr val="0000FF"/>
              </a:buClr>
            </a:pPr>
            <a:r>
              <a:rPr lang="en-US" altLang="en-US" b="1" u="sng" dirty="0" smtClean="0">
                <a:solidFill>
                  <a:schemeClr val="accent5">
                    <a:lumMod val="50000"/>
                  </a:schemeClr>
                </a:solidFill>
              </a:rPr>
              <a:t>Never</a:t>
            </a:r>
            <a:r>
              <a:rPr lang="en-US" altLang="en-US" dirty="0" smtClean="0">
                <a:solidFill>
                  <a:schemeClr val="accent5">
                    <a:lumMod val="50000"/>
                  </a:schemeClr>
                </a:solidFill>
              </a:rPr>
              <a:t> use Exhibit or Evidence Document Titles – these are for internal use only and refer to the spreadsheet for titles available to external users.</a:t>
            </a:r>
          </a:p>
          <a:p>
            <a:pPr>
              <a:buClr>
                <a:srgbClr val="0000FF"/>
              </a:buClr>
            </a:pPr>
            <a:endParaRPr lang="en-US" altLang="en-US" dirty="0" smtClean="0">
              <a:solidFill>
                <a:schemeClr val="accent5">
                  <a:lumMod val="50000"/>
                </a:schemeClr>
              </a:solidFill>
            </a:endParaRPr>
          </a:p>
          <a:p>
            <a:pPr>
              <a:buClr>
                <a:srgbClr val="0000FF"/>
              </a:buClr>
            </a:pPr>
            <a:r>
              <a:rPr lang="en-US" altLang="en-US" dirty="0" smtClean="0">
                <a:solidFill>
                  <a:schemeClr val="accent5">
                    <a:lumMod val="50000"/>
                  </a:schemeClr>
                </a:solidFill>
              </a:rPr>
              <a:t>Scanned settlement documents use:</a:t>
            </a:r>
          </a:p>
          <a:p>
            <a:pPr lvl="1">
              <a:buClr>
                <a:srgbClr val="0000FF"/>
              </a:buClr>
            </a:pPr>
            <a:r>
              <a:rPr lang="en-US" altLang="en-US" dirty="0" smtClean="0">
                <a:solidFill>
                  <a:schemeClr val="accent5">
                    <a:lumMod val="50000"/>
                  </a:schemeClr>
                </a:solidFill>
              </a:rPr>
              <a:t>ADJ – LEGAL DOCS – COMPROMISE AND RELEASE-SIGNED</a:t>
            </a:r>
          </a:p>
          <a:p>
            <a:pPr marL="344487" lvl="1" indent="0">
              <a:buClr>
                <a:srgbClr val="0000FF"/>
              </a:buClr>
              <a:buNone/>
            </a:pPr>
            <a:r>
              <a:rPr lang="en-US" altLang="en-US" dirty="0" smtClean="0">
                <a:solidFill>
                  <a:schemeClr val="accent5">
                    <a:lumMod val="50000"/>
                  </a:schemeClr>
                </a:solidFill>
              </a:rPr>
              <a:t>OR</a:t>
            </a:r>
          </a:p>
          <a:p>
            <a:pPr lvl="1">
              <a:buClr>
                <a:srgbClr val="0000FF"/>
              </a:buClr>
            </a:pPr>
            <a:r>
              <a:rPr lang="en-US" altLang="en-US" dirty="0" smtClean="0">
                <a:solidFill>
                  <a:schemeClr val="accent5">
                    <a:lumMod val="50000"/>
                  </a:schemeClr>
                </a:solidFill>
              </a:rPr>
              <a:t>ADJ –  LEGAL DOCS – STIPULATIONS WITH REQUEST FOR AWARD-SIGNED</a:t>
            </a:r>
          </a:p>
        </p:txBody>
      </p:sp>
      <p:sp>
        <p:nvSpPr>
          <p:cNvPr id="185346"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Document Titles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Civil Code Section §1798 Compliance 2 of 4</a:t>
            </a:r>
          </a:p>
        </p:txBody>
      </p:sp>
      <p:sp>
        <p:nvSpPr>
          <p:cNvPr id="21507" name="Rectangle 3"/>
          <p:cNvSpPr>
            <a:spLocks noGrp="1" noChangeArrowheads="1"/>
          </p:cNvSpPr>
          <p:nvPr>
            <p:ph idx="1"/>
          </p:nvPr>
        </p:nvSpPr>
        <p:spPr>
          <a:xfrm>
            <a:off x="327025" y="1219200"/>
            <a:ext cx="8502650" cy="3933384"/>
          </a:xfrm>
        </p:spPr>
        <p:txBody>
          <a:bodyPr/>
          <a:lstStyle/>
          <a:p>
            <a:pPr eaLnBrk="1" hangingPunct="1">
              <a:buClr>
                <a:srgbClr val="0066FF"/>
              </a:buClr>
            </a:pPr>
            <a:r>
              <a:rPr lang="en-US" dirty="0">
                <a:solidFill>
                  <a:schemeClr val="accent5">
                    <a:lumMod val="50000"/>
                  </a:schemeClr>
                </a:solidFill>
              </a:rPr>
              <a:t>The </a:t>
            </a:r>
            <a:r>
              <a:rPr lang="en-US" dirty="0" smtClean="0">
                <a:solidFill>
                  <a:schemeClr val="accent5">
                    <a:lumMod val="50000"/>
                  </a:schemeClr>
                </a:solidFill>
              </a:rPr>
              <a:t>organization or individual e-filer, </a:t>
            </a:r>
            <a:r>
              <a:rPr lang="en-US" dirty="0">
                <a:solidFill>
                  <a:schemeClr val="accent5">
                    <a:lumMod val="50000"/>
                  </a:schemeClr>
                </a:solidFill>
              </a:rPr>
              <a:t>not DWC, is solely responsible for compliance with Civil </a:t>
            </a:r>
            <a:r>
              <a:rPr lang="en-US" dirty="0" smtClean="0">
                <a:solidFill>
                  <a:schemeClr val="accent5">
                    <a:lumMod val="50000"/>
                  </a:schemeClr>
                </a:solidFill>
              </a:rPr>
              <a:t>Code </a:t>
            </a:r>
            <a:r>
              <a:rPr lang="en-US" altLang="en-US" dirty="0">
                <a:solidFill>
                  <a:schemeClr val="accent5">
                    <a:lumMod val="50000"/>
                  </a:schemeClr>
                </a:solidFill>
              </a:rPr>
              <a:t>§</a:t>
            </a:r>
            <a:r>
              <a:rPr lang="en-US" altLang="en-US" dirty="0" smtClean="0">
                <a:solidFill>
                  <a:schemeClr val="accent5">
                    <a:lumMod val="50000"/>
                  </a:schemeClr>
                </a:solidFill>
              </a:rPr>
              <a:t>1798.</a:t>
            </a:r>
          </a:p>
          <a:p>
            <a:pPr marL="0" indent="0" eaLnBrk="1" hangingPunct="1">
              <a:buClr>
                <a:srgbClr val="0066FF"/>
              </a:buClr>
              <a:buNone/>
            </a:pPr>
            <a:endParaRPr lang="en-US" altLang="en-US" dirty="0" smtClean="0">
              <a:solidFill>
                <a:schemeClr val="accent5">
                  <a:lumMod val="50000"/>
                </a:schemeClr>
              </a:solidFill>
            </a:endParaRPr>
          </a:p>
          <a:p>
            <a:pPr eaLnBrk="1" hangingPunct="1">
              <a:buClr>
                <a:schemeClr val="accent5">
                  <a:lumMod val="50000"/>
                </a:schemeClr>
              </a:buClr>
            </a:pPr>
            <a:r>
              <a:rPr lang="en-US" dirty="0">
                <a:solidFill>
                  <a:schemeClr val="accent5">
                    <a:lumMod val="50000"/>
                  </a:schemeClr>
                </a:solidFill>
              </a:rPr>
              <a:t>The Primary Administrator, on behalf of the organization and the office, is responsible for securing and safeguarding the login. Once DWC issues the login to the office through the Primary Administrator, all responsibility for safeguarding and securing the login rests with the organization and the office, through the Primary Administrator and Designated Owner, and not with DWC.</a:t>
            </a:r>
            <a:r>
              <a:rPr lang="en-US" altLang="en-US" dirty="0" smtClean="0">
                <a:solidFill>
                  <a:schemeClr val="accent5">
                    <a:lumMod val="50000"/>
                  </a:schemeClr>
                </a:solidFill>
              </a:rPr>
              <a:t> </a:t>
            </a:r>
          </a:p>
        </p:txBody>
      </p:sp>
    </p:spTree>
    <p:extLst>
      <p:ext uri="{BB962C8B-B14F-4D97-AF65-F5344CB8AC3E}">
        <p14:creationId xmlns:p14="http://schemas.microsoft.com/office/powerpoint/2010/main" val="324756692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Fields</a:t>
            </a:r>
          </a:p>
        </p:txBody>
      </p:sp>
      <p:sp>
        <p:nvSpPr>
          <p:cNvPr id="193539" name="Rectangle 3"/>
          <p:cNvSpPr>
            <a:spLocks noGrp="1" noChangeArrowheads="1"/>
          </p:cNvSpPr>
          <p:nvPr>
            <p:ph idx="1"/>
          </p:nvPr>
        </p:nvSpPr>
        <p:spPr>
          <a:xfrm>
            <a:off x="327025" y="1219200"/>
            <a:ext cx="8502650" cy="5004447"/>
          </a:xfrm>
        </p:spPr>
        <p:txBody>
          <a:bodyPr/>
          <a:lstStyle/>
          <a:p>
            <a:pPr>
              <a:buClr>
                <a:srgbClr val="0000FF"/>
              </a:buClr>
            </a:pPr>
            <a:r>
              <a:rPr lang="en-US" altLang="en-US" dirty="0" smtClean="0">
                <a:solidFill>
                  <a:schemeClr val="accent5">
                    <a:lumMod val="50000"/>
                  </a:schemeClr>
                </a:solidFill>
              </a:rPr>
              <a:t>If there is no information to enter in a field, </a:t>
            </a:r>
            <a:r>
              <a:rPr lang="en-US" altLang="en-US" b="1" dirty="0" smtClean="0">
                <a:solidFill>
                  <a:schemeClr val="accent5">
                    <a:lumMod val="50000"/>
                  </a:schemeClr>
                </a:solidFill>
              </a:rPr>
              <a:t>LEAVE IT BLANK!</a:t>
            </a:r>
          </a:p>
          <a:p>
            <a:pPr>
              <a:buClr>
                <a:srgbClr val="0000FF"/>
              </a:buClr>
            </a:pPr>
            <a:endParaRPr lang="en-US" altLang="en-US" dirty="0" smtClean="0">
              <a:solidFill>
                <a:schemeClr val="accent5">
                  <a:lumMod val="50000"/>
                </a:schemeClr>
              </a:solidFill>
            </a:endParaRPr>
          </a:p>
          <a:p>
            <a:pPr>
              <a:buClr>
                <a:srgbClr val="0000FF"/>
              </a:buClr>
            </a:pPr>
            <a:r>
              <a:rPr lang="en-US" altLang="en-US" dirty="0" smtClean="0">
                <a:solidFill>
                  <a:schemeClr val="accent5">
                    <a:lumMod val="50000"/>
                  </a:schemeClr>
                </a:solidFill>
              </a:rPr>
              <a:t>For example:</a:t>
            </a:r>
          </a:p>
          <a:p>
            <a:pPr lvl="1">
              <a:buClr>
                <a:srgbClr val="0000FF"/>
              </a:buClr>
            </a:pPr>
            <a:r>
              <a:rPr lang="en-US" altLang="en-US" dirty="0" smtClean="0">
                <a:solidFill>
                  <a:schemeClr val="accent5">
                    <a:lumMod val="50000"/>
                  </a:schemeClr>
                </a:solidFill>
              </a:rPr>
              <a:t>SSN: If you are not authorized to include this information or if you do not have it, do not type “NONE” or “N/A.”</a:t>
            </a:r>
          </a:p>
          <a:p>
            <a:pPr lvl="1">
              <a:buClr>
                <a:srgbClr val="0000FF"/>
              </a:buClr>
            </a:pPr>
            <a:r>
              <a:rPr lang="en-US" altLang="en-US" dirty="0" smtClean="0">
                <a:solidFill>
                  <a:schemeClr val="accent5">
                    <a:lumMod val="50000"/>
                  </a:schemeClr>
                </a:solidFill>
              </a:rPr>
              <a:t>New case: In the case number field do not type “UNASSIGNED”</a:t>
            </a:r>
          </a:p>
          <a:p>
            <a:pPr lvl="1">
              <a:buClr>
                <a:srgbClr val="0000FF"/>
              </a:buClr>
            </a:pPr>
            <a:r>
              <a:rPr lang="en-US" altLang="en-US" dirty="0" smtClean="0">
                <a:solidFill>
                  <a:schemeClr val="accent5">
                    <a:lumMod val="50000"/>
                  </a:schemeClr>
                </a:solidFill>
              </a:rPr>
              <a:t>Self-insured employer: Do not type “NONE” or “SELF-INSURED” in the Insurance Carrier name field. </a:t>
            </a:r>
          </a:p>
          <a:p>
            <a:pPr marL="344487" lvl="1" indent="0">
              <a:buClr>
                <a:srgbClr val="0000FF"/>
              </a:buClr>
              <a:buNone/>
            </a:pPr>
            <a:endParaRPr lang="en-US" altLang="en-US" dirty="0" smtClean="0">
              <a:solidFill>
                <a:schemeClr val="accent5">
                  <a:lumMod val="50000"/>
                </a:schemeClr>
              </a:solidFill>
            </a:endParaRPr>
          </a:p>
          <a:p>
            <a:pPr>
              <a:buClr>
                <a:srgbClr val="0000FF"/>
              </a:buClr>
            </a:pPr>
            <a:r>
              <a:rPr lang="en-US" altLang="en-US" dirty="0" smtClean="0">
                <a:solidFill>
                  <a:schemeClr val="accent5">
                    <a:lumMod val="50000"/>
                  </a:schemeClr>
                </a:solidFill>
              </a:rPr>
              <a:t>Remember that it is better to </a:t>
            </a:r>
            <a:r>
              <a:rPr lang="en-US" altLang="en-US" b="1" dirty="0" smtClean="0">
                <a:solidFill>
                  <a:schemeClr val="accent5">
                    <a:lumMod val="50000"/>
                  </a:schemeClr>
                </a:solidFill>
              </a:rPr>
              <a:t>LEAVE IT BLANK </a:t>
            </a:r>
            <a:r>
              <a:rPr lang="en-US" altLang="en-US" dirty="0" smtClean="0">
                <a:solidFill>
                  <a:schemeClr val="accent5">
                    <a:lumMod val="50000"/>
                  </a:schemeClr>
                </a:solidFill>
              </a:rPr>
              <a:t>if you are unsure or if you do not have this information!</a:t>
            </a:r>
            <a:endParaRPr lang="en-US" altLang="en-US" dirty="0" smtClean="0"/>
          </a:p>
          <a:p>
            <a:pPr lvl="1" algn="ctr">
              <a:buClr>
                <a:srgbClr val="0000FF"/>
              </a:buClr>
              <a:buFont typeface="Arial" panose="020B0604020202020204" pitchFamily="34" charset="0"/>
              <a:buNone/>
            </a:pPr>
            <a:endParaRPr lang="en-US" altLang="en-US"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Filing Date</a:t>
            </a:r>
          </a:p>
        </p:txBody>
      </p:sp>
      <p:sp>
        <p:nvSpPr>
          <p:cNvPr id="195587" name="Rectangle 3"/>
          <p:cNvSpPr>
            <a:spLocks noGrp="1" noChangeArrowheads="1"/>
          </p:cNvSpPr>
          <p:nvPr>
            <p:ph idx="1"/>
          </p:nvPr>
        </p:nvSpPr>
        <p:spPr>
          <a:xfrm>
            <a:off x="327025" y="1219200"/>
            <a:ext cx="8502650" cy="2825389"/>
          </a:xfrm>
        </p:spPr>
        <p:txBody>
          <a:bodyPr/>
          <a:lstStyle/>
          <a:p>
            <a:pPr>
              <a:buClr>
                <a:srgbClr val="0000FF"/>
              </a:buClr>
            </a:pPr>
            <a:r>
              <a:rPr lang="en-US" altLang="en-US" dirty="0" smtClean="0">
                <a:solidFill>
                  <a:schemeClr val="accent5">
                    <a:lumMod val="50000"/>
                  </a:schemeClr>
                </a:solidFill>
              </a:rPr>
              <a:t>The filing date for batches is based on business hours, so anything successfully submitted after 5:00 p.m. on Monday through Friday will generally roll over to the following business day. </a:t>
            </a:r>
          </a:p>
          <a:p>
            <a:pPr marL="0" indent="0">
              <a:buClr>
                <a:srgbClr val="0000FF"/>
              </a:buClr>
              <a:buNone/>
            </a:pPr>
            <a:endParaRPr lang="en-US" altLang="en-US" dirty="0" smtClean="0">
              <a:solidFill>
                <a:schemeClr val="accent5">
                  <a:lumMod val="50000"/>
                </a:schemeClr>
              </a:solidFill>
            </a:endParaRPr>
          </a:p>
          <a:p>
            <a:pPr>
              <a:buClr>
                <a:srgbClr val="0000FF"/>
              </a:buClr>
            </a:pPr>
            <a:r>
              <a:rPr lang="en-US" altLang="en-US" dirty="0" smtClean="0">
                <a:solidFill>
                  <a:schemeClr val="accent5">
                    <a:lumMod val="50000"/>
                  </a:schemeClr>
                </a:solidFill>
              </a:rPr>
              <a:t>Batches submitted on </a:t>
            </a:r>
            <a:r>
              <a:rPr lang="en-US" altLang="en-US" dirty="0">
                <a:solidFill>
                  <a:schemeClr val="accent5">
                    <a:lumMod val="50000"/>
                  </a:schemeClr>
                </a:solidFill>
              </a:rPr>
              <a:t>a Saturday </a:t>
            </a:r>
            <a:r>
              <a:rPr lang="en-US" altLang="en-US" dirty="0" smtClean="0">
                <a:solidFill>
                  <a:schemeClr val="accent5">
                    <a:lumMod val="50000"/>
                  </a:schemeClr>
                </a:solidFill>
              </a:rPr>
              <a:t>or a </a:t>
            </a:r>
            <a:r>
              <a:rPr lang="en-US" altLang="en-US" dirty="0">
                <a:solidFill>
                  <a:schemeClr val="accent5">
                    <a:lumMod val="50000"/>
                  </a:schemeClr>
                </a:solidFill>
                <a:hlinkClick r:id="rId3"/>
              </a:rPr>
              <a:t>holiday</a:t>
            </a:r>
            <a:r>
              <a:rPr lang="en-US" altLang="en-US" dirty="0">
                <a:solidFill>
                  <a:schemeClr val="accent5">
                    <a:lumMod val="50000"/>
                  </a:schemeClr>
                </a:solidFill>
              </a:rPr>
              <a:t> will be assigned </a:t>
            </a:r>
            <a:r>
              <a:rPr lang="en-US" altLang="en-US" dirty="0" smtClean="0">
                <a:solidFill>
                  <a:schemeClr val="accent5">
                    <a:lumMod val="50000"/>
                  </a:schemeClr>
                </a:solidFill>
              </a:rPr>
              <a:t>a filing date that is on the next DWC business day.</a:t>
            </a:r>
            <a:endParaRPr lang="en-US" altLang="en-US" dirty="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Labeling your Documents</a:t>
            </a:r>
          </a:p>
        </p:txBody>
      </p:sp>
      <p:sp>
        <p:nvSpPr>
          <p:cNvPr id="197635" name="Rectangle 3"/>
          <p:cNvSpPr>
            <a:spLocks noGrp="1" noChangeArrowheads="1"/>
          </p:cNvSpPr>
          <p:nvPr>
            <p:ph idx="1"/>
          </p:nvPr>
        </p:nvSpPr>
        <p:spPr>
          <a:xfrm>
            <a:off x="327025" y="1219200"/>
            <a:ext cx="8502650" cy="3970318"/>
          </a:xfrm>
        </p:spPr>
        <p:txBody>
          <a:bodyPr/>
          <a:lstStyle/>
          <a:p>
            <a:pPr>
              <a:buClr>
                <a:srgbClr val="0000FF"/>
              </a:buClr>
            </a:pPr>
            <a:r>
              <a:rPr lang="en-US" altLang="en-US" dirty="0" smtClean="0">
                <a:solidFill>
                  <a:schemeClr val="accent5">
                    <a:lumMod val="50000"/>
                  </a:schemeClr>
                </a:solidFill>
              </a:rPr>
              <a:t>Do </a:t>
            </a:r>
            <a:r>
              <a:rPr lang="en-US" altLang="en-US" b="1" dirty="0" smtClean="0">
                <a:solidFill>
                  <a:schemeClr val="accent5">
                    <a:lumMod val="50000"/>
                  </a:schemeClr>
                </a:solidFill>
              </a:rPr>
              <a:t>not</a:t>
            </a:r>
            <a:r>
              <a:rPr lang="en-US" altLang="en-US" dirty="0" smtClean="0">
                <a:solidFill>
                  <a:schemeClr val="accent5">
                    <a:lumMod val="50000"/>
                  </a:schemeClr>
                </a:solidFill>
              </a:rPr>
              <a:t> use “EXHIBIT”, “EVIDENCE” “APPLICANT 1” etc. as your file name.</a:t>
            </a:r>
          </a:p>
          <a:p>
            <a:pPr lvl="1">
              <a:buClr>
                <a:srgbClr val="0000FF"/>
              </a:buClr>
            </a:pPr>
            <a:r>
              <a:rPr lang="en-US" altLang="en-US" dirty="0" smtClean="0">
                <a:solidFill>
                  <a:schemeClr val="accent5">
                    <a:lumMod val="50000"/>
                  </a:schemeClr>
                </a:solidFill>
              </a:rPr>
              <a:t>Remember that you want the judge or the District Office staff to easily recognize what you are trying to file, so keep it simple and straightforward. </a:t>
            </a:r>
            <a:endParaRPr lang="en-US" altLang="en-US" dirty="0">
              <a:solidFill>
                <a:schemeClr val="accent5">
                  <a:lumMod val="50000"/>
                </a:schemeClr>
              </a:solidFill>
            </a:endParaRPr>
          </a:p>
          <a:p>
            <a:pPr lvl="1">
              <a:buClr>
                <a:srgbClr val="0000FF"/>
              </a:buClr>
            </a:pPr>
            <a:r>
              <a:rPr lang="en-US" altLang="en-US" dirty="0" smtClean="0">
                <a:solidFill>
                  <a:schemeClr val="accent5">
                    <a:lumMod val="50000"/>
                  </a:schemeClr>
                </a:solidFill>
              </a:rPr>
              <a:t>It must make sense to anyone reading it in FileNet</a:t>
            </a:r>
          </a:p>
          <a:p>
            <a:pPr lvl="2">
              <a:buClr>
                <a:srgbClr val="0000FF"/>
              </a:buClr>
            </a:pPr>
            <a:r>
              <a:rPr lang="en-US" altLang="en-US" dirty="0" smtClean="0">
                <a:solidFill>
                  <a:schemeClr val="accent5">
                    <a:lumMod val="50000"/>
                  </a:schemeClr>
                </a:solidFill>
              </a:rPr>
              <a:t>For example: “LSSPOFS” or “A273458353.pdf” is not clear to anyone except the person that created the file. </a:t>
            </a:r>
          </a:p>
          <a:p>
            <a:pPr lvl="1">
              <a:buClr>
                <a:srgbClr val="0000FF"/>
              </a:buClr>
            </a:pPr>
            <a:r>
              <a:rPr lang="en-US" altLang="en-US" dirty="0" smtClean="0">
                <a:solidFill>
                  <a:schemeClr val="accent5">
                    <a:lumMod val="50000"/>
                  </a:schemeClr>
                </a:solidFill>
              </a:rPr>
              <a:t>When in doubt spell it out, because there is plenty of space in the file name field, but remember to avoid using special characters.</a:t>
            </a:r>
          </a:p>
          <a:p>
            <a:pPr lvl="2">
              <a:buClr>
                <a:srgbClr val="0000FF"/>
              </a:buClr>
            </a:pPr>
            <a:r>
              <a:rPr lang="en-US" altLang="en-US" dirty="0" smtClean="0">
                <a:solidFill>
                  <a:schemeClr val="accent5">
                    <a:lumMod val="50000"/>
                  </a:schemeClr>
                </a:solidFill>
              </a:rPr>
              <a:t>For example: If you use an underscore “_” in your file name, EAMS will shorten everything after this character.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Labeling your Documents cont.</a:t>
            </a:r>
          </a:p>
        </p:txBody>
      </p:sp>
      <p:sp>
        <p:nvSpPr>
          <p:cNvPr id="197635" name="Rectangle 3"/>
          <p:cNvSpPr>
            <a:spLocks noGrp="1" noChangeArrowheads="1"/>
          </p:cNvSpPr>
          <p:nvPr>
            <p:ph idx="1"/>
          </p:nvPr>
        </p:nvSpPr>
        <p:spPr>
          <a:xfrm>
            <a:off x="327025" y="1219200"/>
            <a:ext cx="8502650" cy="4475071"/>
          </a:xfrm>
        </p:spPr>
        <p:txBody>
          <a:bodyPr/>
          <a:lstStyle/>
          <a:p>
            <a:pPr>
              <a:buClr>
                <a:srgbClr val="0000FF"/>
              </a:buClr>
            </a:pPr>
            <a:r>
              <a:rPr lang="en-US" altLang="en-US" dirty="0" smtClean="0">
                <a:solidFill>
                  <a:schemeClr val="accent5">
                    <a:lumMod val="50000"/>
                  </a:schemeClr>
                </a:solidFill>
              </a:rPr>
              <a:t>Commonly accepted abbreviations:</a:t>
            </a:r>
          </a:p>
          <a:p>
            <a:pPr lvl="1">
              <a:buClr>
                <a:srgbClr val="0000FF"/>
              </a:buClr>
            </a:pPr>
            <a:r>
              <a:rPr lang="en-US" altLang="en-US" dirty="0" smtClean="0">
                <a:solidFill>
                  <a:schemeClr val="accent5">
                    <a:lumMod val="50000"/>
                  </a:schemeClr>
                </a:solidFill>
              </a:rPr>
              <a:t>Signed C&amp;R	Compromise and Release</a:t>
            </a:r>
          </a:p>
          <a:p>
            <a:pPr lvl="1">
              <a:buClr>
                <a:srgbClr val="0000FF"/>
              </a:buClr>
            </a:pPr>
            <a:r>
              <a:rPr lang="en-US" altLang="en-US" dirty="0" smtClean="0">
                <a:solidFill>
                  <a:schemeClr val="accent5">
                    <a:lumMod val="50000"/>
                  </a:schemeClr>
                </a:solidFill>
              </a:rPr>
              <a:t>Signed Stips	Stipulations with Request for Award</a:t>
            </a:r>
          </a:p>
          <a:p>
            <a:pPr lvl="1">
              <a:buClr>
                <a:srgbClr val="0000FF"/>
              </a:buClr>
            </a:pPr>
            <a:r>
              <a:rPr lang="en-US" altLang="en-US" dirty="0" smtClean="0">
                <a:solidFill>
                  <a:schemeClr val="accent5">
                    <a:lumMod val="50000"/>
                  </a:schemeClr>
                </a:solidFill>
              </a:rPr>
              <a:t>NOR		Notice of Representation</a:t>
            </a:r>
          </a:p>
          <a:p>
            <a:pPr lvl="1">
              <a:buClr>
                <a:srgbClr val="0000FF"/>
              </a:buClr>
            </a:pPr>
            <a:r>
              <a:rPr lang="en-US" altLang="en-US" dirty="0" smtClean="0">
                <a:solidFill>
                  <a:schemeClr val="accent5">
                    <a:lumMod val="50000"/>
                  </a:schemeClr>
                </a:solidFill>
              </a:rPr>
              <a:t>Pet 5710		Petition for LC Section 5710 attorney’s fee</a:t>
            </a:r>
          </a:p>
          <a:p>
            <a:pPr lvl="1">
              <a:buClr>
                <a:srgbClr val="0000FF"/>
              </a:buClr>
            </a:pPr>
            <a:r>
              <a:rPr lang="en-US" altLang="en-US" dirty="0" smtClean="0">
                <a:solidFill>
                  <a:schemeClr val="accent5">
                    <a:lumMod val="50000"/>
                  </a:schemeClr>
                </a:solidFill>
              </a:rPr>
              <a:t>Pet Recon		Petition for Reconsideration</a:t>
            </a:r>
          </a:p>
          <a:p>
            <a:pPr lvl="1">
              <a:buClr>
                <a:srgbClr val="0000FF"/>
              </a:buClr>
            </a:pPr>
            <a:r>
              <a:rPr lang="en-US" altLang="en-US" dirty="0" smtClean="0">
                <a:solidFill>
                  <a:schemeClr val="accent5">
                    <a:lumMod val="50000"/>
                  </a:schemeClr>
                </a:solidFill>
              </a:rPr>
              <a:t>Answer-Recon	Answer to Petition for Reconsideration</a:t>
            </a:r>
          </a:p>
          <a:p>
            <a:pPr lvl="1">
              <a:buClr>
                <a:srgbClr val="0000FF"/>
              </a:buClr>
            </a:pPr>
            <a:r>
              <a:rPr lang="en-US" altLang="en-US" dirty="0" smtClean="0">
                <a:solidFill>
                  <a:schemeClr val="accent5">
                    <a:lumMod val="50000"/>
                  </a:schemeClr>
                </a:solidFill>
              </a:rPr>
              <a:t>Smith AME 1/4/9	Dr. Smith’s AME report of 01/04/2009</a:t>
            </a:r>
          </a:p>
          <a:p>
            <a:pPr lvl="1">
              <a:buClr>
                <a:srgbClr val="0000FF"/>
              </a:buClr>
            </a:pPr>
            <a:r>
              <a:rPr lang="en-US" altLang="en-US" dirty="0" smtClean="0">
                <a:solidFill>
                  <a:schemeClr val="accent5">
                    <a:lumMod val="50000"/>
                  </a:schemeClr>
                </a:solidFill>
              </a:rPr>
              <a:t>POS		Proof of Service</a:t>
            </a:r>
          </a:p>
          <a:p>
            <a:pPr lvl="1">
              <a:buClr>
                <a:srgbClr val="0000FF"/>
              </a:buClr>
            </a:pPr>
            <a:r>
              <a:rPr lang="en-US" altLang="en-US" dirty="0" smtClean="0">
                <a:solidFill>
                  <a:schemeClr val="accent5">
                    <a:lumMod val="50000"/>
                  </a:schemeClr>
                </a:solidFill>
              </a:rPr>
              <a:t>PD Notice		Permanent Disability Notice</a:t>
            </a:r>
          </a:p>
          <a:p>
            <a:pPr lvl="1">
              <a:buClr>
                <a:srgbClr val="0000FF"/>
              </a:buClr>
            </a:pPr>
            <a:r>
              <a:rPr lang="en-US" altLang="en-US" dirty="0" smtClean="0">
                <a:solidFill>
                  <a:schemeClr val="accent5">
                    <a:lumMod val="50000"/>
                  </a:schemeClr>
                </a:solidFill>
              </a:rPr>
              <a:t>Wage Stmt	Wage Statement</a:t>
            </a:r>
          </a:p>
          <a:p>
            <a:pPr lvl="2">
              <a:buClr>
                <a:srgbClr val="0000FF"/>
              </a:buClr>
              <a:buFontTx/>
              <a:buNone/>
            </a:pPr>
            <a:endParaRPr lang="en-US" altLang="en-US" dirty="0" smtClean="0"/>
          </a:p>
        </p:txBody>
      </p:sp>
    </p:spTree>
    <p:extLst>
      <p:ext uri="{BB962C8B-B14F-4D97-AF65-F5344CB8AC3E}">
        <p14:creationId xmlns:p14="http://schemas.microsoft.com/office/powerpoint/2010/main" val="28753328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Non-mandatory fields</a:t>
            </a:r>
          </a:p>
        </p:txBody>
      </p:sp>
      <p:sp>
        <p:nvSpPr>
          <p:cNvPr id="199683" name="Rectangle 3"/>
          <p:cNvSpPr>
            <a:spLocks noGrp="1" noChangeArrowheads="1"/>
          </p:cNvSpPr>
          <p:nvPr>
            <p:ph idx="1"/>
          </p:nvPr>
        </p:nvSpPr>
        <p:spPr>
          <a:xfrm>
            <a:off x="327025" y="1219200"/>
            <a:ext cx="8502650" cy="5484578"/>
          </a:xfrm>
        </p:spPr>
        <p:txBody>
          <a:bodyPr/>
          <a:lstStyle/>
          <a:p>
            <a:pPr>
              <a:buClr>
                <a:schemeClr val="accent5">
                  <a:lumMod val="50000"/>
                </a:schemeClr>
              </a:buClr>
            </a:pPr>
            <a:r>
              <a:rPr lang="en-US" altLang="en-US" dirty="0" smtClean="0">
                <a:solidFill>
                  <a:schemeClr val="accent5">
                    <a:lumMod val="50000"/>
                  </a:schemeClr>
                </a:solidFill>
              </a:rPr>
              <a:t>Filling in just the “mandatory” fields is not enough to successfully e-file. </a:t>
            </a:r>
          </a:p>
          <a:p>
            <a:pPr>
              <a:buClr>
                <a:schemeClr val="accent5">
                  <a:lumMod val="50000"/>
                </a:schemeClr>
              </a:buClr>
            </a:pPr>
            <a:r>
              <a:rPr lang="en-US" altLang="en-US" dirty="0">
                <a:solidFill>
                  <a:srgbClr val="B8B8FF">
                    <a:lumMod val="50000"/>
                  </a:srgbClr>
                </a:solidFill>
              </a:rPr>
              <a:t>Pre-EAMS, filers needed to fill in all the information available in order for the form to be complete and nothing has changed with the adoption of eForms.</a:t>
            </a:r>
          </a:p>
          <a:p>
            <a:pPr>
              <a:buClr>
                <a:schemeClr val="accent5">
                  <a:lumMod val="50000"/>
                </a:schemeClr>
              </a:buClr>
            </a:pPr>
            <a:r>
              <a:rPr lang="en-US" altLang="en-US" dirty="0" smtClean="0">
                <a:solidFill>
                  <a:schemeClr val="accent5">
                    <a:lumMod val="50000"/>
                  </a:schemeClr>
                </a:solidFill>
              </a:rPr>
              <a:t>Remember </a:t>
            </a:r>
            <a:r>
              <a:rPr lang="en-US" altLang="en-US" dirty="0">
                <a:solidFill>
                  <a:schemeClr val="accent5">
                    <a:lumMod val="50000"/>
                  </a:schemeClr>
                </a:solidFill>
              </a:rPr>
              <a:t>that the eForm settlement document fields need to mirror or match the fields on the </a:t>
            </a:r>
            <a:r>
              <a:rPr lang="en-US" altLang="en-US" dirty="0" smtClean="0">
                <a:solidFill>
                  <a:schemeClr val="accent5">
                    <a:lumMod val="50000"/>
                  </a:schemeClr>
                </a:solidFill>
              </a:rPr>
              <a:t>scanned </a:t>
            </a:r>
            <a:r>
              <a:rPr lang="en-US" altLang="en-US" dirty="0">
                <a:solidFill>
                  <a:schemeClr val="accent5">
                    <a:lumMod val="50000"/>
                  </a:schemeClr>
                </a:solidFill>
              </a:rPr>
              <a:t>signed settlement document</a:t>
            </a:r>
            <a:r>
              <a:rPr lang="en-US" altLang="en-US" dirty="0" smtClean="0">
                <a:solidFill>
                  <a:schemeClr val="accent5">
                    <a:lumMod val="50000"/>
                  </a:schemeClr>
                </a:solidFill>
              </a:rPr>
              <a:t>.</a:t>
            </a:r>
          </a:p>
          <a:p>
            <a:pPr lvl="1">
              <a:buClr>
                <a:schemeClr val="accent5">
                  <a:lumMod val="50000"/>
                </a:schemeClr>
              </a:buClr>
            </a:pPr>
            <a:r>
              <a:rPr lang="en-US" altLang="en-US" dirty="0" smtClean="0">
                <a:solidFill>
                  <a:schemeClr val="accent5">
                    <a:lumMod val="50000"/>
                  </a:schemeClr>
                </a:solidFill>
              </a:rPr>
              <a:t>Complete entries help to populate </a:t>
            </a:r>
            <a:r>
              <a:rPr lang="en-US" altLang="en-US" dirty="0">
                <a:solidFill>
                  <a:schemeClr val="accent5">
                    <a:lumMod val="50000"/>
                  </a:schemeClr>
                </a:solidFill>
              </a:rPr>
              <a:t>our </a:t>
            </a:r>
            <a:r>
              <a:rPr lang="en-US" altLang="en-US" dirty="0" smtClean="0">
                <a:solidFill>
                  <a:schemeClr val="accent5">
                    <a:lumMod val="50000"/>
                  </a:schemeClr>
                </a:solidFill>
              </a:rPr>
              <a:t>databases. While the </a:t>
            </a:r>
            <a:r>
              <a:rPr lang="en-US" altLang="en-US" dirty="0">
                <a:solidFill>
                  <a:schemeClr val="accent5">
                    <a:lumMod val="50000"/>
                  </a:schemeClr>
                </a:solidFill>
              </a:rPr>
              <a:t>scanned signed settlement document is the controlling </a:t>
            </a:r>
            <a:r>
              <a:rPr lang="en-US" altLang="en-US" dirty="0" smtClean="0">
                <a:solidFill>
                  <a:schemeClr val="accent5">
                    <a:lumMod val="50000"/>
                  </a:schemeClr>
                </a:solidFill>
              </a:rPr>
              <a:t>document in EAMS, </a:t>
            </a:r>
            <a:r>
              <a:rPr lang="en-US" altLang="en-US" dirty="0">
                <a:solidFill>
                  <a:schemeClr val="accent5">
                    <a:lumMod val="50000"/>
                  </a:schemeClr>
                </a:solidFill>
              </a:rPr>
              <a:t>without the same information in the eForm fields, our </a:t>
            </a:r>
            <a:r>
              <a:rPr lang="en-US" altLang="en-US" dirty="0" smtClean="0">
                <a:solidFill>
                  <a:schemeClr val="accent5">
                    <a:lumMod val="50000"/>
                  </a:schemeClr>
                </a:solidFill>
              </a:rPr>
              <a:t>reporting databases will be incomplete, which can cause reporting errors.</a:t>
            </a:r>
          </a:p>
          <a:p>
            <a:pPr lvl="1">
              <a:buClr>
                <a:schemeClr val="accent5">
                  <a:lumMod val="50000"/>
                </a:schemeClr>
              </a:buClr>
            </a:pPr>
            <a:r>
              <a:rPr lang="en-US" altLang="en-US" dirty="0" smtClean="0">
                <a:solidFill>
                  <a:schemeClr val="accent5">
                    <a:lumMod val="50000"/>
                  </a:schemeClr>
                </a:solidFill>
              </a:rPr>
              <a:t>However, if there is no information to enter in a field then you should leave it blank to avoid incorrect or incomplete entries that might land the batch in the UDQ.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Self-Insured Employers</a:t>
            </a:r>
          </a:p>
        </p:txBody>
      </p:sp>
      <p:sp>
        <p:nvSpPr>
          <p:cNvPr id="209923" name="Rectangle 3"/>
          <p:cNvSpPr>
            <a:spLocks noGrp="1" noChangeArrowheads="1"/>
          </p:cNvSpPr>
          <p:nvPr>
            <p:ph idx="1"/>
          </p:nvPr>
        </p:nvSpPr>
        <p:spPr>
          <a:xfrm>
            <a:off x="327025" y="1219200"/>
            <a:ext cx="8502650" cy="4745915"/>
          </a:xfrm>
        </p:spPr>
        <p:txBody>
          <a:bodyPr/>
          <a:lstStyle/>
          <a:p>
            <a:pPr>
              <a:buClr>
                <a:srgbClr val="0000FF"/>
              </a:buClr>
            </a:pPr>
            <a:r>
              <a:rPr lang="en-US" altLang="en-US" dirty="0" smtClean="0">
                <a:solidFill>
                  <a:schemeClr val="accent5">
                    <a:lumMod val="50000"/>
                  </a:schemeClr>
                </a:solidFill>
              </a:rPr>
              <a:t>In the Employer section, select the radio button “Self Insured.”</a:t>
            </a:r>
          </a:p>
          <a:p>
            <a:pPr>
              <a:buClr>
                <a:srgbClr val="0000FF"/>
              </a:buClr>
            </a:pPr>
            <a:r>
              <a:rPr lang="en-US" altLang="en-US" dirty="0" smtClean="0">
                <a:solidFill>
                  <a:schemeClr val="accent5">
                    <a:lumMod val="50000"/>
                  </a:schemeClr>
                </a:solidFill>
              </a:rPr>
              <a:t>Do not enter anything in the Insurance Company section on the form – </a:t>
            </a:r>
            <a:r>
              <a:rPr lang="en-US" altLang="en-US" b="1" u="sng" dirty="0" smtClean="0">
                <a:solidFill>
                  <a:schemeClr val="accent5">
                    <a:lumMod val="50000"/>
                  </a:schemeClr>
                </a:solidFill>
              </a:rPr>
              <a:t>LEAVE IT BLANK.</a:t>
            </a:r>
          </a:p>
          <a:p>
            <a:pPr>
              <a:buClr>
                <a:srgbClr val="0000FF"/>
              </a:buClr>
            </a:pPr>
            <a:r>
              <a:rPr lang="en-US" altLang="en-US" dirty="0" smtClean="0">
                <a:solidFill>
                  <a:schemeClr val="accent5">
                    <a:lumMod val="50000"/>
                  </a:schemeClr>
                </a:solidFill>
              </a:rPr>
              <a:t>You </a:t>
            </a:r>
            <a:r>
              <a:rPr lang="en-US" altLang="en-US" b="1" dirty="0" smtClean="0">
                <a:solidFill>
                  <a:schemeClr val="accent5">
                    <a:lumMod val="50000"/>
                  </a:schemeClr>
                </a:solidFill>
              </a:rPr>
              <a:t>MUST</a:t>
            </a:r>
            <a:r>
              <a:rPr lang="en-US" altLang="en-US" dirty="0" smtClean="0">
                <a:solidFill>
                  <a:schemeClr val="accent5">
                    <a:lumMod val="50000"/>
                  </a:schemeClr>
                </a:solidFill>
              </a:rPr>
              <a:t> enter the Claims Administrators’ Office UAN and address.</a:t>
            </a:r>
          </a:p>
          <a:p>
            <a:pPr lvl="1">
              <a:buClr>
                <a:srgbClr val="0000FF"/>
              </a:buClr>
            </a:pPr>
            <a:r>
              <a:rPr lang="en-US" altLang="en-US" dirty="0" smtClean="0">
                <a:solidFill>
                  <a:schemeClr val="accent5">
                    <a:lumMod val="50000"/>
                  </a:schemeClr>
                </a:solidFill>
              </a:rPr>
              <a:t>If they self administer their claims, enter their UAN and address</a:t>
            </a:r>
          </a:p>
          <a:p>
            <a:pPr lvl="1">
              <a:buClr>
                <a:srgbClr val="0000FF"/>
              </a:buClr>
            </a:pPr>
            <a:r>
              <a:rPr lang="en-US" altLang="en-US" dirty="0" smtClean="0">
                <a:solidFill>
                  <a:schemeClr val="accent5">
                    <a:lumMod val="50000"/>
                  </a:schemeClr>
                </a:solidFill>
              </a:rPr>
              <a:t>If they use a TPA, enter the TPA’s UAN and address</a:t>
            </a:r>
          </a:p>
          <a:p>
            <a:pPr>
              <a:buClr>
                <a:srgbClr val="0000FF"/>
              </a:buClr>
            </a:pPr>
            <a:r>
              <a:rPr lang="en-US" altLang="en-US" dirty="0" smtClean="0">
                <a:solidFill>
                  <a:schemeClr val="accent5">
                    <a:lumMod val="50000"/>
                  </a:schemeClr>
                </a:solidFill>
              </a:rPr>
              <a:t>The Uninsured Employers Benefits Trust Fund (UEBTF) is not an insurance company or a claims administrator. UEBTF will be joined to a case only after a petition is filed and the WC judge issues the accompanying order.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Application form package</a:t>
            </a:r>
          </a:p>
        </p:txBody>
      </p:sp>
      <p:sp>
        <p:nvSpPr>
          <p:cNvPr id="214019" name="Rectangle 3"/>
          <p:cNvSpPr>
            <a:spLocks noGrp="1" noChangeArrowheads="1"/>
          </p:cNvSpPr>
          <p:nvPr>
            <p:ph idx="1"/>
          </p:nvPr>
        </p:nvSpPr>
        <p:spPr>
          <a:xfrm>
            <a:off x="327025" y="1219200"/>
            <a:ext cx="8502650" cy="3834896"/>
          </a:xfrm>
        </p:spPr>
        <p:txBody>
          <a:bodyPr/>
          <a:lstStyle/>
          <a:p>
            <a:pPr>
              <a:buClr>
                <a:srgbClr val="0000FF"/>
              </a:buClr>
            </a:pPr>
            <a:r>
              <a:rPr lang="en-US" altLang="en-US" u="sng" dirty="0" smtClean="0">
                <a:solidFill>
                  <a:schemeClr val="accent5">
                    <a:lumMod val="50000"/>
                  </a:schemeClr>
                </a:solidFill>
              </a:rPr>
              <a:t>Application for Adjudication of Claim eForm</a:t>
            </a:r>
          </a:p>
          <a:p>
            <a:pPr lvl="1">
              <a:buClr>
                <a:srgbClr val="0000FF"/>
              </a:buClr>
            </a:pPr>
            <a:r>
              <a:rPr lang="en-US" altLang="en-US" b="1" dirty="0" smtClean="0">
                <a:solidFill>
                  <a:schemeClr val="accent5">
                    <a:lumMod val="50000"/>
                  </a:schemeClr>
                </a:solidFill>
              </a:rPr>
              <a:t>All filers should include: </a:t>
            </a:r>
          </a:p>
          <a:p>
            <a:pPr lvl="2">
              <a:buClr>
                <a:srgbClr val="0000FF"/>
              </a:buClr>
            </a:pPr>
            <a:r>
              <a:rPr lang="en-US" altLang="en-US" b="1" dirty="0" smtClean="0">
                <a:solidFill>
                  <a:schemeClr val="accent5">
                    <a:lumMod val="50000"/>
                  </a:schemeClr>
                </a:solidFill>
              </a:rPr>
              <a:t> </a:t>
            </a:r>
            <a:r>
              <a:rPr lang="en-US" altLang="en-US" u="sng" dirty="0" smtClean="0">
                <a:solidFill>
                  <a:schemeClr val="accent5">
                    <a:lumMod val="50000"/>
                  </a:schemeClr>
                </a:solidFill>
              </a:rPr>
              <a:t>4906(h)</a:t>
            </a:r>
            <a:r>
              <a:rPr lang="en-US" altLang="en-US" dirty="0" smtClean="0">
                <a:solidFill>
                  <a:schemeClr val="accent5">
                    <a:lumMod val="50000"/>
                  </a:schemeClr>
                </a:solidFill>
              </a:rPr>
              <a:t> – ADJ-LEGAL DOCS-4906(h) DECLARATION</a:t>
            </a:r>
          </a:p>
          <a:p>
            <a:pPr lvl="2">
              <a:buClr>
                <a:srgbClr val="0000FF"/>
              </a:buClr>
            </a:pPr>
            <a:r>
              <a:rPr lang="en-US" altLang="en-US" u="sng" dirty="0">
                <a:solidFill>
                  <a:schemeClr val="accent5">
                    <a:lumMod val="50000"/>
                  </a:schemeClr>
                </a:solidFill>
              </a:rPr>
              <a:t>Proof of Service </a:t>
            </a:r>
            <a:r>
              <a:rPr lang="en-US" altLang="en-US" dirty="0">
                <a:solidFill>
                  <a:schemeClr val="accent5">
                    <a:lumMod val="50000"/>
                  </a:schemeClr>
                </a:solidFill>
              </a:rPr>
              <a:t>– ADJ-LEGAL DOCS-PROOF OF </a:t>
            </a:r>
            <a:r>
              <a:rPr lang="en-US" altLang="en-US" dirty="0" smtClean="0">
                <a:solidFill>
                  <a:schemeClr val="accent5">
                    <a:lumMod val="50000"/>
                  </a:schemeClr>
                </a:solidFill>
              </a:rPr>
              <a:t>SERVICE</a:t>
            </a:r>
            <a:endParaRPr lang="en-US" altLang="en-US" b="1" dirty="0" smtClean="0">
              <a:solidFill>
                <a:schemeClr val="accent5">
                  <a:lumMod val="50000"/>
                </a:schemeClr>
              </a:solidFill>
            </a:endParaRPr>
          </a:p>
          <a:p>
            <a:pPr lvl="1">
              <a:buClr>
                <a:srgbClr val="0000FF"/>
              </a:buClr>
              <a:buFont typeface="Arial" panose="020B0604020202020204" pitchFamily="34" charset="0"/>
              <a:buNone/>
            </a:pPr>
            <a:endParaRPr lang="en-US" altLang="en-US" sz="1400" b="1" dirty="0" smtClean="0">
              <a:solidFill>
                <a:schemeClr val="accent5">
                  <a:lumMod val="50000"/>
                </a:schemeClr>
              </a:solidFill>
            </a:endParaRPr>
          </a:p>
          <a:p>
            <a:pPr lvl="1">
              <a:buClr>
                <a:srgbClr val="0000FF"/>
              </a:buClr>
            </a:pPr>
            <a:r>
              <a:rPr lang="en-US" altLang="en-US" b="1" dirty="0" smtClean="0">
                <a:solidFill>
                  <a:schemeClr val="accent5">
                    <a:lumMod val="50000"/>
                  </a:schemeClr>
                </a:solidFill>
              </a:rPr>
              <a:t>If filed by a Representative for the Injured Worker include:</a:t>
            </a:r>
          </a:p>
          <a:p>
            <a:pPr lvl="2">
              <a:buClr>
                <a:srgbClr val="0000FF"/>
              </a:buClr>
            </a:pPr>
            <a:r>
              <a:rPr lang="en-US" altLang="en-US" u="sng" dirty="0" smtClean="0">
                <a:solidFill>
                  <a:schemeClr val="accent5">
                    <a:lumMod val="50000"/>
                  </a:schemeClr>
                </a:solidFill>
              </a:rPr>
              <a:t>Fee Disclosure Stmt</a:t>
            </a:r>
            <a:r>
              <a:rPr lang="en-US" altLang="en-US" dirty="0" smtClean="0">
                <a:solidFill>
                  <a:schemeClr val="accent5">
                    <a:lumMod val="50000"/>
                  </a:schemeClr>
                </a:solidFill>
              </a:rPr>
              <a:t>: ADJ-LEGAL DOCS-FEE DISCLOSURE STATEMENT</a:t>
            </a:r>
          </a:p>
          <a:p>
            <a:pPr lvl="2">
              <a:buClr>
                <a:srgbClr val="0000FF"/>
              </a:buClr>
            </a:pPr>
            <a:r>
              <a:rPr lang="en-US" altLang="en-US" u="sng" dirty="0" smtClean="0">
                <a:solidFill>
                  <a:schemeClr val="accent5">
                    <a:lumMod val="50000"/>
                  </a:schemeClr>
                </a:solidFill>
              </a:rPr>
              <a:t>Venue Authorization: </a:t>
            </a:r>
            <a:r>
              <a:rPr lang="en-US" altLang="en-US" dirty="0" smtClean="0">
                <a:solidFill>
                  <a:schemeClr val="accent5">
                    <a:lumMod val="50000"/>
                  </a:schemeClr>
                </a:solidFill>
              </a:rPr>
              <a:t> – ADJ-LEGAL DOCS-VENUE VERIFICATION</a:t>
            </a:r>
          </a:p>
          <a:p>
            <a:pPr lvl="1">
              <a:buClr>
                <a:srgbClr val="0000FF"/>
              </a:buClr>
              <a:buFont typeface="Arial" panose="020B0604020202020204" pitchFamily="34" charset="0"/>
              <a:buNone/>
            </a:pPr>
            <a:endParaRPr lang="en-US" altLang="en-US" sz="1400" b="1" dirty="0" smtClean="0">
              <a:solidFill>
                <a:schemeClr val="accent5">
                  <a:lumMod val="50000"/>
                </a:schemeClr>
              </a:solidFill>
            </a:endParaRPr>
          </a:p>
          <a:p>
            <a:pPr lvl="1">
              <a:buClr>
                <a:srgbClr val="0000FF"/>
              </a:buClr>
            </a:pPr>
            <a:r>
              <a:rPr lang="en-US" altLang="en-US" b="1" dirty="0" smtClean="0">
                <a:solidFill>
                  <a:schemeClr val="accent5">
                    <a:lumMod val="50000"/>
                  </a:schemeClr>
                </a:solidFill>
              </a:rPr>
              <a:t>If filed by/on behalf of a Lien Claimant include:</a:t>
            </a:r>
            <a:endParaRPr lang="en-US" altLang="en-US" b="1" dirty="0">
              <a:solidFill>
                <a:schemeClr val="accent5">
                  <a:lumMod val="50000"/>
                </a:schemeClr>
              </a:solidFill>
            </a:endParaRPr>
          </a:p>
          <a:p>
            <a:pPr lvl="2">
              <a:buClr>
                <a:srgbClr val="0000FF"/>
              </a:buClr>
            </a:pPr>
            <a:r>
              <a:rPr lang="en-US" altLang="en-US" u="sng" dirty="0" smtClean="0">
                <a:solidFill>
                  <a:schemeClr val="accent5">
                    <a:lumMod val="50000"/>
                  </a:schemeClr>
                </a:solidFill>
              </a:rPr>
              <a:t>Verification</a:t>
            </a:r>
            <a:r>
              <a:rPr lang="en-US" altLang="en-US" dirty="0" smtClean="0">
                <a:solidFill>
                  <a:schemeClr val="accent5">
                    <a:lumMod val="50000"/>
                  </a:schemeClr>
                </a:solidFill>
              </a:rPr>
              <a:t>– ADJ-LEGAL DOCS-VERIFICATION FOR LIEN OR APPLICATION BY LIEN CLAIMANT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DOR form package</a:t>
            </a:r>
          </a:p>
        </p:txBody>
      </p:sp>
      <p:sp>
        <p:nvSpPr>
          <p:cNvPr id="216067" name="Rectangle 3"/>
          <p:cNvSpPr>
            <a:spLocks noGrp="1" noChangeArrowheads="1"/>
          </p:cNvSpPr>
          <p:nvPr>
            <p:ph idx="1"/>
          </p:nvPr>
        </p:nvSpPr>
        <p:spPr>
          <a:xfrm>
            <a:off x="327025" y="1219200"/>
            <a:ext cx="8502650" cy="5147563"/>
          </a:xfrm>
        </p:spPr>
        <p:txBody>
          <a:bodyPr/>
          <a:lstStyle/>
          <a:p>
            <a:pPr>
              <a:buClr>
                <a:schemeClr val="accent5">
                  <a:lumMod val="50000"/>
                </a:schemeClr>
              </a:buClr>
            </a:pPr>
            <a:r>
              <a:rPr lang="en-US" altLang="en-US" u="sng" dirty="0" smtClean="0">
                <a:solidFill>
                  <a:schemeClr val="accent5">
                    <a:lumMod val="50000"/>
                  </a:schemeClr>
                </a:solidFill>
              </a:rPr>
              <a:t>Declaration of Readiness to Proceed eForm</a:t>
            </a:r>
          </a:p>
          <a:p>
            <a:pPr lvl="1">
              <a:buClr>
                <a:schemeClr val="accent5">
                  <a:lumMod val="50000"/>
                </a:schemeClr>
              </a:buClr>
            </a:pPr>
            <a:r>
              <a:rPr lang="en-US" altLang="en-US" u="sng" dirty="0" smtClean="0">
                <a:solidFill>
                  <a:schemeClr val="accent5">
                    <a:lumMod val="50000"/>
                  </a:schemeClr>
                </a:solidFill>
              </a:rPr>
              <a:t>All filers should include a: </a:t>
            </a:r>
          </a:p>
          <a:p>
            <a:pPr lvl="2"/>
            <a:r>
              <a:rPr lang="en-US" altLang="en-US" u="sng" dirty="0">
                <a:solidFill>
                  <a:schemeClr val="accent5">
                    <a:lumMod val="50000"/>
                  </a:schemeClr>
                </a:solidFill>
              </a:rPr>
              <a:t>M</a:t>
            </a:r>
            <a:r>
              <a:rPr lang="en-US" altLang="en-US" u="sng" dirty="0" smtClean="0">
                <a:solidFill>
                  <a:schemeClr val="accent5">
                    <a:lumMod val="50000"/>
                  </a:schemeClr>
                </a:solidFill>
              </a:rPr>
              <a:t>edical Report</a:t>
            </a:r>
            <a:r>
              <a:rPr lang="en-US" altLang="en-US" dirty="0" smtClean="0">
                <a:solidFill>
                  <a:schemeClr val="accent5">
                    <a:lumMod val="50000"/>
                  </a:schemeClr>
                </a:solidFill>
              </a:rPr>
              <a:t> – select one* from below:</a:t>
            </a:r>
          </a:p>
          <a:p>
            <a:pPr lvl="3">
              <a:buClr>
                <a:schemeClr val="accent5">
                  <a:lumMod val="50000"/>
                </a:schemeClr>
              </a:buClr>
            </a:pPr>
            <a:r>
              <a:rPr lang="en-US" altLang="en-US" dirty="0" smtClean="0">
                <a:solidFill>
                  <a:schemeClr val="accent5">
                    <a:lumMod val="50000"/>
                  </a:schemeClr>
                </a:solidFill>
              </a:rPr>
              <a:t>ADJ-MEDICAL DOCS-QME</a:t>
            </a:r>
          </a:p>
          <a:p>
            <a:pPr lvl="3">
              <a:buClr>
                <a:schemeClr val="accent5">
                  <a:lumMod val="50000"/>
                </a:schemeClr>
              </a:buClr>
            </a:pPr>
            <a:r>
              <a:rPr lang="en-US" altLang="en-US" dirty="0" smtClean="0">
                <a:solidFill>
                  <a:schemeClr val="accent5">
                    <a:lumMod val="50000"/>
                  </a:schemeClr>
                </a:solidFill>
              </a:rPr>
              <a:t>ADJ-MEDICAL DOCS-AME</a:t>
            </a:r>
          </a:p>
          <a:p>
            <a:pPr lvl="3">
              <a:buClr>
                <a:schemeClr val="accent5">
                  <a:lumMod val="50000"/>
                </a:schemeClr>
              </a:buClr>
            </a:pPr>
            <a:r>
              <a:rPr lang="en-US" altLang="en-US" dirty="0" smtClean="0">
                <a:solidFill>
                  <a:schemeClr val="accent5">
                    <a:lumMod val="50000"/>
                  </a:schemeClr>
                </a:solidFill>
              </a:rPr>
              <a:t>ADJ-MEDICAL DOCS-P &amp; S REPORT</a:t>
            </a:r>
          </a:p>
          <a:p>
            <a:pPr lvl="3">
              <a:buClr>
                <a:schemeClr val="accent5">
                  <a:lumMod val="50000"/>
                </a:schemeClr>
              </a:buClr>
            </a:pPr>
            <a:r>
              <a:rPr lang="en-US" altLang="en-US" dirty="0" smtClean="0">
                <a:solidFill>
                  <a:schemeClr val="accent5">
                    <a:lumMod val="50000"/>
                  </a:schemeClr>
                </a:solidFill>
              </a:rPr>
              <a:t>ADJ-MEDICAL DOCS-TREATING PHYSICIAN</a:t>
            </a:r>
          </a:p>
          <a:p>
            <a:pPr lvl="4">
              <a:buClr>
                <a:schemeClr val="accent5">
                  <a:lumMod val="50000"/>
                </a:schemeClr>
              </a:buClr>
            </a:pPr>
            <a:r>
              <a:rPr lang="en-US" altLang="en-US" dirty="0" smtClean="0">
                <a:solidFill>
                  <a:schemeClr val="accent5">
                    <a:lumMod val="50000"/>
                  </a:schemeClr>
                </a:solidFill>
              </a:rPr>
              <a:t>*You may file more than one medical report if there are multiple areas of the body involved, e.g. brain and hand.</a:t>
            </a:r>
          </a:p>
          <a:p>
            <a:pPr lvl="4">
              <a:buClr>
                <a:schemeClr val="accent5">
                  <a:lumMod val="50000"/>
                </a:schemeClr>
              </a:buClr>
            </a:pPr>
            <a:r>
              <a:rPr lang="en-US" altLang="en-US" dirty="0">
                <a:solidFill>
                  <a:schemeClr val="accent5">
                    <a:lumMod val="50000"/>
                  </a:schemeClr>
                </a:solidFill>
              </a:rPr>
              <a:t>If you are filing for a Rating MSC, </a:t>
            </a:r>
            <a:r>
              <a:rPr lang="en-US" altLang="en-US" dirty="0" smtClean="0">
                <a:solidFill>
                  <a:schemeClr val="accent5">
                    <a:lumMod val="50000"/>
                  </a:schemeClr>
                </a:solidFill>
              </a:rPr>
              <a:t>attach all medical reports, so that they can be rated. </a:t>
            </a:r>
            <a:endParaRPr lang="en-US" altLang="en-US" dirty="0">
              <a:solidFill>
                <a:schemeClr val="accent5">
                  <a:lumMod val="50000"/>
                </a:schemeClr>
              </a:solidFill>
            </a:endParaRPr>
          </a:p>
          <a:p>
            <a:pPr lvl="4">
              <a:buClr>
                <a:schemeClr val="accent5">
                  <a:lumMod val="50000"/>
                </a:schemeClr>
              </a:buClr>
            </a:pPr>
            <a:r>
              <a:rPr lang="en-US" altLang="en-US" dirty="0" smtClean="0">
                <a:solidFill>
                  <a:schemeClr val="accent5">
                    <a:lumMod val="50000"/>
                  </a:schemeClr>
                </a:solidFill>
              </a:rPr>
              <a:t> Do not file a medical report if it is already in EAMS. </a:t>
            </a:r>
          </a:p>
          <a:p>
            <a:pPr lvl="2">
              <a:buClr>
                <a:schemeClr val="accent5">
                  <a:lumMod val="50000"/>
                </a:schemeClr>
              </a:buClr>
            </a:pPr>
            <a:r>
              <a:rPr lang="en-US" altLang="en-US" dirty="0" smtClean="0">
                <a:solidFill>
                  <a:schemeClr val="accent5">
                    <a:lumMod val="50000"/>
                  </a:schemeClr>
                </a:solidFill>
              </a:rPr>
              <a:t>If the issue is non-medical, attach one document addressing the issue using: </a:t>
            </a:r>
          </a:p>
          <a:p>
            <a:pPr lvl="3">
              <a:buClr>
                <a:schemeClr val="accent5">
                  <a:lumMod val="50000"/>
                </a:schemeClr>
              </a:buClr>
            </a:pPr>
            <a:r>
              <a:rPr lang="en-US" altLang="en-US" dirty="0" smtClean="0">
                <a:solidFill>
                  <a:schemeClr val="accent5">
                    <a:lumMod val="50000"/>
                  </a:schemeClr>
                </a:solidFill>
              </a:rPr>
              <a:t>ADJ – MISC – CORRESPONDENCE-OTHER</a:t>
            </a:r>
          </a:p>
          <a:p>
            <a:pPr lvl="2">
              <a:buClr>
                <a:schemeClr val="accent5">
                  <a:lumMod val="50000"/>
                </a:schemeClr>
              </a:buClr>
            </a:pPr>
            <a:r>
              <a:rPr lang="en-US" altLang="en-US" u="sng" dirty="0">
                <a:solidFill>
                  <a:schemeClr val="accent5">
                    <a:lumMod val="50000"/>
                  </a:schemeClr>
                </a:solidFill>
              </a:rPr>
              <a:t>Proof of Service (all filers) </a:t>
            </a:r>
            <a:r>
              <a:rPr lang="en-US" altLang="en-US" dirty="0">
                <a:solidFill>
                  <a:schemeClr val="accent5">
                    <a:lumMod val="50000"/>
                  </a:schemeClr>
                </a:solidFill>
              </a:rPr>
              <a:t>– ADJ-LEGAL DOCS-PROOF OF </a:t>
            </a:r>
            <a:r>
              <a:rPr lang="en-US" altLang="en-US" dirty="0" smtClean="0">
                <a:solidFill>
                  <a:schemeClr val="accent5">
                    <a:lumMod val="50000"/>
                  </a:schemeClr>
                </a:solidFill>
              </a:rPr>
              <a:t>SERVICE</a:t>
            </a:r>
          </a:p>
          <a:p>
            <a:pPr lvl="2">
              <a:buFontTx/>
              <a:buNone/>
            </a:pPr>
            <a:endParaRPr lang="en-US" altLang="en-US" dirty="0" smtClean="0">
              <a:solidFill>
                <a:schemeClr val="accent5">
                  <a:lumMod val="50000"/>
                </a:schemeClr>
              </a:solidFill>
            </a:endParaRPr>
          </a:p>
          <a:p>
            <a:pPr lvl="1">
              <a:buClr>
                <a:schemeClr val="accent5">
                  <a:lumMod val="50000"/>
                </a:schemeClr>
              </a:buClr>
            </a:pPr>
            <a:r>
              <a:rPr lang="en-US" altLang="en-US" dirty="0" smtClean="0">
                <a:solidFill>
                  <a:schemeClr val="accent5">
                    <a:lumMod val="50000"/>
                  </a:schemeClr>
                </a:solidFill>
              </a:rPr>
              <a:t>If filed by/on behalf of a Lien Claimant add: </a:t>
            </a:r>
          </a:p>
          <a:p>
            <a:pPr lvl="2">
              <a:buClr>
                <a:schemeClr val="accent5">
                  <a:lumMod val="50000"/>
                </a:schemeClr>
              </a:buClr>
            </a:pPr>
            <a:r>
              <a:rPr lang="en-US" altLang="en-US" u="sng" dirty="0" smtClean="0">
                <a:solidFill>
                  <a:schemeClr val="accent5">
                    <a:lumMod val="50000"/>
                  </a:schemeClr>
                </a:solidFill>
              </a:rPr>
              <a:t>Verification</a:t>
            </a:r>
            <a:r>
              <a:rPr lang="en-US" altLang="en-US" dirty="0" smtClean="0">
                <a:solidFill>
                  <a:schemeClr val="accent5">
                    <a:lumMod val="50000"/>
                  </a:schemeClr>
                </a:solidFill>
              </a:rPr>
              <a:t> – ADJ-LEGAL DOCS-VERIFICATION FOR DOR BY LIEN CLAIMANT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DOR form package cont. </a:t>
            </a:r>
          </a:p>
        </p:txBody>
      </p:sp>
      <p:sp>
        <p:nvSpPr>
          <p:cNvPr id="216067" name="Rectangle 3"/>
          <p:cNvSpPr>
            <a:spLocks noGrp="1" noChangeArrowheads="1"/>
          </p:cNvSpPr>
          <p:nvPr>
            <p:ph idx="1"/>
          </p:nvPr>
        </p:nvSpPr>
        <p:spPr>
          <a:xfrm>
            <a:off x="327025" y="1219200"/>
            <a:ext cx="8502650" cy="3896451"/>
          </a:xfrm>
        </p:spPr>
        <p:txBody>
          <a:bodyPr/>
          <a:lstStyle/>
          <a:p>
            <a:pPr>
              <a:buClr>
                <a:schemeClr val="accent5">
                  <a:lumMod val="50000"/>
                </a:schemeClr>
              </a:buClr>
            </a:pPr>
            <a:r>
              <a:rPr lang="en-US" altLang="en-US" u="sng" dirty="0" smtClean="0">
                <a:solidFill>
                  <a:schemeClr val="accent5">
                    <a:lumMod val="50000"/>
                  </a:schemeClr>
                </a:solidFill>
              </a:rPr>
              <a:t>Declaration of Readiness to Proceed eForm</a:t>
            </a:r>
          </a:p>
          <a:p>
            <a:pPr lvl="1">
              <a:buClr>
                <a:schemeClr val="accent5">
                  <a:lumMod val="50000"/>
                </a:schemeClr>
              </a:buClr>
            </a:pPr>
            <a:r>
              <a:rPr lang="en-US" altLang="en-US" dirty="0" smtClean="0">
                <a:solidFill>
                  <a:schemeClr val="accent5">
                    <a:lumMod val="50000"/>
                  </a:schemeClr>
                </a:solidFill>
              </a:rPr>
              <a:t>If filed by/on behalf of a Lien Claimant add: </a:t>
            </a:r>
          </a:p>
          <a:p>
            <a:pPr lvl="2">
              <a:buClr>
                <a:schemeClr val="accent5">
                  <a:lumMod val="50000"/>
                </a:schemeClr>
              </a:buClr>
            </a:pPr>
            <a:r>
              <a:rPr lang="en-US" altLang="en-US" u="sng" dirty="0" smtClean="0">
                <a:solidFill>
                  <a:schemeClr val="accent5">
                    <a:lumMod val="50000"/>
                  </a:schemeClr>
                </a:solidFill>
              </a:rPr>
              <a:t>Verification</a:t>
            </a:r>
            <a:r>
              <a:rPr lang="en-US" altLang="en-US" dirty="0" smtClean="0">
                <a:solidFill>
                  <a:schemeClr val="accent5">
                    <a:lumMod val="50000"/>
                  </a:schemeClr>
                </a:solidFill>
              </a:rPr>
              <a:t> – ADJ-LEGAL DOCS-VERIFICATION FOR DOR BY LIEN CLAIMANT</a:t>
            </a:r>
          </a:p>
          <a:p>
            <a:pPr marL="742950" lvl="2" indent="0">
              <a:buNone/>
            </a:pPr>
            <a:endParaRPr lang="en-US" altLang="en-US" dirty="0">
              <a:solidFill>
                <a:schemeClr val="accent5">
                  <a:lumMod val="50000"/>
                </a:schemeClr>
              </a:solidFill>
            </a:endParaRPr>
          </a:p>
          <a:p>
            <a:pPr lvl="1">
              <a:buClr>
                <a:schemeClr val="accent5">
                  <a:lumMod val="50000"/>
                </a:schemeClr>
              </a:buClr>
            </a:pPr>
            <a:r>
              <a:rPr lang="en-US" altLang="en-US" dirty="0">
                <a:solidFill>
                  <a:schemeClr val="accent5">
                    <a:lumMod val="50000"/>
                  </a:schemeClr>
                </a:solidFill>
              </a:rPr>
              <a:t>Lien Claimants and their representatives’ offices </a:t>
            </a:r>
            <a:r>
              <a:rPr lang="en-US" altLang="en-US" dirty="0" smtClean="0">
                <a:solidFill>
                  <a:schemeClr val="accent5">
                    <a:lumMod val="50000"/>
                  </a:schemeClr>
                </a:solidFill>
              </a:rPr>
              <a:t>should review the </a:t>
            </a:r>
            <a:r>
              <a:rPr lang="en-US" altLang="en-US" dirty="0" smtClean="0">
                <a:solidFill>
                  <a:schemeClr val="accent5">
                    <a:lumMod val="50000"/>
                  </a:schemeClr>
                </a:solidFill>
                <a:hlinkClick r:id="rId3"/>
              </a:rPr>
              <a:t>regulations</a:t>
            </a:r>
            <a:r>
              <a:rPr lang="en-US" altLang="en-US" dirty="0" smtClean="0">
                <a:solidFill>
                  <a:schemeClr val="accent5">
                    <a:lumMod val="50000"/>
                  </a:schemeClr>
                </a:solidFill>
              </a:rPr>
              <a:t> to determine when they are </a:t>
            </a:r>
            <a:r>
              <a:rPr lang="en-US" altLang="en-US" dirty="0">
                <a:solidFill>
                  <a:schemeClr val="accent5">
                    <a:lumMod val="50000"/>
                  </a:schemeClr>
                </a:solidFill>
              </a:rPr>
              <a:t>allowed to file a </a:t>
            </a:r>
            <a:r>
              <a:rPr lang="en-US" altLang="en-US" dirty="0" smtClean="0">
                <a:solidFill>
                  <a:schemeClr val="accent5">
                    <a:lumMod val="50000"/>
                  </a:schemeClr>
                </a:solidFill>
              </a:rPr>
              <a:t>DOR. </a:t>
            </a:r>
          </a:p>
          <a:p>
            <a:pPr marL="344487" lvl="1" indent="0">
              <a:buNone/>
            </a:pPr>
            <a:endParaRPr lang="en-US" altLang="en-US" dirty="0" smtClean="0">
              <a:solidFill>
                <a:schemeClr val="accent5">
                  <a:lumMod val="50000"/>
                </a:schemeClr>
              </a:solidFill>
            </a:endParaRPr>
          </a:p>
          <a:p>
            <a:pPr lvl="1">
              <a:buClr>
                <a:schemeClr val="accent5">
                  <a:lumMod val="50000"/>
                </a:schemeClr>
              </a:buClr>
            </a:pPr>
            <a:r>
              <a:rPr lang="en-US" altLang="en-US" dirty="0" smtClean="0">
                <a:solidFill>
                  <a:schemeClr val="accent5">
                    <a:lumMod val="50000"/>
                  </a:schemeClr>
                </a:solidFill>
              </a:rPr>
              <a:t>Proposed </a:t>
            </a:r>
            <a:r>
              <a:rPr lang="en-US" altLang="en-US" dirty="0">
                <a:solidFill>
                  <a:schemeClr val="accent5">
                    <a:lumMod val="50000"/>
                  </a:schemeClr>
                </a:solidFill>
              </a:rPr>
              <a:t>trial exhibits </a:t>
            </a:r>
            <a:r>
              <a:rPr lang="en-US" altLang="en-US" dirty="0" smtClean="0">
                <a:solidFill>
                  <a:schemeClr val="accent5">
                    <a:lumMod val="50000"/>
                  </a:schemeClr>
                </a:solidFill>
              </a:rPr>
              <a:t>are filed after the mandatory settlement conference (MSC), </a:t>
            </a:r>
            <a:r>
              <a:rPr lang="en-US" altLang="en-US" dirty="0">
                <a:solidFill>
                  <a:schemeClr val="accent5">
                    <a:lumMod val="50000"/>
                  </a:schemeClr>
                </a:solidFill>
              </a:rPr>
              <a:t>not with the </a:t>
            </a:r>
            <a:r>
              <a:rPr lang="en-US" altLang="en-US" dirty="0" smtClean="0">
                <a:solidFill>
                  <a:schemeClr val="accent5">
                    <a:lumMod val="50000"/>
                  </a:schemeClr>
                </a:solidFill>
              </a:rPr>
              <a:t>DOR.</a:t>
            </a:r>
            <a:endParaRPr lang="en-US" altLang="en-US" dirty="0">
              <a:solidFill>
                <a:schemeClr val="accent5">
                  <a:lumMod val="50000"/>
                </a:schemeClr>
              </a:solidFill>
            </a:endParaRPr>
          </a:p>
          <a:p>
            <a:pPr lvl="1"/>
            <a:endParaRPr lang="en-US" altLang="en-US" dirty="0" smtClean="0">
              <a:solidFill>
                <a:schemeClr val="accent5">
                  <a:lumMod val="50000"/>
                </a:schemeClr>
              </a:solidFill>
            </a:endParaRPr>
          </a:p>
          <a:p>
            <a:pPr lvl="1"/>
            <a:endParaRPr lang="en-US" altLang="en-US" dirty="0" smtClean="0">
              <a:solidFill>
                <a:schemeClr val="accent5">
                  <a:lumMod val="50000"/>
                </a:schemeClr>
              </a:solidFill>
            </a:endParaRPr>
          </a:p>
        </p:txBody>
      </p:sp>
    </p:spTree>
    <p:extLst>
      <p:ext uri="{BB962C8B-B14F-4D97-AF65-F5344CB8AC3E}">
        <p14:creationId xmlns:p14="http://schemas.microsoft.com/office/powerpoint/2010/main" val="182124479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Lien form package</a:t>
            </a:r>
          </a:p>
        </p:txBody>
      </p:sp>
      <p:sp>
        <p:nvSpPr>
          <p:cNvPr id="123907" name="Rectangle 3"/>
          <p:cNvSpPr>
            <a:spLocks noGrp="1" noChangeArrowheads="1"/>
          </p:cNvSpPr>
          <p:nvPr>
            <p:ph idx="1"/>
          </p:nvPr>
        </p:nvSpPr>
        <p:spPr>
          <a:xfrm>
            <a:off x="228600" y="1295400"/>
            <a:ext cx="8588375" cy="4752070"/>
          </a:xfrm>
        </p:spPr>
        <p:txBody>
          <a:bodyPr/>
          <a:lstStyle/>
          <a:p>
            <a:pPr>
              <a:buClr>
                <a:srgbClr val="0066FF"/>
              </a:buClr>
              <a:defRPr/>
            </a:pPr>
            <a:r>
              <a:rPr lang="en-US" u="sng" dirty="0" smtClean="0">
                <a:solidFill>
                  <a:schemeClr val="accent5">
                    <a:lumMod val="50000"/>
                  </a:schemeClr>
                </a:solidFill>
              </a:rPr>
              <a:t>Notice and Request for Allowance of Lien eForm</a:t>
            </a:r>
          </a:p>
          <a:p>
            <a:pPr lvl="1">
              <a:buClr>
                <a:srgbClr val="0066FF"/>
              </a:buClr>
              <a:defRPr/>
            </a:pPr>
            <a:r>
              <a:rPr lang="en-US" u="sng" dirty="0" smtClean="0">
                <a:solidFill>
                  <a:schemeClr val="accent5">
                    <a:lumMod val="50000"/>
                  </a:schemeClr>
                </a:solidFill>
              </a:rPr>
              <a:t>Verification for Lien or Application by Lien Claimant</a:t>
            </a:r>
          </a:p>
          <a:p>
            <a:pPr lvl="2">
              <a:buClr>
                <a:srgbClr val="0066FF"/>
              </a:buClr>
              <a:defRPr/>
            </a:pPr>
            <a:r>
              <a:rPr lang="en-US" dirty="0" smtClean="0">
                <a:solidFill>
                  <a:schemeClr val="accent5">
                    <a:lumMod val="50000"/>
                  </a:schemeClr>
                </a:solidFill>
              </a:rPr>
              <a:t>ADJ-LEGAL DOCS</a:t>
            </a:r>
          </a:p>
          <a:p>
            <a:pPr lvl="1">
              <a:buClr>
                <a:srgbClr val="0066FF"/>
              </a:buClr>
              <a:defRPr/>
            </a:pPr>
            <a:r>
              <a:rPr lang="en-US" u="sng" dirty="0" smtClean="0">
                <a:solidFill>
                  <a:schemeClr val="accent5">
                    <a:lumMod val="50000"/>
                  </a:schemeClr>
                </a:solidFill>
              </a:rPr>
              <a:t>Proof of Service</a:t>
            </a:r>
            <a:endParaRPr lang="en-US" dirty="0">
              <a:solidFill>
                <a:schemeClr val="accent5">
                  <a:lumMod val="50000"/>
                </a:schemeClr>
              </a:solidFill>
            </a:endParaRPr>
          </a:p>
          <a:p>
            <a:pPr lvl="2">
              <a:buClr>
                <a:srgbClr val="0066FF"/>
              </a:buClr>
              <a:defRPr/>
            </a:pPr>
            <a:r>
              <a:rPr lang="en-US" dirty="0" smtClean="0">
                <a:solidFill>
                  <a:schemeClr val="accent5">
                    <a:lumMod val="50000"/>
                  </a:schemeClr>
                </a:solidFill>
              </a:rPr>
              <a:t>ADJ-LEGAL DOCS</a:t>
            </a:r>
          </a:p>
          <a:p>
            <a:pPr lvl="1">
              <a:buClr>
                <a:srgbClr val="0066FF"/>
              </a:buClr>
              <a:defRPr/>
            </a:pPr>
            <a:r>
              <a:rPr lang="en-US" u="sng" dirty="0" smtClean="0">
                <a:solidFill>
                  <a:schemeClr val="accent5">
                    <a:lumMod val="50000"/>
                  </a:schemeClr>
                </a:solidFill>
              </a:rPr>
              <a:t>4903.8(d) OR 4903.8(a)(b)</a:t>
            </a:r>
            <a:r>
              <a:rPr lang="en-US" dirty="0" smtClean="0">
                <a:solidFill>
                  <a:schemeClr val="accent5">
                    <a:lumMod val="50000"/>
                  </a:schemeClr>
                </a:solidFill>
              </a:rPr>
              <a:t> </a:t>
            </a:r>
          </a:p>
          <a:p>
            <a:pPr lvl="2">
              <a:buClr>
                <a:srgbClr val="0066FF"/>
              </a:buClr>
              <a:defRPr/>
            </a:pPr>
            <a:r>
              <a:rPr lang="en-US" dirty="0" smtClean="0">
                <a:solidFill>
                  <a:schemeClr val="accent5">
                    <a:lumMod val="50000"/>
                  </a:schemeClr>
                </a:solidFill>
              </a:rPr>
              <a:t>ADJ-LIENS AND BILLS</a:t>
            </a:r>
          </a:p>
          <a:p>
            <a:pPr lvl="1">
              <a:buClr>
                <a:srgbClr val="0066FF"/>
              </a:buClr>
              <a:defRPr/>
            </a:pPr>
            <a:r>
              <a:rPr lang="en-US" u="sng" dirty="0" smtClean="0">
                <a:solidFill>
                  <a:schemeClr val="accent5">
                    <a:lumMod val="50000"/>
                  </a:schemeClr>
                </a:solidFill>
              </a:rPr>
              <a:t>Original Bill:</a:t>
            </a:r>
            <a:r>
              <a:rPr lang="en-US" dirty="0" smtClean="0">
                <a:solidFill>
                  <a:schemeClr val="accent5">
                    <a:lumMod val="50000"/>
                  </a:schemeClr>
                </a:solidFill>
              </a:rPr>
              <a:t> All lien submissions must include an Original Bill</a:t>
            </a:r>
            <a:endParaRPr lang="en-US" u="sng" dirty="0" smtClean="0">
              <a:solidFill>
                <a:schemeClr val="accent5">
                  <a:lumMod val="50000"/>
                </a:schemeClr>
              </a:solidFill>
            </a:endParaRPr>
          </a:p>
          <a:p>
            <a:pPr lvl="2">
              <a:buClr>
                <a:srgbClr val="0066FF"/>
              </a:buClr>
              <a:defRPr/>
            </a:pPr>
            <a:r>
              <a:rPr lang="en-US" dirty="0" smtClean="0">
                <a:solidFill>
                  <a:schemeClr val="accent5">
                    <a:lumMod val="50000"/>
                  </a:schemeClr>
                </a:solidFill>
              </a:rPr>
              <a:t>ADJ-LIENS AND BILLS</a:t>
            </a:r>
          </a:p>
          <a:p>
            <a:pPr>
              <a:buClr>
                <a:srgbClr val="0066FF"/>
              </a:buClr>
              <a:defRPr/>
            </a:pPr>
            <a:endParaRPr lang="en-US" sz="2200" dirty="0" smtClean="0">
              <a:solidFill>
                <a:schemeClr val="accent5">
                  <a:lumMod val="50000"/>
                </a:schemeClr>
              </a:solidFill>
            </a:endParaRPr>
          </a:p>
          <a:p>
            <a:pPr>
              <a:buClr>
                <a:srgbClr val="0066FF"/>
              </a:buClr>
              <a:defRPr/>
            </a:pPr>
            <a:r>
              <a:rPr lang="en-US" dirty="0" smtClean="0">
                <a:solidFill>
                  <a:schemeClr val="accent5">
                    <a:lumMod val="50000"/>
                  </a:schemeClr>
                </a:solidFill>
              </a:rPr>
              <a:t>File the itemized statement of charges with the lien.  Remember to serve the other parties all documents.</a:t>
            </a:r>
          </a:p>
          <a:p>
            <a:pPr marL="0" indent="0">
              <a:buClr>
                <a:srgbClr val="0066FF"/>
              </a:buClr>
              <a:buFontTx/>
              <a:buNone/>
              <a:defRPr/>
            </a:pPr>
            <a:endParaRPr lang="en-US" sz="22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Civil Code Section §1798 Compliance 3 of 4</a:t>
            </a:r>
          </a:p>
        </p:txBody>
      </p:sp>
      <p:sp>
        <p:nvSpPr>
          <p:cNvPr id="21507" name="Rectangle 3"/>
          <p:cNvSpPr>
            <a:spLocks noGrp="1" noChangeArrowheads="1"/>
          </p:cNvSpPr>
          <p:nvPr>
            <p:ph idx="1"/>
          </p:nvPr>
        </p:nvSpPr>
        <p:spPr>
          <a:xfrm>
            <a:off x="327025" y="1219200"/>
            <a:ext cx="8502650" cy="5410712"/>
          </a:xfrm>
        </p:spPr>
        <p:txBody>
          <a:bodyPr/>
          <a:lstStyle/>
          <a:p>
            <a:pPr eaLnBrk="1" hangingPunct="1">
              <a:buClr>
                <a:schemeClr val="accent5">
                  <a:lumMod val="50000"/>
                </a:schemeClr>
              </a:buClr>
            </a:pPr>
            <a:r>
              <a:rPr lang="en-US" dirty="0">
                <a:solidFill>
                  <a:schemeClr val="accent5">
                    <a:lumMod val="50000"/>
                  </a:schemeClr>
                </a:solidFill>
              </a:rPr>
              <a:t>The Primary Administrator is responsible for ensuring that the organization and the office develop, implement, disseminate, and enforce policies and procedures to safeguard and secure the login and that any employee or independent contractor whom the Primary Administrator permits to use the login is properly trained and supervised to safeguard and secure the login. </a:t>
            </a:r>
            <a:r>
              <a:rPr lang="en-US" altLang="en-US" dirty="0" smtClean="0">
                <a:solidFill>
                  <a:schemeClr val="accent5">
                    <a:lumMod val="50000"/>
                  </a:schemeClr>
                </a:solidFill>
              </a:rPr>
              <a:t>Maintain reasonable security procedures and practices.</a:t>
            </a:r>
          </a:p>
          <a:p>
            <a:pPr marL="0" indent="0" eaLnBrk="1" hangingPunct="1">
              <a:buClr>
                <a:srgbClr val="0066FF"/>
              </a:buClr>
              <a:buNone/>
            </a:pPr>
            <a:endParaRPr lang="en-US" altLang="en-US" dirty="0" smtClean="0">
              <a:solidFill>
                <a:schemeClr val="accent5">
                  <a:lumMod val="50000"/>
                </a:schemeClr>
              </a:solidFill>
            </a:endParaRPr>
          </a:p>
          <a:p>
            <a:pPr eaLnBrk="1" hangingPunct="1">
              <a:buClr>
                <a:schemeClr val="accent5">
                  <a:lumMod val="50000"/>
                </a:schemeClr>
              </a:buClr>
            </a:pPr>
            <a:r>
              <a:rPr lang="en-US" dirty="0">
                <a:solidFill>
                  <a:schemeClr val="accent5">
                    <a:lumMod val="50000"/>
                  </a:schemeClr>
                </a:solidFill>
              </a:rPr>
              <a:t>Any actual or potential breach or compromise of the security of the login or of any information potentially accessible using the login, must be reported to DWC by the organization and the office, through the Primary Administrator, immediately upon discovery thereof.</a:t>
            </a:r>
            <a:endParaRPr lang="en-US" altLang="en-US" dirty="0" smtClean="0">
              <a:solidFill>
                <a:schemeClr val="accent5">
                  <a:lumMod val="50000"/>
                </a:schemeClr>
              </a:solidFill>
            </a:endParaRPr>
          </a:p>
        </p:txBody>
      </p:sp>
    </p:spTree>
    <p:extLst>
      <p:ext uri="{BB962C8B-B14F-4D97-AF65-F5344CB8AC3E}">
        <p14:creationId xmlns:p14="http://schemas.microsoft.com/office/powerpoint/2010/main" val="339740426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328613" y="604838"/>
            <a:ext cx="8502650" cy="534987"/>
          </a:xfrm>
        </p:spPr>
        <p:txBody>
          <a:bodyPr/>
          <a:lstStyle/>
          <a:p>
            <a:r>
              <a:rPr lang="en-US" altLang="en-US" b="1" dirty="0" smtClean="0">
                <a:solidFill>
                  <a:schemeClr val="accent5">
                    <a:lumMod val="50000"/>
                  </a:schemeClr>
                </a:solidFill>
              </a:rPr>
              <a:t>Lien form package cont. </a:t>
            </a:r>
          </a:p>
        </p:txBody>
      </p:sp>
      <p:sp>
        <p:nvSpPr>
          <p:cNvPr id="220163" name="Content Placeholder 2"/>
          <p:cNvSpPr>
            <a:spLocks noGrp="1"/>
          </p:cNvSpPr>
          <p:nvPr>
            <p:ph idx="1"/>
          </p:nvPr>
        </p:nvSpPr>
        <p:spPr>
          <a:xfrm>
            <a:off x="328613" y="1214438"/>
            <a:ext cx="8502650" cy="2936188"/>
          </a:xfrm>
        </p:spPr>
        <p:txBody>
          <a:bodyPr/>
          <a:lstStyle/>
          <a:p>
            <a:pPr>
              <a:buClr>
                <a:schemeClr val="accent5">
                  <a:lumMod val="50000"/>
                </a:schemeClr>
              </a:buClr>
            </a:pPr>
            <a:r>
              <a:rPr lang="en-US" altLang="en-US" dirty="0" smtClean="0">
                <a:solidFill>
                  <a:schemeClr val="accent5">
                    <a:lumMod val="50000"/>
                  </a:schemeClr>
                </a:solidFill>
              </a:rPr>
              <a:t>Medical liens filed on or after 1/1/2017 that require payment of lien filing fee must provide additional information in the lien form including:</a:t>
            </a:r>
          </a:p>
          <a:p>
            <a:pPr lvl="1"/>
            <a:r>
              <a:rPr lang="en-US" altLang="en-US" dirty="0" smtClean="0">
                <a:solidFill>
                  <a:schemeClr val="accent5">
                    <a:lumMod val="50000"/>
                  </a:schemeClr>
                </a:solidFill>
              </a:rPr>
              <a:t>Rendering provider information </a:t>
            </a:r>
          </a:p>
          <a:p>
            <a:pPr lvl="1"/>
            <a:r>
              <a:rPr lang="en-US" altLang="en-US" dirty="0" smtClean="0">
                <a:solidFill>
                  <a:schemeClr val="accent5">
                    <a:lumMod val="50000"/>
                  </a:schemeClr>
                </a:solidFill>
              </a:rPr>
              <a:t>Billing provider information </a:t>
            </a:r>
          </a:p>
          <a:p>
            <a:pPr lvl="1"/>
            <a:r>
              <a:rPr lang="en-US" altLang="en-US" dirty="0" smtClean="0">
                <a:solidFill>
                  <a:schemeClr val="accent5">
                    <a:lumMod val="50000"/>
                  </a:schemeClr>
                </a:solidFill>
              </a:rPr>
              <a:t>Declaration under Labor Code Section 4903.05(c) </a:t>
            </a:r>
          </a:p>
          <a:p>
            <a:pPr lvl="2"/>
            <a:r>
              <a:rPr lang="en-US" altLang="en-US" dirty="0" smtClean="0">
                <a:solidFill>
                  <a:schemeClr val="accent5">
                    <a:lumMod val="50000"/>
                  </a:schemeClr>
                </a:solidFill>
              </a:rPr>
              <a:t>The first section must be filled out; additional sections to be used only for additional providers.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3" descr="Lien Declaration section on the sample eForm. " title="Lien Declaration section on the 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7086600" cy="25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211" name="Picture 2" descr="Lien Provider Information section on the sample eForm. " title="Lien Provider Information section on the eFor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214438"/>
            <a:ext cx="7239000" cy="3054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22210" name="Title 1"/>
          <p:cNvSpPr>
            <a:spLocks noGrp="1"/>
          </p:cNvSpPr>
          <p:nvPr>
            <p:ph type="title"/>
          </p:nvPr>
        </p:nvSpPr>
        <p:spPr>
          <a:xfrm>
            <a:off x="328613" y="604838"/>
            <a:ext cx="8502650" cy="534987"/>
          </a:xfrm>
        </p:spPr>
        <p:txBody>
          <a:bodyPr/>
          <a:lstStyle/>
          <a:p>
            <a:r>
              <a:rPr lang="en-US" altLang="en-US" b="1" dirty="0" smtClean="0">
                <a:solidFill>
                  <a:schemeClr val="accent5">
                    <a:lumMod val="50000"/>
                  </a:schemeClr>
                </a:solidFill>
              </a:rPr>
              <a:t>Lien Provider Information and Declaration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328613" y="604838"/>
            <a:ext cx="8502650" cy="534987"/>
          </a:xfrm>
        </p:spPr>
        <p:txBody>
          <a:bodyPr/>
          <a:lstStyle/>
          <a:p>
            <a:r>
              <a:rPr lang="en-US" altLang="en-US" b="1" dirty="0" smtClean="0">
                <a:solidFill>
                  <a:schemeClr val="accent5">
                    <a:lumMod val="50000"/>
                  </a:schemeClr>
                </a:solidFill>
              </a:rPr>
              <a:t>Lien updates</a:t>
            </a:r>
          </a:p>
        </p:txBody>
      </p:sp>
      <p:sp>
        <p:nvSpPr>
          <p:cNvPr id="224259" name="Content Placeholder 2"/>
          <p:cNvSpPr>
            <a:spLocks noGrp="1"/>
          </p:cNvSpPr>
          <p:nvPr>
            <p:ph idx="1"/>
          </p:nvPr>
        </p:nvSpPr>
        <p:spPr>
          <a:xfrm>
            <a:off x="328613" y="1214438"/>
            <a:ext cx="8502650" cy="3564053"/>
          </a:xfrm>
        </p:spPr>
        <p:txBody>
          <a:bodyPr/>
          <a:lstStyle/>
          <a:p>
            <a:pPr>
              <a:buClr>
                <a:schemeClr val="accent5">
                  <a:lumMod val="50000"/>
                </a:schemeClr>
              </a:buClr>
            </a:pPr>
            <a:r>
              <a:rPr lang="en-US" altLang="en-US" dirty="0" smtClean="0">
                <a:solidFill>
                  <a:schemeClr val="accent5">
                    <a:lumMod val="50000"/>
                  </a:schemeClr>
                </a:solidFill>
              </a:rPr>
              <a:t>Previously, e-filers </a:t>
            </a:r>
            <a:r>
              <a:rPr lang="en-US" altLang="en-US" dirty="0">
                <a:solidFill>
                  <a:schemeClr val="accent5">
                    <a:lumMod val="50000"/>
                  </a:schemeClr>
                </a:solidFill>
              </a:rPr>
              <a:t>that </a:t>
            </a:r>
            <a:r>
              <a:rPr lang="en-US" altLang="en-US" dirty="0" smtClean="0">
                <a:solidFill>
                  <a:schemeClr val="accent5">
                    <a:lumMod val="50000"/>
                  </a:schemeClr>
                </a:solidFill>
              </a:rPr>
              <a:t>filed paid </a:t>
            </a:r>
            <a:r>
              <a:rPr lang="en-US" altLang="en-US" dirty="0">
                <a:solidFill>
                  <a:schemeClr val="accent5">
                    <a:lumMod val="50000"/>
                  </a:schemeClr>
                </a:solidFill>
              </a:rPr>
              <a:t>liens between January 1, 2013 and December 31, 2016 </a:t>
            </a:r>
            <a:r>
              <a:rPr lang="en-US" altLang="en-US" dirty="0" smtClean="0">
                <a:solidFill>
                  <a:schemeClr val="accent5">
                    <a:lumMod val="50000"/>
                  </a:schemeClr>
                </a:solidFill>
              </a:rPr>
              <a:t>were </a:t>
            </a:r>
            <a:r>
              <a:rPr lang="en-US" altLang="en-US" dirty="0">
                <a:solidFill>
                  <a:schemeClr val="accent5">
                    <a:lumMod val="50000"/>
                  </a:schemeClr>
                </a:solidFill>
              </a:rPr>
              <a:t>required to upload the SUPPLEMENTAL LIEN FORM AND SECTION 4903.05(c) DECLARATION for their liens to be </a:t>
            </a:r>
            <a:r>
              <a:rPr lang="en-US" altLang="en-US" dirty="0" smtClean="0">
                <a:solidFill>
                  <a:schemeClr val="accent5">
                    <a:lumMod val="50000"/>
                  </a:schemeClr>
                </a:solidFill>
              </a:rPr>
              <a:t>considered valid.</a:t>
            </a:r>
          </a:p>
          <a:p>
            <a:pPr marL="0" indent="0">
              <a:buClr>
                <a:schemeClr val="accent5">
                  <a:lumMod val="50000"/>
                </a:schemeClr>
              </a:buClr>
              <a:buNone/>
            </a:pPr>
            <a:endParaRPr lang="en-US" altLang="en-US" dirty="0" smtClean="0">
              <a:solidFill>
                <a:schemeClr val="accent5">
                  <a:lumMod val="50000"/>
                </a:schemeClr>
              </a:solidFill>
            </a:endParaRPr>
          </a:p>
          <a:p>
            <a:pPr>
              <a:buClr>
                <a:schemeClr val="accent5">
                  <a:lumMod val="50000"/>
                </a:schemeClr>
              </a:buClr>
            </a:pPr>
            <a:r>
              <a:rPr lang="en-US" altLang="en-US" dirty="0" smtClean="0">
                <a:solidFill>
                  <a:schemeClr val="accent5">
                    <a:lumMod val="50000"/>
                  </a:schemeClr>
                </a:solidFill>
              </a:rPr>
              <a:t>The supplemental </a:t>
            </a:r>
            <a:r>
              <a:rPr lang="en-US" altLang="en-US" dirty="0">
                <a:solidFill>
                  <a:schemeClr val="accent5">
                    <a:lumMod val="50000"/>
                  </a:schemeClr>
                </a:solidFill>
              </a:rPr>
              <a:t>lien form and section 4903.05(c) </a:t>
            </a:r>
            <a:r>
              <a:rPr lang="en-US" altLang="en-US" dirty="0" smtClean="0">
                <a:solidFill>
                  <a:schemeClr val="accent5">
                    <a:lumMod val="50000"/>
                  </a:schemeClr>
                </a:solidFill>
              </a:rPr>
              <a:t>is now </a:t>
            </a:r>
            <a:r>
              <a:rPr lang="en-US" altLang="en-US" dirty="0">
                <a:solidFill>
                  <a:schemeClr val="accent5">
                    <a:lumMod val="50000"/>
                  </a:schemeClr>
                </a:solidFill>
              </a:rPr>
              <a:t>built into the eForm for the NOTICE AND REQUEST FOR ALLOWANCE OF LIEN and </a:t>
            </a:r>
            <a:r>
              <a:rPr lang="en-US" altLang="en-US" dirty="0" smtClean="0">
                <a:solidFill>
                  <a:schemeClr val="accent5">
                    <a:lumMod val="50000"/>
                  </a:schemeClr>
                </a:solidFill>
              </a:rPr>
              <a:t>a separate form is </a:t>
            </a:r>
            <a:r>
              <a:rPr lang="en-US" altLang="en-US" dirty="0">
                <a:solidFill>
                  <a:schemeClr val="accent5">
                    <a:lumMod val="50000"/>
                  </a:schemeClr>
                </a:solidFill>
              </a:rPr>
              <a:t>no longer required to </a:t>
            </a:r>
            <a:r>
              <a:rPr lang="en-US" altLang="en-US" dirty="0" smtClean="0">
                <a:solidFill>
                  <a:schemeClr val="accent5">
                    <a:lumMod val="50000"/>
                  </a:schemeClr>
                </a:solidFill>
              </a:rPr>
              <a:t>file.</a:t>
            </a:r>
            <a:endParaRPr lang="en-US" altLang="en-US" dirty="0"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Ratings</a:t>
            </a:r>
          </a:p>
        </p:txBody>
      </p:sp>
      <p:sp>
        <p:nvSpPr>
          <p:cNvPr id="111619" name="Rectangle 3"/>
          <p:cNvSpPr>
            <a:spLocks noGrp="1" noChangeArrowheads="1"/>
          </p:cNvSpPr>
          <p:nvPr>
            <p:ph idx="1"/>
          </p:nvPr>
        </p:nvSpPr>
        <p:spPr>
          <a:xfrm>
            <a:off x="327025" y="1219200"/>
            <a:ext cx="8502650" cy="3342453"/>
          </a:xfrm>
        </p:spPr>
        <p:txBody>
          <a:bodyPr/>
          <a:lstStyle/>
          <a:p>
            <a:pPr>
              <a:buClr>
                <a:srgbClr val="0000FF"/>
              </a:buClr>
              <a:defRPr/>
            </a:pPr>
            <a:r>
              <a:rPr lang="en-US" altLang="en-US" dirty="0" smtClean="0">
                <a:solidFill>
                  <a:schemeClr val="accent5">
                    <a:lumMod val="50000"/>
                  </a:schemeClr>
                </a:solidFill>
              </a:rPr>
              <a:t>Pro Per (unrepresented)</a:t>
            </a:r>
          </a:p>
          <a:p>
            <a:pPr lvl="1">
              <a:buClr>
                <a:srgbClr val="0000FF"/>
              </a:buClr>
              <a:defRPr/>
            </a:pPr>
            <a:r>
              <a:rPr lang="en-US" altLang="en-US" dirty="0" smtClean="0">
                <a:solidFill>
                  <a:schemeClr val="accent5">
                    <a:lumMod val="50000"/>
                  </a:schemeClr>
                </a:solidFill>
              </a:rPr>
              <a:t>Use only these eForms:</a:t>
            </a:r>
          </a:p>
          <a:p>
            <a:pPr lvl="2">
              <a:buClr>
                <a:srgbClr val="0000FF"/>
              </a:buClr>
              <a:buFont typeface="Arial" charset="0"/>
              <a:buChar char="–"/>
              <a:defRPr/>
            </a:pPr>
            <a:r>
              <a:rPr lang="en-US" altLang="en-US" dirty="0" smtClean="0">
                <a:solidFill>
                  <a:schemeClr val="accent5">
                    <a:lumMod val="50000"/>
                  </a:schemeClr>
                </a:solidFill>
              </a:rPr>
              <a:t>EMPLOYEE’S PERMANENT DISABILITY QUESTIONNAIRE      AND REQUEST FOR SUMMARY RATING-QME REPORT</a:t>
            </a:r>
          </a:p>
          <a:p>
            <a:pPr lvl="1">
              <a:buClr>
                <a:srgbClr val="0000FF"/>
              </a:buClr>
              <a:buFont typeface="Arial" charset="0"/>
              <a:buNone/>
              <a:defRPr/>
            </a:pPr>
            <a:r>
              <a:rPr lang="en-US" altLang="en-US" dirty="0" smtClean="0">
                <a:solidFill>
                  <a:schemeClr val="accent5">
                    <a:lumMod val="50000"/>
                  </a:schemeClr>
                </a:solidFill>
              </a:rPr>
              <a:t>		</a:t>
            </a:r>
            <a:r>
              <a:rPr lang="en-US" altLang="en-US" u="sng" dirty="0" smtClean="0">
                <a:solidFill>
                  <a:schemeClr val="accent5">
                    <a:lumMod val="50000"/>
                  </a:schemeClr>
                </a:solidFill>
              </a:rPr>
              <a:t>or</a:t>
            </a:r>
          </a:p>
          <a:p>
            <a:pPr lvl="2">
              <a:buClr>
                <a:srgbClr val="0000FF"/>
              </a:buClr>
              <a:buFont typeface="Arial" charset="0"/>
              <a:buChar char="–"/>
              <a:defRPr/>
            </a:pPr>
            <a:r>
              <a:rPr lang="en-US" altLang="en-US" dirty="0" smtClean="0">
                <a:solidFill>
                  <a:schemeClr val="accent5">
                    <a:lumMod val="50000"/>
                  </a:schemeClr>
                </a:solidFill>
              </a:rPr>
              <a:t>REQUEST FOR SUMMARY RATING DETERMINATION-PRIMARY TREATING PHYSICIAN REPORT</a:t>
            </a:r>
          </a:p>
          <a:p>
            <a:pPr lvl="1">
              <a:buClr>
                <a:srgbClr val="0000FF"/>
              </a:buClr>
              <a:buFont typeface="Arial" charset="0"/>
              <a:buChar char="–"/>
              <a:defRPr/>
            </a:pPr>
            <a:r>
              <a:rPr lang="en-US" altLang="en-US" dirty="0" smtClean="0">
                <a:solidFill>
                  <a:schemeClr val="accent5">
                    <a:lumMod val="50000"/>
                  </a:schemeClr>
                </a:solidFill>
              </a:rPr>
              <a:t>If you do not have a DEU case number, file it as a NEW CASE.</a:t>
            </a:r>
          </a:p>
          <a:p>
            <a:pPr lvl="1">
              <a:buClr>
                <a:srgbClr val="0000FF"/>
              </a:buClr>
              <a:buFont typeface="Arial" charset="0"/>
              <a:buChar char="–"/>
              <a:defRPr/>
            </a:pPr>
            <a:r>
              <a:rPr lang="en-US" altLang="en-US" dirty="0" smtClean="0">
                <a:solidFill>
                  <a:schemeClr val="accent5">
                    <a:lumMod val="50000"/>
                  </a:schemeClr>
                </a:solidFill>
              </a:rPr>
              <a:t>When attaching a Proof of Service use the attachment link on the eForm and select DEU-MISC–PROOF OF SERVICE.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28613" y="604838"/>
            <a:ext cx="8502650" cy="534987"/>
          </a:xfrm>
        </p:spPr>
        <p:txBody>
          <a:bodyPr/>
          <a:lstStyle/>
          <a:p>
            <a:r>
              <a:rPr lang="en-US" altLang="en-US" b="1" dirty="0" smtClean="0">
                <a:solidFill>
                  <a:schemeClr val="accent5">
                    <a:lumMod val="50000"/>
                  </a:schemeClr>
                </a:solidFill>
              </a:rPr>
              <a:t>Ratings cont.</a:t>
            </a:r>
          </a:p>
        </p:txBody>
      </p:sp>
      <p:sp>
        <p:nvSpPr>
          <p:cNvPr id="113667" name="Rectangle 3"/>
          <p:cNvSpPr>
            <a:spLocks noGrp="1" noChangeArrowheads="1"/>
          </p:cNvSpPr>
          <p:nvPr>
            <p:ph idx="1"/>
          </p:nvPr>
        </p:nvSpPr>
        <p:spPr>
          <a:xfrm>
            <a:off x="327025" y="1219200"/>
            <a:ext cx="8502650" cy="2862322"/>
          </a:xfrm>
        </p:spPr>
        <p:txBody>
          <a:bodyPr/>
          <a:lstStyle/>
          <a:p>
            <a:pPr>
              <a:buClr>
                <a:srgbClr val="0000FF"/>
              </a:buClr>
              <a:defRPr/>
            </a:pPr>
            <a:r>
              <a:rPr lang="en-US" altLang="en-US" dirty="0" smtClean="0">
                <a:solidFill>
                  <a:schemeClr val="accent5">
                    <a:lumMod val="50000"/>
                  </a:schemeClr>
                </a:solidFill>
              </a:rPr>
              <a:t>Represented IW</a:t>
            </a:r>
          </a:p>
          <a:p>
            <a:pPr lvl="1">
              <a:buClr>
                <a:srgbClr val="0000FF"/>
              </a:buClr>
              <a:defRPr/>
            </a:pPr>
            <a:r>
              <a:rPr lang="en-US" altLang="en-US" dirty="0" smtClean="0">
                <a:solidFill>
                  <a:schemeClr val="accent5">
                    <a:lumMod val="50000"/>
                  </a:schemeClr>
                </a:solidFill>
              </a:rPr>
              <a:t>Use DEU Prefix even if the DEU case does not exist – Guide page 54-55.</a:t>
            </a:r>
          </a:p>
          <a:p>
            <a:pPr lvl="1">
              <a:buClr>
                <a:srgbClr val="0000FF"/>
              </a:buClr>
              <a:defRPr/>
            </a:pPr>
            <a:r>
              <a:rPr lang="en-US" altLang="en-US" dirty="0" smtClean="0">
                <a:solidFill>
                  <a:schemeClr val="accent5">
                    <a:lumMod val="50000"/>
                  </a:schemeClr>
                </a:solidFill>
              </a:rPr>
              <a:t>Use only this eForm:</a:t>
            </a:r>
          </a:p>
          <a:p>
            <a:pPr lvl="2">
              <a:buClr>
                <a:srgbClr val="0000FF"/>
              </a:buClr>
              <a:defRPr/>
            </a:pPr>
            <a:r>
              <a:rPr lang="en-US" altLang="en-US" dirty="0" smtClean="0">
                <a:solidFill>
                  <a:schemeClr val="accent5">
                    <a:lumMod val="50000"/>
                  </a:schemeClr>
                </a:solidFill>
              </a:rPr>
              <a:t>REQUEST FOR CONSULTATIVE RATING</a:t>
            </a:r>
          </a:p>
          <a:p>
            <a:pPr lvl="1">
              <a:buClr>
                <a:srgbClr val="0000FF"/>
              </a:buClr>
              <a:defRPr/>
            </a:pPr>
            <a:r>
              <a:rPr lang="en-US" altLang="en-US" dirty="0" smtClean="0">
                <a:solidFill>
                  <a:schemeClr val="accent5">
                    <a:lumMod val="50000"/>
                  </a:schemeClr>
                </a:solidFill>
              </a:rPr>
              <a:t>When you attach a Proof of Service use the attachment link on the eForm and select DEU-MISC–PROOF OF SERVICE.</a:t>
            </a:r>
          </a:p>
          <a:p>
            <a:pPr lvl="1">
              <a:buClr>
                <a:srgbClr val="0000FF"/>
              </a:buClr>
              <a:buFont typeface="Arial" charset="0"/>
              <a:buChar char="–"/>
              <a:defRPr/>
            </a:pPr>
            <a:endParaRPr lang="en-US" altLang="en-US" dirty="0" smtClean="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328613" y="50800"/>
            <a:ext cx="8502650" cy="1089025"/>
          </a:xfrm>
        </p:spPr>
        <p:txBody>
          <a:bodyPr/>
          <a:lstStyle/>
          <a:p>
            <a:r>
              <a:rPr lang="en-US" altLang="en-US" sz="2400" b="1" dirty="0" smtClean="0">
                <a:solidFill>
                  <a:schemeClr val="accent5">
                    <a:lumMod val="50000"/>
                  </a:schemeClr>
                </a:solidFill>
              </a:rPr>
              <a:t>DWC-AD-10133.55 </a:t>
            </a:r>
            <a:br>
              <a:rPr lang="en-US" altLang="en-US" sz="2400" b="1" dirty="0" smtClean="0">
                <a:solidFill>
                  <a:schemeClr val="accent5">
                    <a:lumMod val="50000"/>
                  </a:schemeClr>
                </a:solidFill>
              </a:rPr>
            </a:br>
            <a:r>
              <a:rPr lang="en-US" altLang="en-US" sz="2400" b="1" dirty="0" smtClean="0">
                <a:solidFill>
                  <a:schemeClr val="accent5">
                    <a:lumMod val="50000"/>
                  </a:schemeClr>
                </a:solidFill>
              </a:rPr>
              <a:t>Supplemental Job Displacement Benefits (SJDB) Request for Dispute Resolution Before Administrative Director</a:t>
            </a:r>
          </a:p>
        </p:txBody>
      </p:sp>
      <p:sp>
        <p:nvSpPr>
          <p:cNvPr id="3" name="Content Placeholder 2"/>
          <p:cNvSpPr>
            <a:spLocks noGrp="1"/>
          </p:cNvSpPr>
          <p:nvPr>
            <p:ph idx="1"/>
          </p:nvPr>
        </p:nvSpPr>
        <p:spPr>
          <a:xfrm>
            <a:off x="228600" y="1219200"/>
            <a:ext cx="8502650" cy="5238357"/>
          </a:xfrm>
        </p:spPr>
        <p:txBody>
          <a:bodyPr/>
          <a:lstStyle/>
          <a:p>
            <a:pPr>
              <a:buClr>
                <a:schemeClr val="accent5">
                  <a:lumMod val="50000"/>
                </a:schemeClr>
              </a:buClr>
              <a:defRPr/>
            </a:pPr>
            <a:r>
              <a:rPr lang="en-US" b="1" dirty="0" smtClean="0">
                <a:solidFill>
                  <a:schemeClr val="accent5">
                    <a:lumMod val="50000"/>
                  </a:schemeClr>
                </a:solidFill>
              </a:rPr>
              <a:t>Use RSU Prefix even if this RSU product does not exist (except for case opening forms)</a:t>
            </a:r>
          </a:p>
          <a:p>
            <a:pPr lvl="1">
              <a:buClr>
                <a:schemeClr val="accent5">
                  <a:lumMod val="50000"/>
                </a:schemeClr>
              </a:buClr>
              <a:defRPr/>
            </a:pPr>
            <a:r>
              <a:rPr lang="en-US" dirty="0" smtClean="0">
                <a:solidFill>
                  <a:schemeClr val="accent5">
                    <a:lumMod val="50000"/>
                  </a:schemeClr>
                </a:solidFill>
              </a:rPr>
              <a:t>Do not file as a “new case” unless there is no existing ADJ number.</a:t>
            </a:r>
          </a:p>
          <a:p>
            <a:pPr>
              <a:buClr>
                <a:schemeClr val="accent5">
                  <a:lumMod val="50000"/>
                </a:schemeClr>
              </a:buClr>
              <a:defRPr/>
            </a:pPr>
            <a:r>
              <a:rPr lang="en-US" b="1" dirty="0" smtClean="0">
                <a:solidFill>
                  <a:schemeClr val="accent5">
                    <a:lumMod val="50000"/>
                  </a:schemeClr>
                </a:solidFill>
              </a:rPr>
              <a:t>Form Package (remember to attach separately):</a:t>
            </a:r>
            <a:endParaRPr lang="en-US" dirty="0" smtClean="0">
              <a:solidFill>
                <a:schemeClr val="accent5">
                  <a:lumMod val="50000"/>
                </a:schemeClr>
              </a:solidFill>
            </a:endParaRPr>
          </a:p>
          <a:p>
            <a:pPr lvl="1">
              <a:buClr>
                <a:schemeClr val="accent5">
                  <a:lumMod val="50000"/>
                </a:schemeClr>
              </a:buClr>
              <a:defRPr/>
            </a:pPr>
            <a:r>
              <a:rPr lang="en-US" dirty="0" smtClean="0">
                <a:solidFill>
                  <a:schemeClr val="accent5">
                    <a:lumMod val="50000"/>
                  </a:schemeClr>
                </a:solidFill>
              </a:rPr>
              <a:t>RSU-SUPPORTING DOCUMENT-MEDICAL REPORT</a:t>
            </a:r>
          </a:p>
          <a:p>
            <a:pPr lvl="1">
              <a:buClr>
                <a:schemeClr val="accent5">
                  <a:lumMod val="50000"/>
                </a:schemeClr>
              </a:buClr>
              <a:defRPr/>
            </a:pPr>
            <a:r>
              <a:rPr lang="en-US" dirty="0" smtClean="0">
                <a:solidFill>
                  <a:schemeClr val="accent5">
                    <a:lumMod val="50000"/>
                  </a:schemeClr>
                </a:solidFill>
              </a:rPr>
              <a:t>RSU-SUPPORTING DOCUMENT-VRTWC REPORT </a:t>
            </a:r>
            <a:endParaRPr lang="en-US" dirty="0">
              <a:solidFill>
                <a:schemeClr val="accent5">
                  <a:lumMod val="50000"/>
                </a:schemeClr>
              </a:solidFill>
            </a:endParaRPr>
          </a:p>
          <a:p>
            <a:pPr lvl="2">
              <a:buClr>
                <a:schemeClr val="accent5">
                  <a:lumMod val="50000"/>
                </a:schemeClr>
              </a:buClr>
              <a:defRPr/>
            </a:pPr>
            <a:r>
              <a:rPr lang="en-US" dirty="0" smtClean="0">
                <a:solidFill>
                  <a:schemeClr val="accent5">
                    <a:lumMod val="50000"/>
                  </a:schemeClr>
                </a:solidFill>
              </a:rPr>
              <a:t>Example: Physician’s Return to Work or Voucher reports</a:t>
            </a:r>
          </a:p>
          <a:p>
            <a:pPr lvl="1">
              <a:buClr>
                <a:schemeClr val="accent5">
                  <a:lumMod val="50000"/>
                </a:schemeClr>
              </a:buClr>
              <a:defRPr/>
            </a:pPr>
            <a:r>
              <a:rPr lang="en-US" dirty="0" smtClean="0">
                <a:solidFill>
                  <a:schemeClr val="accent5">
                    <a:lumMod val="50000"/>
                  </a:schemeClr>
                </a:solidFill>
              </a:rPr>
              <a:t>RSU-OTHER-OTHER CORRESPONDENCE </a:t>
            </a:r>
          </a:p>
          <a:p>
            <a:pPr lvl="2">
              <a:buClr>
                <a:schemeClr val="accent5">
                  <a:lumMod val="50000"/>
                </a:schemeClr>
              </a:buClr>
              <a:defRPr/>
            </a:pPr>
            <a:r>
              <a:rPr lang="en-US" dirty="0" smtClean="0">
                <a:solidFill>
                  <a:schemeClr val="accent5">
                    <a:lumMod val="50000"/>
                  </a:schemeClr>
                </a:solidFill>
              </a:rPr>
              <a:t>Include a copy of the Settlement and Order</a:t>
            </a:r>
          </a:p>
          <a:p>
            <a:pPr lvl="1">
              <a:buClr>
                <a:schemeClr val="accent5">
                  <a:lumMod val="50000"/>
                </a:schemeClr>
              </a:buClr>
              <a:defRPr/>
            </a:pPr>
            <a:r>
              <a:rPr lang="en-US" dirty="0" smtClean="0">
                <a:solidFill>
                  <a:schemeClr val="accent5">
                    <a:lumMod val="50000"/>
                  </a:schemeClr>
                </a:solidFill>
              </a:rPr>
              <a:t>RSU-OTHER-OTHER CORRESPONDENCE </a:t>
            </a:r>
          </a:p>
          <a:p>
            <a:pPr lvl="2">
              <a:buClr>
                <a:schemeClr val="accent5">
                  <a:lumMod val="50000"/>
                </a:schemeClr>
              </a:buClr>
              <a:defRPr/>
            </a:pPr>
            <a:r>
              <a:rPr lang="en-US" dirty="0" smtClean="0">
                <a:solidFill>
                  <a:schemeClr val="accent5">
                    <a:lumMod val="50000"/>
                  </a:schemeClr>
                </a:solidFill>
              </a:rPr>
              <a:t>Example: Notice of Offer of Regular Modified or Alternative Work</a:t>
            </a:r>
          </a:p>
          <a:p>
            <a:pPr lvl="1">
              <a:buClr>
                <a:schemeClr val="accent5">
                  <a:lumMod val="50000"/>
                </a:schemeClr>
              </a:buClr>
              <a:defRPr/>
            </a:pPr>
            <a:r>
              <a:rPr lang="en-US" dirty="0" smtClean="0">
                <a:solidFill>
                  <a:schemeClr val="accent5">
                    <a:lumMod val="50000"/>
                  </a:schemeClr>
                </a:solidFill>
              </a:rPr>
              <a:t>RSU-OTHER-PROOF OF SERVICE </a:t>
            </a:r>
          </a:p>
          <a:p>
            <a:pPr lvl="2">
              <a:buClr>
                <a:schemeClr val="accent5">
                  <a:lumMod val="50000"/>
                </a:schemeClr>
              </a:buClr>
              <a:defRPr/>
            </a:pPr>
            <a:r>
              <a:rPr lang="en-US" dirty="0" smtClean="0">
                <a:solidFill>
                  <a:schemeClr val="accent5">
                    <a:lumMod val="50000"/>
                  </a:schemeClr>
                </a:solidFill>
              </a:rPr>
              <a:t>The OCR form has the POS however, this eForm does not.</a:t>
            </a:r>
          </a:p>
          <a:p>
            <a:pPr lvl="2">
              <a:buClr>
                <a:schemeClr val="accent5">
                  <a:lumMod val="50000"/>
                </a:schemeClr>
              </a:buClr>
              <a:defRPr/>
            </a:pPr>
            <a:r>
              <a:rPr lang="en-US" dirty="0" smtClean="0">
                <a:solidFill>
                  <a:schemeClr val="accent5">
                    <a:lumMod val="50000"/>
                  </a:schemeClr>
                </a:solidFill>
              </a:rPr>
              <a:t>You can still use the OCR page 4 POS if you modify it to include your eForm information.</a:t>
            </a: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a:xfrm>
            <a:off x="328613" y="271463"/>
            <a:ext cx="8502650" cy="868362"/>
          </a:xfrm>
        </p:spPr>
        <p:txBody>
          <a:bodyPr/>
          <a:lstStyle/>
          <a:p>
            <a:r>
              <a:rPr lang="en-US" altLang="en-US" sz="2800" b="1" dirty="0" smtClean="0">
                <a:solidFill>
                  <a:schemeClr val="accent5">
                    <a:lumMod val="50000"/>
                  </a:schemeClr>
                </a:solidFill>
              </a:rPr>
              <a:t>DWC-AD-10133.55 (SJDB) Request for Dispute Resolution Before Administrative Director cont.</a:t>
            </a:r>
          </a:p>
        </p:txBody>
      </p:sp>
      <p:sp>
        <p:nvSpPr>
          <p:cNvPr id="3" name="Content Placeholder 2"/>
          <p:cNvSpPr>
            <a:spLocks noGrp="1"/>
          </p:cNvSpPr>
          <p:nvPr>
            <p:ph idx="1"/>
          </p:nvPr>
        </p:nvSpPr>
        <p:spPr>
          <a:xfrm>
            <a:off x="228600" y="1295400"/>
            <a:ext cx="8502650" cy="3564053"/>
          </a:xfrm>
        </p:spPr>
        <p:txBody>
          <a:bodyPr/>
          <a:lstStyle/>
          <a:p>
            <a:pPr>
              <a:buClr>
                <a:schemeClr val="accent5">
                  <a:lumMod val="50000"/>
                </a:schemeClr>
              </a:buClr>
              <a:defRPr/>
            </a:pPr>
            <a:r>
              <a:rPr lang="en-US" b="1" dirty="0" smtClean="0">
                <a:solidFill>
                  <a:schemeClr val="accent5">
                    <a:lumMod val="50000"/>
                  </a:schemeClr>
                </a:solidFill>
              </a:rPr>
              <a:t>Optional form Package:</a:t>
            </a:r>
            <a:endParaRPr lang="en-US" dirty="0" smtClean="0">
              <a:solidFill>
                <a:schemeClr val="accent5">
                  <a:lumMod val="50000"/>
                </a:schemeClr>
              </a:solidFill>
            </a:endParaRPr>
          </a:p>
          <a:p>
            <a:pPr lvl="1">
              <a:buClr>
                <a:schemeClr val="accent5">
                  <a:lumMod val="50000"/>
                </a:schemeClr>
              </a:buClr>
              <a:defRPr/>
            </a:pPr>
            <a:r>
              <a:rPr lang="en-US" dirty="0" smtClean="0">
                <a:solidFill>
                  <a:schemeClr val="accent5">
                    <a:lumMod val="50000"/>
                  </a:schemeClr>
                </a:solidFill>
              </a:rPr>
              <a:t>RSU-NON-FORM CORRESPONDENCE-LETTER</a:t>
            </a:r>
          </a:p>
          <a:p>
            <a:pPr lvl="1">
              <a:buClr>
                <a:schemeClr val="accent5">
                  <a:lumMod val="50000"/>
                </a:schemeClr>
              </a:buClr>
              <a:defRPr/>
            </a:pPr>
            <a:r>
              <a:rPr lang="en-US" dirty="0" smtClean="0">
                <a:solidFill>
                  <a:schemeClr val="accent5">
                    <a:lumMod val="50000"/>
                  </a:schemeClr>
                </a:solidFill>
              </a:rPr>
              <a:t>RSU-SUPPORTING DOCUMENT-JOB DESCRIPTION</a:t>
            </a:r>
          </a:p>
          <a:p>
            <a:pPr lvl="1">
              <a:buClr>
                <a:schemeClr val="accent5">
                  <a:lumMod val="50000"/>
                </a:schemeClr>
              </a:buClr>
              <a:defRPr/>
            </a:pPr>
            <a:r>
              <a:rPr lang="en-US" dirty="0" smtClean="0">
                <a:solidFill>
                  <a:schemeClr val="accent5">
                    <a:lumMod val="50000"/>
                  </a:schemeClr>
                </a:solidFill>
              </a:rPr>
              <a:t>RSU-SUPPORTING DOCUMENT-POSITION STATEMENT</a:t>
            </a:r>
          </a:p>
          <a:p>
            <a:pPr lvl="1">
              <a:buClr>
                <a:schemeClr val="accent5">
                  <a:lumMod val="50000"/>
                </a:schemeClr>
              </a:buClr>
              <a:defRPr/>
            </a:pPr>
            <a:r>
              <a:rPr lang="en-US" dirty="0" smtClean="0">
                <a:solidFill>
                  <a:schemeClr val="accent5">
                    <a:lumMod val="50000"/>
                  </a:schemeClr>
                </a:solidFill>
              </a:rPr>
              <a:t>RSU-SUPPORTING DOCUMENT SCHOOL &amp; VRTWC INVOICES</a:t>
            </a:r>
          </a:p>
          <a:p>
            <a:pPr lvl="1">
              <a:buClr>
                <a:schemeClr val="accent5">
                  <a:lumMod val="50000"/>
                </a:schemeClr>
              </a:buClr>
              <a:defRPr/>
            </a:pPr>
            <a:r>
              <a:rPr lang="en-US" dirty="0" smtClean="0">
                <a:solidFill>
                  <a:schemeClr val="accent5">
                    <a:lumMod val="50000"/>
                  </a:schemeClr>
                </a:solidFill>
              </a:rPr>
              <a:t>RSU-OTHER-OTHER CORRESPONDENCE (SJDB VOUCHER SIGNED)</a:t>
            </a:r>
          </a:p>
          <a:p>
            <a:pPr marL="0" indent="0" algn="ctr">
              <a:buFontTx/>
              <a:buNone/>
              <a:defRPr/>
            </a:pPr>
            <a:r>
              <a:rPr lang="en-US" dirty="0" smtClean="0">
                <a:solidFill>
                  <a:schemeClr val="accent5">
                    <a:lumMod val="50000"/>
                  </a:schemeClr>
                </a:solidFill>
              </a:rPr>
              <a:t>	*For questions regarding status? Email 		 </a:t>
            </a:r>
            <a:r>
              <a:rPr lang="en-US" dirty="0" smtClean="0">
                <a:solidFill>
                  <a:schemeClr val="accent5">
                    <a:lumMod val="50000"/>
                  </a:schemeClr>
                </a:solidFill>
                <a:hlinkClick r:id="rId3"/>
              </a:rPr>
              <a:t>DWCSJDBinquiries@dir.ca.gov</a:t>
            </a:r>
            <a:endParaRPr lang="en-US"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 Signature</a:t>
            </a:r>
          </a:p>
        </p:txBody>
      </p:sp>
      <p:sp>
        <p:nvSpPr>
          <p:cNvPr id="44035" name="Rectangle 3"/>
          <p:cNvSpPr>
            <a:spLocks noGrp="1" noChangeArrowheads="1"/>
          </p:cNvSpPr>
          <p:nvPr>
            <p:ph idx="1"/>
          </p:nvPr>
        </p:nvSpPr>
        <p:spPr>
          <a:xfrm>
            <a:off x="328613" y="1447800"/>
            <a:ext cx="8502650" cy="4302125"/>
          </a:xfrm>
        </p:spPr>
        <p:txBody>
          <a:bodyPr/>
          <a:lstStyle/>
          <a:p>
            <a:pPr>
              <a:buClr>
                <a:srgbClr val="0000FF"/>
              </a:buClr>
            </a:pPr>
            <a:r>
              <a:rPr lang="en-US" altLang="en-US" dirty="0" smtClean="0">
                <a:solidFill>
                  <a:schemeClr val="accent5">
                    <a:lumMod val="50000"/>
                  </a:schemeClr>
                </a:solidFill>
              </a:rPr>
              <a:t>Proper format:</a:t>
            </a:r>
          </a:p>
          <a:p>
            <a:pPr algn="ctr">
              <a:buClr>
                <a:srgbClr val="0000FF"/>
              </a:buClr>
              <a:buFontTx/>
              <a:buNone/>
            </a:pPr>
            <a:r>
              <a:rPr lang="en-US" altLang="en-US" dirty="0" smtClean="0">
                <a:solidFill>
                  <a:schemeClr val="accent5">
                    <a:lumMod val="50000"/>
                  </a:schemeClr>
                </a:solidFill>
              </a:rPr>
              <a:t>S FIRSTNAME LASTNAME</a:t>
            </a:r>
          </a:p>
          <a:p>
            <a:pPr>
              <a:buClr>
                <a:srgbClr val="0000FF"/>
              </a:buClr>
              <a:buFontTx/>
              <a:buNone/>
            </a:pPr>
            <a:endParaRPr lang="en-US" altLang="en-US" sz="1000" dirty="0" smtClean="0">
              <a:solidFill>
                <a:schemeClr val="accent5">
                  <a:lumMod val="50000"/>
                </a:schemeClr>
              </a:solidFill>
            </a:endParaRPr>
          </a:p>
          <a:p>
            <a:pPr algn="ctr">
              <a:buClr>
                <a:srgbClr val="0000FF"/>
              </a:buClr>
              <a:buFontTx/>
              <a:buNone/>
            </a:pPr>
            <a:r>
              <a:rPr lang="en-US" altLang="en-US" sz="3600" b="1" dirty="0" smtClean="0">
                <a:solidFill>
                  <a:schemeClr val="accent5">
                    <a:lumMod val="50000"/>
                  </a:schemeClr>
                </a:solidFill>
              </a:rPr>
              <a:t>S JOHN JONES</a:t>
            </a:r>
            <a:endParaRPr lang="en-US" altLang="en-US" b="1" dirty="0" smtClean="0">
              <a:solidFill>
                <a:schemeClr val="accent5">
                  <a:lumMod val="50000"/>
                </a:schemeClr>
              </a:solidFill>
            </a:endParaRPr>
          </a:p>
          <a:p>
            <a:pPr>
              <a:buClr>
                <a:srgbClr val="0000FF"/>
              </a:buClr>
              <a:buFontTx/>
              <a:buNone/>
            </a:pPr>
            <a:endParaRPr lang="en-US" altLang="en-US" sz="1200" b="1" dirty="0" smtClean="0">
              <a:solidFill>
                <a:schemeClr val="accent5">
                  <a:lumMod val="50000"/>
                </a:schemeClr>
              </a:solidFill>
            </a:endParaRPr>
          </a:p>
          <a:p>
            <a:pPr>
              <a:lnSpc>
                <a:spcPct val="150000"/>
              </a:lnSpc>
              <a:buClr>
                <a:srgbClr val="0000FF"/>
              </a:buClr>
            </a:pPr>
            <a:r>
              <a:rPr lang="en-US" altLang="en-US" dirty="0" smtClean="0">
                <a:solidFill>
                  <a:schemeClr val="accent5">
                    <a:lumMod val="50000"/>
                  </a:schemeClr>
                </a:solidFill>
              </a:rPr>
              <a:t>Do not use any slashes/dashes</a:t>
            </a:r>
          </a:p>
          <a:p>
            <a:pPr>
              <a:lnSpc>
                <a:spcPct val="150000"/>
              </a:lnSpc>
              <a:buClr>
                <a:srgbClr val="0000FF"/>
              </a:buClr>
            </a:pPr>
            <a:r>
              <a:rPr lang="en-US" altLang="en-US" dirty="0" smtClean="0">
                <a:solidFill>
                  <a:schemeClr val="accent5">
                    <a:lumMod val="50000"/>
                  </a:schemeClr>
                </a:solidFill>
              </a:rPr>
              <a:t>Do not forget to type the person’s name</a:t>
            </a:r>
          </a:p>
          <a:p>
            <a:pPr>
              <a:lnSpc>
                <a:spcPct val="150000"/>
              </a:lnSpc>
              <a:buClr>
                <a:srgbClr val="0000FF"/>
              </a:buClr>
            </a:pPr>
            <a:r>
              <a:rPr lang="en-US" altLang="en-US" dirty="0" smtClean="0">
                <a:solidFill>
                  <a:schemeClr val="accent5">
                    <a:lumMod val="50000"/>
                  </a:schemeClr>
                </a:solidFill>
              </a:rPr>
              <a:t>No middle names, initials, titles or punctuation</a:t>
            </a:r>
          </a:p>
          <a:p>
            <a:pPr>
              <a:buClr>
                <a:srgbClr val="0000FF"/>
              </a:buClr>
              <a:buFontTx/>
              <a:buNone/>
            </a:pPr>
            <a:endParaRPr lang="en-US" altLang="en-US" dirty="0"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 Signature cont.</a:t>
            </a:r>
          </a:p>
        </p:txBody>
      </p:sp>
      <p:sp>
        <p:nvSpPr>
          <p:cNvPr id="46083" name="Rectangle 3"/>
          <p:cNvSpPr>
            <a:spLocks noGrp="1" noChangeArrowheads="1"/>
          </p:cNvSpPr>
          <p:nvPr>
            <p:ph idx="1"/>
          </p:nvPr>
        </p:nvSpPr>
        <p:spPr>
          <a:xfrm>
            <a:off x="327025" y="1219200"/>
            <a:ext cx="8502650" cy="4388894"/>
          </a:xfrm>
        </p:spPr>
        <p:txBody>
          <a:bodyPr/>
          <a:lstStyle/>
          <a:p>
            <a:pPr>
              <a:buClr>
                <a:srgbClr val="0000FF"/>
              </a:buClr>
              <a:defRPr/>
            </a:pPr>
            <a:r>
              <a:rPr lang="en-US" altLang="en-US" dirty="0" smtClean="0">
                <a:solidFill>
                  <a:schemeClr val="accent5">
                    <a:lumMod val="50000"/>
                  </a:schemeClr>
                </a:solidFill>
              </a:rPr>
              <a:t>Should only be used on eForms – NEVER on an OCR form</a:t>
            </a:r>
          </a:p>
          <a:p>
            <a:pPr>
              <a:buClr>
                <a:srgbClr val="0000FF"/>
              </a:buClr>
              <a:defRPr/>
            </a:pPr>
            <a:r>
              <a:rPr lang="en-US" altLang="en-US" dirty="0" smtClean="0">
                <a:solidFill>
                  <a:schemeClr val="accent5">
                    <a:lumMod val="50000"/>
                  </a:schemeClr>
                </a:solidFill>
              </a:rPr>
              <a:t>A representatives’ office filing for the Injured Worker or lien claimant will use their S signature on the eForm.</a:t>
            </a:r>
          </a:p>
          <a:p>
            <a:pPr lvl="1">
              <a:buClr>
                <a:srgbClr val="0000FF"/>
              </a:buClr>
              <a:defRPr/>
            </a:pPr>
            <a:r>
              <a:rPr lang="en-US" altLang="en-US" dirty="0" smtClean="0">
                <a:solidFill>
                  <a:schemeClr val="accent5">
                    <a:lumMod val="50000"/>
                  </a:schemeClr>
                </a:solidFill>
              </a:rPr>
              <a:t>For example, this should not be the clerk’s name that is filing on behalf of the representative. </a:t>
            </a:r>
          </a:p>
          <a:p>
            <a:pPr>
              <a:buClr>
                <a:srgbClr val="0000FF"/>
              </a:buClr>
              <a:defRPr/>
            </a:pPr>
            <a:r>
              <a:rPr lang="en-US" altLang="en-US" u="sng" dirty="0" smtClean="0">
                <a:solidFill>
                  <a:schemeClr val="accent5">
                    <a:lumMod val="50000"/>
                  </a:schemeClr>
                </a:solidFill>
              </a:rPr>
              <a:t>Must</a:t>
            </a:r>
            <a:r>
              <a:rPr lang="en-US" altLang="en-US" dirty="0" smtClean="0">
                <a:solidFill>
                  <a:schemeClr val="accent5">
                    <a:lumMod val="50000"/>
                  </a:schemeClr>
                </a:solidFill>
              </a:rPr>
              <a:t> use the S signature on the eForm</a:t>
            </a:r>
          </a:p>
          <a:p>
            <a:pPr>
              <a:buClr>
                <a:srgbClr val="0000FF"/>
              </a:buClr>
              <a:defRPr/>
            </a:pPr>
            <a:r>
              <a:rPr lang="en-US" altLang="en-US" dirty="0" smtClean="0">
                <a:solidFill>
                  <a:schemeClr val="accent5">
                    <a:lumMod val="50000"/>
                  </a:schemeClr>
                </a:solidFill>
              </a:rPr>
              <a:t>The S signature is optional to use on:</a:t>
            </a:r>
          </a:p>
          <a:p>
            <a:pPr lvl="1">
              <a:buClr>
                <a:srgbClr val="0000FF"/>
              </a:buClr>
              <a:defRPr/>
            </a:pPr>
            <a:r>
              <a:rPr lang="en-US" altLang="en-US" dirty="0" smtClean="0">
                <a:solidFill>
                  <a:schemeClr val="accent5">
                    <a:lumMod val="50000"/>
                  </a:schemeClr>
                </a:solidFill>
              </a:rPr>
              <a:t>PROOF OF SERVICE</a:t>
            </a:r>
          </a:p>
          <a:p>
            <a:pPr lvl="1">
              <a:buClr>
                <a:srgbClr val="0000FF"/>
              </a:buClr>
              <a:defRPr/>
            </a:pPr>
            <a:r>
              <a:rPr lang="en-US" altLang="en-US" dirty="0">
                <a:solidFill>
                  <a:schemeClr val="accent5">
                    <a:lumMod val="50000"/>
                  </a:schemeClr>
                </a:solidFill>
              </a:rPr>
              <a:t>VERIFICATION FOR DOR BY LIEN </a:t>
            </a:r>
            <a:r>
              <a:rPr lang="en-US" altLang="en-US" dirty="0" smtClean="0">
                <a:solidFill>
                  <a:schemeClr val="accent5">
                    <a:lumMod val="50000"/>
                  </a:schemeClr>
                </a:solidFill>
              </a:rPr>
              <a:t>CLAIMANT</a:t>
            </a:r>
          </a:p>
          <a:p>
            <a:pPr lvl="1">
              <a:buClr>
                <a:srgbClr val="0000FF"/>
              </a:buClr>
              <a:defRPr/>
            </a:pPr>
            <a:r>
              <a:rPr lang="en-US" altLang="en-US" dirty="0">
                <a:solidFill>
                  <a:schemeClr val="accent5">
                    <a:lumMod val="50000"/>
                  </a:schemeClr>
                </a:solidFill>
              </a:rPr>
              <a:t>VERIFICATION FOR LIEN OR APPLICATION BY LIEN CLAIMANT</a:t>
            </a:r>
            <a:endParaRPr lang="en-US" altLang="en-US" dirty="0" smtClean="0">
              <a:solidFill>
                <a:schemeClr val="accent5">
                  <a:lumMod val="50000"/>
                </a:schemeClr>
              </a:solidFill>
            </a:endParaRPr>
          </a:p>
          <a:p>
            <a:pPr>
              <a:buClr>
                <a:srgbClr val="0000FF"/>
              </a:buClr>
              <a:defRPr/>
            </a:pPr>
            <a:r>
              <a:rPr lang="en-US" altLang="en-US" dirty="0" smtClean="0">
                <a:solidFill>
                  <a:schemeClr val="accent5">
                    <a:lumMod val="50000"/>
                  </a:schemeClr>
                </a:solidFill>
              </a:rPr>
              <a:t>Do </a:t>
            </a:r>
            <a:r>
              <a:rPr lang="en-US" altLang="en-US" b="1" u="sng" dirty="0" smtClean="0">
                <a:solidFill>
                  <a:schemeClr val="accent5">
                    <a:lumMod val="50000"/>
                  </a:schemeClr>
                </a:solidFill>
              </a:rPr>
              <a:t>not</a:t>
            </a:r>
            <a:r>
              <a:rPr lang="en-US" altLang="en-US" dirty="0" smtClean="0">
                <a:solidFill>
                  <a:schemeClr val="accent5">
                    <a:lumMod val="50000"/>
                  </a:schemeClr>
                </a:solidFill>
              </a:rPr>
              <a:t> use on eForm settlement documents</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Wet Signature</a:t>
            </a:r>
          </a:p>
        </p:txBody>
      </p:sp>
      <p:sp>
        <p:nvSpPr>
          <p:cNvPr id="48131" name="Rectangle 3"/>
          <p:cNvSpPr>
            <a:spLocks noGrp="1" noChangeArrowheads="1"/>
          </p:cNvSpPr>
          <p:nvPr>
            <p:ph idx="1"/>
          </p:nvPr>
        </p:nvSpPr>
        <p:spPr>
          <a:xfrm>
            <a:off x="327025" y="1219200"/>
            <a:ext cx="8502650" cy="3724096"/>
          </a:xfrm>
        </p:spPr>
        <p:txBody>
          <a:bodyPr/>
          <a:lstStyle/>
          <a:p>
            <a:pPr>
              <a:buClr>
                <a:schemeClr val="accent5">
                  <a:lumMod val="50000"/>
                </a:schemeClr>
              </a:buClr>
            </a:pPr>
            <a:r>
              <a:rPr lang="en-US" altLang="en-US" dirty="0" smtClean="0">
                <a:solidFill>
                  <a:schemeClr val="accent5">
                    <a:lumMod val="50000"/>
                  </a:schemeClr>
                </a:solidFill>
              </a:rPr>
              <a:t>This is an actual signature on a document</a:t>
            </a:r>
          </a:p>
          <a:p>
            <a:endParaRPr lang="en-US" altLang="en-US" dirty="0" smtClean="0">
              <a:solidFill>
                <a:schemeClr val="accent5">
                  <a:lumMod val="50000"/>
                </a:schemeClr>
              </a:solidFill>
            </a:endParaRPr>
          </a:p>
          <a:p>
            <a:pPr>
              <a:buClr>
                <a:schemeClr val="accent5">
                  <a:lumMod val="50000"/>
                </a:schemeClr>
              </a:buClr>
            </a:pPr>
            <a:r>
              <a:rPr lang="en-US" altLang="en-US" dirty="0" smtClean="0">
                <a:solidFill>
                  <a:schemeClr val="accent5">
                    <a:lumMod val="50000"/>
                  </a:schemeClr>
                </a:solidFill>
              </a:rPr>
              <a:t>You </a:t>
            </a:r>
            <a:r>
              <a:rPr lang="en-US" altLang="en-US" u="sng" dirty="0" smtClean="0">
                <a:solidFill>
                  <a:schemeClr val="accent5">
                    <a:lumMod val="50000"/>
                  </a:schemeClr>
                </a:solidFill>
              </a:rPr>
              <a:t>cannot</a:t>
            </a:r>
            <a:r>
              <a:rPr lang="en-US" altLang="en-US" dirty="0" smtClean="0">
                <a:solidFill>
                  <a:schemeClr val="accent5">
                    <a:lumMod val="50000"/>
                  </a:schemeClr>
                </a:solidFill>
              </a:rPr>
              <a:t> use a GIF, JPEG, digital signature or a signature stamp – it </a:t>
            </a:r>
            <a:r>
              <a:rPr lang="en-US" altLang="en-US" u="sng" dirty="0" smtClean="0">
                <a:solidFill>
                  <a:schemeClr val="accent5">
                    <a:lumMod val="50000"/>
                  </a:schemeClr>
                </a:solidFill>
              </a:rPr>
              <a:t>must</a:t>
            </a:r>
            <a:r>
              <a:rPr lang="en-US" altLang="en-US" dirty="0" smtClean="0">
                <a:solidFill>
                  <a:schemeClr val="accent5">
                    <a:lumMod val="50000"/>
                  </a:schemeClr>
                </a:solidFill>
              </a:rPr>
              <a:t> be an actual signature.</a:t>
            </a:r>
          </a:p>
          <a:p>
            <a:endParaRPr lang="en-US" altLang="en-US" dirty="0" smtClean="0">
              <a:solidFill>
                <a:schemeClr val="accent5">
                  <a:lumMod val="50000"/>
                </a:schemeClr>
              </a:solidFill>
            </a:endParaRPr>
          </a:p>
          <a:p>
            <a:pPr>
              <a:buClr>
                <a:schemeClr val="accent5">
                  <a:lumMod val="50000"/>
                </a:schemeClr>
              </a:buClr>
            </a:pPr>
            <a:r>
              <a:rPr lang="en-US" altLang="en-US" dirty="0" smtClean="0">
                <a:solidFill>
                  <a:schemeClr val="accent5">
                    <a:lumMod val="50000"/>
                  </a:schemeClr>
                </a:solidFill>
              </a:rPr>
              <a:t>Example of where a “wet” signature is required:</a:t>
            </a:r>
          </a:p>
          <a:p>
            <a:pPr lvl="1">
              <a:buClr>
                <a:schemeClr val="accent5">
                  <a:lumMod val="50000"/>
                </a:schemeClr>
              </a:buClr>
            </a:pPr>
            <a:r>
              <a:rPr lang="en-US" altLang="en-US" dirty="0" smtClean="0">
                <a:solidFill>
                  <a:schemeClr val="accent5">
                    <a:lumMod val="50000"/>
                  </a:schemeClr>
                </a:solidFill>
              </a:rPr>
              <a:t>Petitions, Objections</a:t>
            </a:r>
          </a:p>
          <a:p>
            <a:pPr lvl="1">
              <a:buClr>
                <a:schemeClr val="accent5">
                  <a:lumMod val="50000"/>
                </a:schemeClr>
              </a:buClr>
            </a:pPr>
            <a:r>
              <a:rPr lang="en-US" altLang="en-US" dirty="0" smtClean="0">
                <a:solidFill>
                  <a:schemeClr val="accent5">
                    <a:lumMod val="50000"/>
                  </a:schemeClr>
                </a:solidFill>
              </a:rPr>
              <a:t>Signed OCR Settlement Documents that you scan and attach</a:t>
            </a:r>
          </a:p>
          <a:p>
            <a:pPr lvl="1">
              <a:buClr>
                <a:schemeClr val="accent5">
                  <a:lumMod val="50000"/>
                </a:schemeClr>
              </a:buClr>
            </a:pPr>
            <a:r>
              <a:rPr lang="en-US" altLang="en-US" dirty="0" smtClean="0">
                <a:solidFill>
                  <a:schemeClr val="accent5">
                    <a:lumMod val="50000"/>
                  </a:schemeClr>
                </a:solidFill>
              </a:rPr>
              <a:t>Documents requiring IW or employer signature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8613" y="604294"/>
            <a:ext cx="8502650" cy="535531"/>
          </a:xfrm>
        </p:spPr>
        <p:txBody>
          <a:bodyPr/>
          <a:lstStyle/>
          <a:p>
            <a:pPr eaLnBrk="1" hangingPunct="1"/>
            <a:r>
              <a:rPr lang="en-US" altLang="en-US" b="1" dirty="0" smtClean="0">
                <a:solidFill>
                  <a:schemeClr val="accent5">
                    <a:lumMod val="50000"/>
                  </a:schemeClr>
                </a:solidFill>
              </a:rPr>
              <a:t>Civil Code Section §1798 Compliance 4 of 4</a:t>
            </a:r>
          </a:p>
        </p:txBody>
      </p:sp>
      <p:sp>
        <p:nvSpPr>
          <p:cNvPr id="21507" name="Rectangle 3"/>
          <p:cNvSpPr>
            <a:spLocks noGrp="1" noChangeArrowheads="1"/>
          </p:cNvSpPr>
          <p:nvPr>
            <p:ph idx="1"/>
          </p:nvPr>
        </p:nvSpPr>
        <p:spPr>
          <a:xfrm>
            <a:off x="327025" y="1219200"/>
            <a:ext cx="8502650" cy="3785652"/>
          </a:xfrm>
        </p:spPr>
        <p:txBody>
          <a:bodyPr/>
          <a:lstStyle/>
          <a:p>
            <a:pPr eaLnBrk="1" hangingPunct="1">
              <a:buClr>
                <a:schemeClr val="accent5">
                  <a:lumMod val="50000"/>
                </a:schemeClr>
              </a:buClr>
            </a:pPr>
            <a:r>
              <a:rPr lang="en-US" dirty="0">
                <a:solidFill>
                  <a:schemeClr val="accent5">
                    <a:lumMod val="50000"/>
                  </a:schemeClr>
                </a:solidFill>
              </a:rPr>
              <a:t>DWC shall have no liability to the organization or Primary Administrator for any loss or damages occasioned by any breach of the security of the organization’s login or password or of any information potentially accessible using the login and password. The cost, expense, or damages as a result of any actual or potential breach or compromise of the security of the login or of any information potentially accessible using the login, shall be the responsibility of the organization and the office, through the Primary Administrator, not DWC.</a:t>
            </a:r>
            <a:endParaRPr lang="en-US" altLang="en-US" dirty="0" smtClean="0">
              <a:solidFill>
                <a:schemeClr val="accent5">
                  <a:lumMod val="50000"/>
                </a:schemeClr>
              </a:solidFill>
            </a:endParaRPr>
          </a:p>
        </p:txBody>
      </p:sp>
    </p:spTree>
    <p:extLst>
      <p:ext uri="{BB962C8B-B14F-4D97-AF65-F5344CB8AC3E}">
        <p14:creationId xmlns:p14="http://schemas.microsoft.com/office/powerpoint/2010/main" val="343210470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81000" y="604294"/>
            <a:ext cx="8502650" cy="535531"/>
          </a:xfrm>
        </p:spPr>
        <p:txBody>
          <a:bodyPr/>
          <a:lstStyle/>
          <a:p>
            <a:pPr eaLnBrk="1" hangingPunct="1"/>
            <a:r>
              <a:rPr lang="en-US" altLang="en-US" b="1" dirty="0" smtClean="0">
                <a:solidFill>
                  <a:schemeClr val="accent5">
                    <a:lumMod val="50000"/>
                  </a:schemeClr>
                </a:solidFill>
              </a:rPr>
              <a:t>Signature Variations</a:t>
            </a:r>
          </a:p>
        </p:txBody>
      </p:sp>
      <p:sp>
        <p:nvSpPr>
          <p:cNvPr id="50179" name="Rectangle 3"/>
          <p:cNvSpPr>
            <a:spLocks noGrp="1" noChangeArrowheads="1"/>
          </p:cNvSpPr>
          <p:nvPr>
            <p:ph type="body" idx="4294967295"/>
          </p:nvPr>
        </p:nvSpPr>
        <p:spPr>
          <a:xfrm>
            <a:off x="412750" y="1219200"/>
            <a:ext cx="8502650" cy="3388620"/>
          </a:xfrm>
        </p:spPr>
        <p:txBody>
          <a:bodyPr/>
          <a:lstStyle/>
          <a:p>
            <a:pPr eaLnBrk="1" hangingPunct="1">
              <a:spcBef>
                <a:spcPct val="5000"/>
              </a:spcBef>
              <a:spcAft>
                <a:spcPct val="5000"/>
              </a:spcAft>
              <a:buClr>
                <a:srgbClr val="0066FF"/>
              </a:buClr>
            </a:pPr>
            <a:r>
              <a:rPr lang="en-US" altLang="en-US" b="1" u="sng" dirty="0" smtClean="0">
                <a:solidFill>
                  <a:schemeClr val="accent5">
                    <a:lumMod val="50000"/>
                  </a:schemeClr>
                </a:solidFill>
              </a:rPr>
              <a:t>Version I</a:t>
            </a:r>
            <a:r>
              <a:rPr lang="en-US" altLang="en-US" dirty="0" smtClean="0">
                <a:solidFill>
                  <a:schemeClr val="accent5">
                    <a:lumMod val="50000"/>
                  </a:schemeClr>
                </a:solidFill>
              </a:rPr>
              <a:t> refers to forms that require only one signature:</a:t>
            </a:r>
          </a:p>
          <a:p>
            <a:pPr lvl="1" eaLnBrk="1" hangingPunct="1">
              <a:spcBef>
                <a:spcPct val="5000"/>
              </a:spcBef>
              <a:spcAft>
                <a:spcPct val="5000"/>
              </a:spcAft>
              <a:buClr>
                <a:srgbClr val="0066FF"/>
              </a:buClr>
            </a:pPr>
            <a:r>
              <a:rPr lang="en-US" altLang="en-US" dirty="0" smtClean="0">
                <a:solidFill>
                  <a:schemeClr val="accent5">
                    <a:lumMod val="50000"/>
                  </a:schemeClr>
                </a:solidFill>
              </a:rPr>
              <a:t>In this situation, </a:t>
            </a:r>
            <a:r>
              <a:rPr lang="en-US" altLang="en-US" dirty="0">
                <a:solidFill>
                  <a:schemeClr val="accent5">
                    <a:lumMod val="50000"/>
                  </a:schemeClr>
                </a:solidFill>
              </a:rPr>
              <a:t>p</a:t>
            </a:r>
            <a:r>
              <a:rPr lang="en-US" altLang="en-US" dirty="0" smtClean="0">
                <a:solidFill>
                  <a:schemeClr val="accent5">
                    <a:lumMod val="50000"/>
                  </a:schemeClr>
                </a:solidFill>
              </a:rPr>
              <a:t>repare the eForm and attach the following to the eForm:</a:t>
            </a:r>
          </a:p>
          <a:p>
            <a:pPr lvl="2" eaLnBrk="1" hangingPunct="1">
              <a:spcBef>
                <a:spcPct val="5000"/>
              </a:spcBef>
              <a:spcAft>
                <a:spcPct val="5000"/>
              </a:spcAft>
              <a:buClr>
                <a:srgbClr val="0066FF"/>
              </a:buClr>
            </a:pPr>
            <a:r>
              <a:rPr lang="en-US" altLang="en-US" dirty="0" smtClean="0">
                <a:solidFill>
                  <a:schemeClr val="accent5">
                    <a:lumMod val="50000"/>
                  </a:schemeClr>
                </a:solidFill>
              </a:rPr>
              <a:t>Document(s) per filing package requirements</a:t>
            </a:r>
          </a:p>
          <a:p>
            <a:pPr lvl="2" eaLnBrk="1" hangingPunct="1">
              <a:spcBef>
                <a:spcPct val="5000"/>
              </a:spcBef>
              <a:spcAft>
                <a:spcPct val="5000"/>
              </a:spcAft>
              <a:buClr>
                <a:srgbClr val="0066FF"/>
              </a:buClr>
            </a:pPr>
            <a:r>
              <a:rPr lang="en-US" altLang="en-US" dirty="0" smtClean="0">
                <a:solidFill>
                  <a:schemeClr val="accent5">
                    <a:lumMod val="50000"/>
                  </a:schemeClr>
                </a:solidFill>
              </a:rPr>
              <a:t>Proof of Service: Use the Proof of Service document title – ADJ – LEGAL DOCS – PROOF OF SERVICE</a:t>
            </a:r>
          </a:p>
          <a:p>
            <a:pPr eaLnBrk="1" hangingPunct="1">
              <a:spcBef>
                <a:spcPct val="5000"/>
              </a:spcBef>
              <a:spcAft>
                <a:spcPct val="5000"/>
              </a:spcAft>
              <a:buClr>
                <a:srgbClr val="0066FF"/>
              </a:buClr>
              <a:buFontTx/>
              <a:buNone/>
            </a:pPr>
            <a:endParaRPr lang="en-US" altLang="en-US" dirty="0" smtClean="0">
              <a:solidFill>
                <a:schemeClr val="accent5">
                  <a:lumMod val="50000"/>
                </a:schemeClr>
              </a:solidFill>
            </a:endParaRPr>
          </a:p>
          <a:p>
            <a:pPr eaLnBrk="1" hangingPunct="1">
              <a:spcBef>
                <a:spcPct val="5000"/>
              </a:spcBef>
              <a:spcAft>
                <a:spcPct val="5000"/>
              </a:spcAft>
              <a:buClr>
                <a:srgbClr val="0066FF"/>
              </a:buClr>
            </a:pPr>
            <a:r>
              <a:rPr lang="en-US" altLang="en-US" b="1" u="sng" dirty="0" smtClean="0">
                <a:solidFill>
                  <a:schemeClr val="accent5">
                    <a:lumMod val="50000"/>
                  </a:schemeClr>
                </a:solidFill>
              </a:rPr>
              <a:t>DON’T FORGET THE S SIGNATURE ON THE FORM</a:t>
            </a:r>
          </a:p>
          <a:p>
            <a:pPr lvl="1" eaLnBrk="1" hangingPunct="1">
              <a:spcBef>
                <a:spcPct val="5000"/>
              </a:spcBef>
              <a:spcAft>
                <a:spcPct val="5000"/>
              </a:spcAft>
              <a:buClr>
                <a:srgbClr val="0066FF"/>
              </a:buClr>
            </a:pPr>
            <a:r>
              <a:rPr lang="en-US" altLang="en-US" dirty="0" smtClean="0">
                <a:solidFill>
                  <a:schemeClr val="accent5">
                    <a:lumMod val="50000"/>
                  </a:schemeClr>
                </a:solidFill>
              </a:rPr>
              <a:t>Proper format: </a:t>
            </a:r>
            <a:r>
              <a:rPr lang="en-US" altLang="en-US" dirty="0">
                <a:solidFill>
                  <a:schemeClr val="accent5">
                    <a:lumMod val="50000"/>
                  </a:schemeClr>
                </a:solidFill>
              </a:rPr>
              <a:t>S FIRSTNAME </a:t>
            </a:r>
            <a:r>
              <a:rPr lang="en-US" altLang="en-US" dirty="0" smtClean="0">
                <a:solidFill>
                  <a:schemeClr val="accent5">
                    <a:lumMod val="50000"/>
                  </a:schemeClr>
                </a:solidFill>
              </a:rPr>
              <a:t>LASTNAME</a:t>
            </a:r>
          </a:p>
          <a:p>
            <a:pPr lvl="1" eaLnBrk="1" hangingPunct="1">
              <a:spcBef>
                <a:spcPct val="5000"/>
              </a:spcBef>
              <a:spcAft>
                <a:spcPct val="5000"/>
              </a:spcAft>
              <a:buClr>
                <a:srgbClr val="0066FF"/>
              </a:buClr>
            </a:pPr>
            <a:r>
              <a:rPr lang="en-US" altLang="en-US" dirty="0" smtClean="0">
                <a:solidFill>
                  <a:schemeClr val="accent5">
                    <a:lumMod val="50000"/>
                  </a:schemeClr>
                </a:solidFill>
              </a:rPr>
              <a:t>Example: S JOHN JONES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Signatures Variations cont.</a:t>
            </a:r>
          </a:p>
        </p:txBody>
      </p:sp>
      <p:sp>
        <p:nvSpPr>
          <p:cNvPr id="54275" name="Rectangle 3"/>
          <p:cNvSpPr>
            <a:spLocks noGrp="1" noChangeArrowheads="1"/>
          </p:cNvSpPr>
          <p:nvPr>
            <p:ph idx="1"/>
          </p:nvPr>
        </p:nvSpPr>
        <p:spPr>
          <a:xfrm>
            <a:off x="327025" y="1219200"/>
            <a:ext cx="8502650" cy="4782848"/>
          </a:xfrm>
        </p:spPr>
        <p:txBody>
          <a:bodyPr/>
          <a:lstStyle/>
          <a:p>
            <a:pPr eaLnBrk="1" hangingPunct="1">
              <a:spcBef>
                <a:spcPct val="5000"/>
              </a:spcBef>
              <a:spcAft>
                <a:spcPct val="5000"/>
              </a:spcAft>
              <a:buClr>
                <a:srgbClr val="0066FF"/>
              </a:buClr>
            </a:pPr>
            <a:r>
              <a:rPr lang="en-US" altLang="en-US" b="1" u="sng" dirty="0" smtClean="0">
                <a:solidFill>
                  <a:schemeClr val="accent5">
                    <a:lumMod val="50000"/>
                  </a:schemeClr>
                </a:solidFill>
              </a:rPr>
              <a:t>Version II</a:t>
            </a:r>
            <a:r>
              <a:rPr lang="en-US" altLang="en-US" dirty="0" smtClean="0">
                <a:solidFill>
                  <a:schemeClr val="accent5">
                    <a:lumMod val="50000"/>
                  </a:schemeClr>
                </a:solidFill>
              </a:rPr>
              <a:t> refers to forms requiring two or more signatures:</a:t>
            </a:r>
          </a:p>
          <a:p>
            <a:pPr lvl="1" eaLnBrk="1" hangingPunct="1">
              <a:spcBef>
                <a:spcPct val="5000"/>
              </a:spcBef>
              <a:spcAft>
                <a:spcPct val="5000"/>
              </a:spcAft>
              <a:buClr>
                <a:srgbClr val="0066FF"/>
              </a:buClr>
            </a:pPr>
            <a:r>
              <a:rPr lang="en-US" altLang="en-US" dirty="0" smtClean="0">
                <a:solidFill>
                  <a:schemeClr val="accent5">
                    <a:lumMod val="50000"/>
                  </a:schemeClr>
                </a:solidFill>
              </a:rPr>
              <a:t>In this situation, prepare the eForm and attach the following to the eForm</a:t>
            </a:r>
          </a:p>
          <a:p>
            <a:pPr lvl="2" eaLnBrk="1" hangingPunct="1">
              <a:spcBef>
                <a:spcPct val="5000"/>
              </a:spcBef>
              <a:spcAft>
                <a:spcPct val="5000"/>
              </a:spcAft>
              <a:buClr>
                <a:srgbClr val="0066FF"/>
              </a:buClr>
            </a:pPr>
            <a:r>
              <a:rPr lang="en-US" altLang="en-US" dirty="0" smtClean="0">
                <a:solidFill>
                  <a:schemeClr val="accent5">
                    <a:lumMod val="50000"/>
                  </a:schemeClr>
                </a:solidFill>
              </a:rPr>
              <a:t>Signed version of OCR form</a:t>
            </a:r>
          </a:p>
          <a:p>
            <a:pPr lvl="2" eaLnBrk="1" hangingPunct="1">
              <a:spcBef>
                <a:spcPct val="5000"/>
              </a:spcBef>
              <a:spcAft>
                <a:spcPct val="5000"/>
              </a:spcAft>
              <a:buClr>
                <a:srgbClr val="0066FF"/>
              </a:buClr>
            </a:pPr>
            <a:r>
              <a:rPr lang="en-US" altLang="en-US" dirty="0" smtClean="0">
                <a:solidFill>
                  <a:schemeClr val="accent5">
                    <a:lumMod val="50000"/>
                  </a:schemeClr>
                </a:solidFill>
              </a:rPr>
              <a:t>Any additional attachments that are necessary</a:t>
            </a:r>
          </a:p>
          <a:p>
            <a:pPr lvl="2" eaLnBrk="1" hangingPunct="1">
              <a:spcBef>
                <a:spcPct val="5000"/>
              </a:spcBef>
              <a:spcAft>
                <a:spcPct val="5000"/>
              </a:spcAft>
              <a:buClr>
                <a:srgbClr val="0066FF"/>
              </a:buClr>
            </a:pPr>
            <a:r>
              <a:rPr lang="en-US" altLang="en-US" dirty="0" smtClean="0">
                <a:solidFill>
                  <a:schemeClr val="accent5">
                    <a:lumMod val="50000"/>
                  </a:schemeClr>
                </a:solidFill>
              </a:rPr>
              <a:t>Proof of Service</a:t>
            </a:r>
          </a:p>
          <a:p>
            <a:pPr marL="0" indent="0" eaLnBrk="1" hangingPunct="1">
              <a:spcBef>
                <a:spcPct val="5000"/>
              </a:spcBef>
              <a:spcAft>
                <a:spcPct val="5000"/>
              </a:spcAft>
              <a:buClr>
                <a:srgbClr val="0066FF"/>
              </a:buClr>
              <a:buNone/>
            </a:pPr>
            <a:endParaRPr lang="en-US" altLang="en-US" dirty="0" smtClean="0">
              <a:solidFill>
                <a:schemeClr val="accent5">
                  <a:lumMod val="50000"/>
                </a:schemeClr>
              </a:solidFill>
            </a:endParaRPr>
          </a:p>
          <a:p>
            <a:pPr eaLnBrk="1" hangingPunct="1">
              <a:spcBef>
                <a:spcPct val="5000"/>
              </a:spcBef>
              <a:spcAft>
                <a:spcPct val="5000"/>
              </a:spcAft>
              <a:buClr>
                <a:srgbClr val="0066FF"/>
              </a:buClr>
            </a:pPr>
            <a:r>
              <a:rPr lang="en-US" altLang="en-US" dirty="0" smtClean="0">
                <a:solidFill>
                  <a:schemeClr val="accent5">
                    <a:lumMod val="50000"/>
                  </a:schemeClr>
                </a:solidFill>
              </a:rPr>
              <a:t>If you come across a form that requires a signature other than your own: </a:t>
            </a:r>
          </a:p>
          <a:p>
            <a:pPr lvl="1" eaLnBrk="1" hangingPunct="1">
              <a:spcBef>
                <a:spcPct val="5000"/>
              </a:spcBef>
              <a:spcAft>
                <a:spcPct val="5000"/>
              </a:spcAft>
              <a:buClr>
                <a:srgbClr val="0066FF"/>
              </a:buClr>
            </a:pPr>
            <a:r>
              <a:rPr lang="en-US" altLang="en-US" dirty="0" smtClean="0">
                <a:solidFill>
                  <a:schemeClr val="accent5">
                    <a:lumMod val="50000"/>
                  </a:schemeClr>
                </a:solidFill>
              </a:rPr>
              <a:t>Use Version II</a:t>
            </a:r>
          </a:p>
          <a:p>
            <a:pPr lvl="1" eaLnBrk="1" hangingPunct="1">
              <a:spcBef>
                <a:spcPct val="5000"/>
              </a:spcBef>
              <a:spcAft>
                <a:spcPct val="5000"/>
              </a:spcAft>
              <a:buClr>
                <a:srgbClr val="0066FF"/>
              </a:buClr>
            </a:pPr>
            <a:r>
              <a:rPr lang="en-US" altLang="en-US" dirty="0" smtClean="0">
                <a:solidFill>
                  <a:schemeClr val="accent5">
                    <a:lumMod val="50000"/>
                  </a:schemeClr>
                </a:solidFill>
              </a:rPr>
              <a:t>Example: Employee’s disability questionnaire or Notice of Offer of Regular Work, both of which require the injured worker’s or employer’s signature</a:t>
            </a:r>
          </a:p>
          <a:p>
            <a:endParaRPr lang="en-US" altLang="en-US" dirty="0"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 S signature only</a:t>
            </a:r>
          </a:p>
        </p:txBody>
      </p:sp>
      <p:sp>
        <p:nvSpPr>
          <p:cNvPr id="52227" name="Rectangle 3"/>
          <p:cNvSpPr>
            <a:spLocks noGrp="1" noChangeArrowheads="1"/>
          </p:cNvSpPr>
          <p:nvPr>
            <p:ph idx="1"/>
          </p:nvPr>
        </p:nvSpPr>
        <p:spPr>
          <a:xfrm>
            <a:off x="328613" y="1161059"/>
            <a:ext cx="8502650" cy="5706177"/>
          </a:xfrm>
        </p:spPr>
        <p:txBody>
          <a:bodyPr/>
          <a:lstStyle/>
          <a:p>
            <a:pPr>
              <a:buClr>
                <a:schemeClr val="accent5">
                  <a:lumMod val="50000"/>
                </a:schemeClr>
              </a:buClr>
            </a:pPr>
            <a:r>
              <a:rPr lang="en-US" altLang="en-US" b="1" dirty="0" smtClean="0">
                <a:solidFill>
                  <a:schemeClr val="accent5">
                    <a:lumMod val="50000"/>
                  </a:schemeClr>
                </a:solidFill>
              </a:rPr>
              <a:t>Application for Adjudication of Claim</a:t>
            </a:r>
          </a:p>
          <a:p>
            <a:pPr>
              <a:buClr>
                <a:schemeClr val="accent5">
                  <a:lumMod val="50000"/>
                </a:schemeClr>
              </a:buClr>
            </a:pPr>
            <a:r>
              <a:rPr lang="en-US" altLang="en-US" b="1" dirty="0" smtClean="0">
                <a:solidFill>
                  <a:schemeClr val="accent5">
                    <a:lumMod val="50000"/>
                  </a:schemeClr>
                </a:solidFill>
              </a:rPr>
              <a:t>Answer to Application for Adjudication of Claim</a:t>
            </a:r>
          </a:p>
          <a:p>
            <a:pPr>
              <a:buClr>
                <a:schemeClr val="accent5">
                  <a:lumMod val="50000"/>
                </a:schemeClr>
              </a:buClr>
            </a:pPr>
            <a:r>
              <a:rPr lang="en-US" altLang="en-US" b="1" dirty="0" smtClean="0">
                <a:solidFill>
                  <a:schemeClr val="accent5">
                    <a:lumMod val="50000"/>
                  </a:schemeClr>
                </a:solidFill>
              </a:rPr>
              <a:t>Declaration of Readiness to Proceed</a:t>
            </a:r>
          </a:p>
          <a:p>
            <a:pPr>
              <a:buClr>
                <a:schemeClr val="accent5">
                  <a:lumMod val="50000"/>
                </a:schemeClr>
              </a:buClr>
            </a:pPr>
            <a:r>
              <a:rPr lang="en-US" altLang="en-US" b="1" dirty="0" smtClean="0">
                <a:solidFill>
                  <a:schemeClr val="accent5">
                    <a:lumMod val="50000"/>
                  </a:schemeClr>
                </a:solidFill>
              </a:rPr>
              <a:t>Declaration of Readiness to Proceed - Expedited</a:t>
            </a:r>
          </a:p>
          <a:p>
            <a:pPr>
              <a:buClr>
                <a:schemeClr val="accent5">
                  <a:lumMod val="50000"/>
                </a:schemeClr>
              </a:buClr>
            </a:pPr>
            <a:r>
              <a:rPr lang="en-US" altLang="en-US" b="1" dirty="0" smtClean="0">
                <a:solidFill>
                  <a:schemeClr val="accent5">
                    <a:lumMod val="50000"/>
                  </a:schemeClr>
                </a:solidFill>
              </a:rPr>
              <a:t>EDD Golden Rod – 2581</a:t>
            </a:r>
          </a:p>
          <a:p>
            <a:pPr>
              <a:buClr>
                <a:schemeClr val="accent5">
                  <a:lumMod val="50000"/>
                </a:schemeClr>
              </a:buClr>
            </a:pPr>
            <a:r>
              <a:rPr lang="en-US" altLang="en-US" b="1" dirty="0" smtClean="0">
                <a:solidFill>
                  <a:schemeClr val="accent5">
                    <a:lumMod val="50000"/>
                  </a:schemeClr>
                </a:solidFill>
              </a:rPr>
              <a:t>Notice and Request for Allowance of Lien</a:t>
            </a:r>
          </a:p>
          <a:p>
            <a:pPr>
              <a:buClr>
                <a:schemeClr val="accent5">
                  <a:lumMod val="50000"/>
                </a:schemeClr>
              </a:buClr>
            </a:pPr>
            <a:r>
              <a:rPr lang="en-US" altLang="en-US" b="1" dirty="0" smtClean="0">
                <a:solidFill>
                  <a:schemeClr val="accent5">
                    <a:lumMod val="50000"/>
                  </a:schemeClr>
                </a:solidFill>
              </a:rPr>
              <a:t>Petition to Terminate Liability for TD</a:t>
            </a:r>
          </a:p>
          <a:p>
            <a:pPr>
              <a:buClr>
                <a:schemeClr val="accent5">
                  <a:lumMod val="50000"/>
                </a:schemeClr>
              </a:buClr>
            </a:pPr>
            <a:r>
              <a:rPr lang="en-US" altLang="en-US" b="1" dirty="0" smtClean="0">
                <a:solidFill>
                  <a:schemeClr val="accent5">
                    <a:lumMod val="50000"/>
                  </a:schemeClr>
                </a:solidFill>
              </a:rPr>
              <a:t>Request for Reimbursement of Accommodation Expense</a:t>
            </a:r>
          </a:p>
          <a:p>
            <a:pPr>
              <a:buClr>
                <a:schemeClr val="accent5">
                  <a:lumMod val="50000"/>
                </a:schemeClr>
              </a:buClr>
            </a:pPr>
            <a:r>
              <a:rPr lang="en-US" altLang="en-US" b="1" dirty="0" smtClean="0">
                <a:solidFill>
                  <a:schemeClr val="accent5">
                    <a:lumMod val="50000"/>
                  </a:schemeClr>
                </a:solidFill>
              </a:rPr>
              <a:t>Request for Dispute Resolution before the AD</a:t>
            </a:r>
          </a:p>
          <a:p>
            <a:pPr>
              <a:buClr>
                <a:schemeClr val="accent5">
                  <a:lumMod val="50000"/>
                </a:schemeClr>
              </a:buClr>
            </a:pPr>
            <a:r>
              <a:rPr lang="en-US" altLang="en-US" b="1" dirty="0" smtClean="0">
                <a:solidFill>
                  <a:schemeClr val="accent5">
                    <a:lumMod val="50000"/>
                  </a:schemeClr>
                </a:solidFill>
              </a:rPr>
              <a:t>Request for Summary Rating – QME	</a:t>
            </a:r>
          </a:p>
          <a:p>
            <a:pPr>
              <a:buClr>
                <a:schemeClr val="accent5">
                  <a:lumMod val="50000"/>
                </a:schemeClr>
              </a:buClr>
            </a:pPr>
            <a:r>
              <a:rPr lang="en-US" altLang="en-US" b="1" dirty="0" smtClean="0">
                <a:solidFill>
                  <a:schemeClr val="accent5">
                    <a:lumMod val="50000"/>
                  </a:schemeClr>
                </a:solidFill>
              </a:rPr>
              <a:t>Request for Reconsideration of Summary Rating by AD</a:t>
            </a:r>
          </a:p>
          <a:p>
            <a:pPr>
              <a:buClr>
                <a:schemeClr val="accent5">
                  <a:lumMod val="50000"/>
                </a:schemeClr>
              </a:buClr>
            </a:pPr>
            <a:r>
              <a:rPr lang="en-US" altLang="en-US" b="1" dirty="0" smtClean="0">
                <a:solidFill>
                  <a:schemeClr val="accent5">
                    <a:lumMod val="50000"/>
                  </a:schemeClr>
                </a:solidFill>
              </a:rPr>
              <a:t>Request for Summary Rating Determination - PTP</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 Two or more signatures</a:t>
            </a:r>
          </a:p>
        </p:txBody>
      </p:sp>
      <p:sp>
        <p:nvSpPr>
          <p:cNvPr id="56323" name="Rectangle 3"/>
          <p:cNvSpPr>
            <a:spLocks noGrp="1" noChangeArrowheads="1"/>
          </p:cNvSpPr>
          <p:nvPr>
            <p:ph idx="1"/>
          </p:nvPr>
        </p:nvSpPr>
        <p:spPr>
          <a:xfrm>
            <a:off x="328613" y="1149061"/>
            <a:ext cx="8502650" cy="5189113"/>
          </a:xfrm>
        </p:spPr>
        <p:txBody>
          <a:bodyPr/>
          <a:lstStyle/>
          <a:p>
            <a:pPr>
              <a:buClr>
                <a:schemeClr val="accent5">
                  <a:lumMod val="50000"/>
                </a:schemeClr>
              </a:buClr>
            </a:pPr>
            <a:r>
              <a:rPr lang="en-US" altLang="en-US" b="1" dirty="0" smtClean="0">
                <a:solidFill>
                  <a:schemeClr val="accent5">
                    <a:lumMod val="50000"/>
                  </a:schemeClr>
                </a:solidFill>
              </a:rPr>
              <a:t>Compromise and Release</a:t>
            </a:r>
          </a:p>
          <a:p>
            <a:pPr>
              <a:buClr>
                <a:schemeClr val="accent5">
                  <a:lumMod val="50000"/>
                </a:schemeClr>
              </a:buClr>
            </a:pPr>
            <a:r>
              <a:rPr lang="en-US" altLang="en-US" b="1" dirty="0" smtClean="0">
                <a:solidFill>
                  <a:schemeClr val="accent5">
                    <a:lumMod val="50000"/>
                  </a:schemeClr>
                </a:solidFill>
              </a:rPr>
              <a:t>Compromise and Release Dependency Claim</a:t>
            </a:r>
          </a:p>
          <a:p>
            <a:pPr>
              <a:buClr>
                <a:schemeClr val="accent5">
                  <a:lumMod val="50000"/>
                </a:schemeClr>
              </a:buClr>
            </a:pPr>
            <a:r>
              <a:rPr lang="en-US" altLang="en-US" b="1" dirty="0" smtClean="0">
                <a:solidFill>
                  <a:schemeClr val="accent5">
                    <a:lumMod val="50000"/>
                  </a:schemeClr>
                </a:solidFill>
              </a:rPr>
              <a:t>Stipulation with Award (Death)</a:t>
            </a:r>
          </a:p>
          <a:p>
            <a:pPr>
              <a:buClr>
                <a:schemeClr val="accent5">
                  <a:lumMod val="50000"/>
                </a:schemeClr>
              </a:buClr>
            </a:pPr>
            <a:r>
              <a:rPr lang="en-US" altLang="en-US" b="1" dirty="0" smtClean="0">
                <a:solidFill>
                  <a:schemeClr val="accent5">
                    <a:lumMod val="50000"/>
                  </a:schemeClr>
                </a:solidFill>
              </a:rPr>
              <a:t>Stipulations with Request for Award</a:t>
            </a:r>
          </a:p>
          <a:p>
            <a:pPr>
              <a:buClr>
                <a:schemeClr val="accent5">
                  <a:lumMod val="50000"/>
                </a:schemeClr>
              </a:buClr>
            </a:pPr>
            <a:r>
              <a:rPr lang="en-US" altLang="en-US" b="1" dirty="0" smtClean="0">
                <a:solidFill>
                  <a:schemeClr val="accent5">
                    <a:lumMod val="50000"/>
                  </a:schemeClr>
                </a:solidFill>
              </a:rPr>
              <a:t>Third Party Compromise and Release</a:t>
            </a:r>
          </a:p>
          <a:p>
            <a:pPr>
              <a:buClr>
                <a:schemeClr val="accent5">
                  <a:lumMod val="50000"/>
                </a:schemeClr>
              </a:buClr>
            </a:pPr>
            <a:r>
              <a:rPr lang="en-US" altLang="en-US" b="1" dirty="0" smtClean="0">
                <a:solidFill>
                  <a:schemeClr val="accent5">
                    <a:lumMod val="50000"/>
                  </a:schemeClr>
                </a:solidFill>
              </a:rPr>
              <a:t>Notice of Offer of Modified or Alternative Work</a:t>
            </a:r>
          </a:p>
          <a:p>
            <a:pPr>
              <a:buClr>
                <a:schemeClr val="accent5">
                  <a:lumMod val="50000"/>
                </a:schemeClr>
              </a:buClr>
            </a:pPr>
            <a:r>
              <a:rPr lang="en-US" altLang="en-US" b="1" dirty="0" smtClean="0">
                <a:solidFill>
                  <a:schemeClr val="accent5">
                    <a:lumMod val="50000"/>
                  </a:schemeClr>
                </a:solidFill>
              </a:rPr>
              <a:t>Voucher (IW only)</a:t>
            </a:r>
          </a:p>
          <a:p>
            <a:pPr>
              <a:buClr>
                <a:schemeClr val="accent5">
                  <a:lumMod val="50000"/>
                </a:schemeClr>
              </a:buClr>
            </a:pPr>
            <a:r>
              <a:rPr lang="en-US" altLang="en-US" b="1" dirty="0" smtClean="0">
                <a:solidFill>
                  <a:schemeClr val="accent5">
                    <a:lumMod val="50000"/>
                  </a:schemeClr>
                </a:solidFill>
              </a:rPr>
              <a:t>Notice of Offer of Regular Work (employer/IW only)</a:t>
            </a:r>
          </a:p>
          <a:p>
            <a:pPr>
              <a:buClr>
                <a:schemeClr val="accent5">
                  <a:lumMod val="50000"/>
                </a:schemeClr>
              </a:buClr>
            </a:pPr>
            <a:r>
              <a:rPr lang="fr-FR" altLang="en-US" b="1" dirty="0" smtClean="0">
                <a:solidFill>
                  <a:schemeClr val="accent5">
                    <a:lumMod val="50000"/>
                  </a:schemeClr>
                </a:solidFill>
              </a:rPr>
              <a:t>Employee’s Permanent Disability Questionnaire (IW only)</a:t>
            </a:r>
            <a:endParaRPr lang="en-US" altLang="en-US" b="1" dirty="0" smtClean="0">
              <a:solidFill>
                <a:schemeClr val="accent5">
                  <a:lumMod val="50000"/>
                </a:schemeClr>
              </a:solidFill>
            </a:endParaRPr>
          </a:p>
          <a:p>
            <a:pPr>
              <a:buClr>
                <a:schemeClr val="accent5">
                  <a:lumMod val="50000"/>
                </a:schemeClr>
              </a:buClr>
            </a:pPr>
            <a:r>
              <a:rPr lang="en-US" altLang="en-US" b="1" dirty="0" smtClean="0">
                <a:solidFill>
                  <a:schemeClr val="accent5">
                    <a:lumMod val="50000"/>
                  </a:schemeClr>
                </a:solidFill>
              </a:rPr>
              <a:t>Application for Discretionary Payments from the UEBTF (IW only)</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8613" y="604294"/>
            <a:ext cx="8502650" cy="535531"/>
          </a:xfrm>
        </p:spPr>
        <p:txBody>
          <a:bodyPr/>
          <a:lstStyle/>
          <a:p>
            <a:r>
              <a:rPr lang="en-US" altLang="en-US" b="1" dirty="0" smtClean="0">
                <a:solidFill>
                  <a:schemeClr val="accent5">
                    <a:lumMod val="50000"/>
                  </a:schemeClr>
                </a:solidFill>
              </a:rPr>
              <a:t>eForms with No signature Line</a:t>
            </a:r>
          </a:p>
        </p:txBody>
      </p:sp>
      <p:sp>
        <p:nvSpPr>
          <p:cNvPr id="58371" name="Rectangle 3"/>
          <p:cNvSpPr>
            <a:spLocks noGrp="1" noChangeArrowheads="1"/>
          </p:cNvSpPr>
          <p:nvPr>
            <p:ph idx="1"/>
          </p:nvPr>
        </p:nvSpPr>
        <p:spPr>
          <a:xfrm>
            <a:off x="327025" y="1219200"/>
            <a:ext cx="8502650" cy="904863"/>
          </a:xfrm>
        </p:spPr>
        <p:txBody>
          <a:bodyPr/>
          <a:lstStyle/>
          <a:p>
            <a:pPr>
              <a:buClr>
                <a:schemeClr val="accent5">
                  <a:lumMod val="50000"/>
                </a:schemeClr>
              </a:buClr>
            </a:pPr>
            <a:r>
              <a:rPr lang="en-US" altLang="en-US" b="1" dirty="0" smtClean="0">
                <a:solidFill>
                  <a:schemeClr val="accent5">
                    <a:lumMod val="50000"/>
                  </a:schemeClr>
                </a:solidFill>
              </a:rPr>
              <a:t>Request for Consultative Rating</a:t>
            </a:r>
          </a:p>
          <a:p>
            <a:pPr>
              <a:buClr>
                <a:schemeClr val="accent5">
                  <a:lumMod val="50000"/>
                </a:schemeClr>
              </a:buClr>
            </a:pPr>
            <a:r>
              <a:rPr lang="en-US" altLang="en-US" b="1" dirty="0" smtClean="0">
                <a:solidFill>
                  <a:schemeClr val="accent5">
                    <a:lumMod val="50000"/>
                  </a:schemeClr>
                </a:solidFill>
              </a:rPr>
              <a:t>Unstructured eForm</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OCR Documents</a:t>
            </a:r>
          </a:p>
        </p:txBody>
      </p:sp>
      <p:sp>
        <p:nvSpPr>
          <p:cNvPr id="201731" name="Rectangle 3"/>
          <p:cNvSpPr>
            <a:spLocks noGrp="1" noChangeArrowheads="1"/>
          </p:cNvSpPr>
          <p:nvPr>
            <p:ph idx="1"/>
          </p:nvPr>
        </p:nvSpPr>
        <p:spPr>
          <a:xfrm>
            <a:off x="327025" y="1219200"/>
            <a:ext cx="8502650" cy="2419124"/>
          </a:xfrm>
        </p:spPr>
        <p:txBody>
          <a:bodyPr/>
          <a:lstStyle/>
          <a:p>
            <a:pPr>
              <a:buClr>
                <a:srgbClr val="0000FF"/>
              </a:buClr>
            </a:pPr>
            <a:r>
              <a:rPr lang="en-US" altLang="en-US" dirty="0" smtClean="0">
                <a:solidFill>
                  <a:schemeClr val="accent5">
                    <a:lumMod val="50000"/>
                  </a:schemeClr>
                </a:solidFill>
              </a:rPr>
              <a:t>Do not attach the corresponding OCR form to your eForm:</a:t>
            </a:r>
          </a:p>
          <a:p>
            <a:pPr lvl="1">
              <a:buClr>
                <a:srgbClr val="0000FF"/>
              </a:buClr>
            </a:pPr>
            <a:r>
              <a:rPr lang="en-US" altLang="en-US" dirty="0" smtClean="0">
                <a:solidFill>
                  <a:schemeClr val="accent5">
                    <a:lumMod val="50000"/>
                  </a:schemeClr>
                </a:solidFill>
              </a:rPr>
              <a:t>Except when filing:</a:t>
            </a:r>
          </a:p>
          <a:p>
            <a:pPr lvl="2">
              <a:buClr>
                <a:srgbClr val="0000FF"/>
              </a:buClr>
            </a:pPr>
            <a:r>
              <a:rPr lang="en-US" altLang="en-US" dirty="0" smtClean="0">
                <a:solidFill>
                  <a:schemeClr val="accent5">
                    <a:lumMod val="50000"/>
                  </a:schemeClr>
                </a:solidFill>
              </a:rPr>
              <a:t>Settlement Documents</a:t>
            </a:r>
          </a:p>
          <a:p>
            <a:pPr lvl="2">
              <a:buClr>
                <a:srgbClr val="0000FF"/>
              </a:buClr>
            </a:pPr>
            <a:r>
              <a:rPr lang="en-US" altLang="en-US" dirty="0" smtClean="0">
                <a:solidFill>
                  <a:schemeClr val="accent5">
                    <a:lumMod val="50000"/>
                  </a:schemeClr>
                </a:solidFill>
              </a:rPr>
              <a:t>Death Application (Pre-OCR legacy form)</a:t>
            </a:r>
          </a:p>
          <a:p>
            <a:pPr lvl="1">
              <a:buClr>
                <a:srgbClr val="0000FF"/>
              </a:buClr>
            </a:pPr>
            <a:r>
              <a:rPr lang="en-US" altLang="en-US" dirty="0" smtClean="0">
                <a:solidFill>
                  <a:schemeClr val="accent5">
                    <a:lumMod val="50000"/>
                  </a:schemeClr>
                </a:solidFill>
              </a:rPr>
              <a:t>Even when OCR forms are permitted as an eForm attachment, do not include OCR Coversheets and Separator Sheets as part of the attachment.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8" name="Picture 3" descr="Attachment header on the sample eForm page" title="Attachment Header on the eF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0480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descr="A horizontal red arrow pointing to the Attachment header on a sample eForm page. " title="Horizontal red arrow"/>
          <p:cNvCxnSpPr/>
          <p:nvPr/>
        </p:nvCxnSpPr>
        <p:spPr bwMode="auto">
          <a:xfrm>
            <a:off x="914400" y="3429000"/>
            <a:ext cx="1600200" cy="0"/>
          </a:xfrm>
          <a:prstGeom prst="straightConnector1">
            <a:avLst/>
          </a:prstGeom>
          <a:ln w="76200">
            <a:solidFill>
              <a:srgbClr val="C00000"/>
            </a:solidFill>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75107" name="Rectangle 3"/>
          <p:cNvSpPr>
            <a:spLocks noGrp="1" noChangeArrowheads="1"/>
          </p:cNvSpPr>
          <p:nvPr>
            <p:ph idx="1"/>
          </p:nvPr>
        </p:nvSpPr>
        <p:spPr>
          <a:xfrm>
            <a:off x="228600" y="1143000"/>
            <a:ext cx="8502650" cy="4487382"/>
          </a:xfrm>
        </p:spPr>
        <p:txBody>
          <a:bodyPr/>
          <a:lstStyle/>
          <a:p>
            <a:endParaRPr lang="en-US" altLang="en-US" dirty="0" smtClean="0"/>
          </a:p>
          <a:p>
            <a:pPr>
              <a:buClr>
                <a:srgbClr val="0000FF"/>
              </a:buClr>
            </a:pPr>
            <a:r>
              <a:rPr lang="en-US" altLang="en-US" dirty="0" smtClean="0">
                <a:solidFill>
                  <a:schemeClr val="accent5">
                    <a:lumMod val="50000"/>
                  </a:schemeClr>
                </a:solidFill>
              </a:rPr>
              <a:t>When submitting an eForm that will have attachments:</a:t>
            </a:r>
          </a:p>
          <a:p>
            <a:pPr>
              <a:buClr>
                <a:srgbClr val="0000FF"/>
              </a:buClr>
            </a:pPr>
            <a:endParaRPr lang="en-US" altLang="en-US" dirty="0" smtClean="0">
              <a:solidFill>
                <a:schemeClr val="accent5">
                  <a:lumMod val="50000"/>
                </a:schemeClr>
              </a:solidFill>
            </a:endParaRPr>
          </a:p>
          <a:p>
            <a:pPr algn="ctr">
              <a:buClr>
                <a:srgbClr val="0000FF"/>
              </a:buClr>
              <a:buFontTx/>
              <a:buNone/>
            </a:pPr>
            <a:r>
              <a:rPr lang="en-US" altLang="en-US" b="1" dirty="0" smtClean="0">
                <a:solidFill>
                  <a:schemeClr val="accent5">
                    <a:lumMod val="50000"/>
                  </a:schemeClr>
                </a:solidFill>
              </a:rPr>
              <a:t>Use the Attachment link at the top of the page</a:t>
            </a:r>
          </a:p>
          <a:p>
            <a:pPr>
              <a:buClr>
                <a:srgbClr val="0000FF"/>
              </a:buClr>
            </a:pPr>
            <a:endParaRPr lang="en-US" altLang="en-US" dirty="0" smtClean="0">
              <a:solidFill>
                <a:schemeClr val="accent5">
                  <a:lumMod val="50000"/>
                </a:schemeClr>
              </a:solidFill>
            </a:endParaRPr>
          </a:p>
          <a:p>
            <a:pPr>
              <a:buClr>
                <a:srgbClr val="0000FF"/>
              </a:buClr>
            </a:pPr>
            <a:endParaRPr lang="en-US" altLang="en-US" dirty="0" smtClean="0">
              <a:solidFill>
                <a:schemeClr val="accent5">
                  <a:lumMod val="50000"/>
                </a:schemeClr>
              </a:solidFill>
            </a:endParaRPr>
          </a:p>
          <a:p>
            <a:pPr>
              <a:buClr>
                <a:srgbClr val="0000FF"/>
              </a:buClr>
            </a:pPr>
            <a:r>
              <a:rPr lang="en-US" altLang="en-US" dirty="0" smtClean="0">
                <a:solidFill>
                  <a:schemeClr val="accent5">
                    <a:lumMod val="50000"/>
                  </a:schemeClr>
                </a:solidFill>
              </a:rPr>
              <a:t>Do not submit the eForm and then fill out an unstructured eForm unless: </a:t>
            </a:r>
          </a:p>
          <a:p>
            <a:pPr lvl="1">
              <a:buClr>
                <a:srgbClr val="0000FF"/>
              </a:buClr>
            </a:pPr>
            <a:r>
              <a:rPr lang="en-US" altLang="en-US" dirty="0" smtClean="0">
                <a:solidFill>
                  <a:schemeClr val="accent5">
                    <a:lumMod val="50000"/>
                  </a:schemeClr>
                </a:solidFill>
              </a:rPr>
              <a:t>You realize that </a:t>
            </a:r>
            <a:r>
              <a:rPr lang="en-US" altLang="en-US" dirty="0">
                <a:solidFill>
                  <a:schemeClr val="accent5">
                    <a:lumMod val="50000"/>
                  </a:schemeClr>
                </a:solidFill>
              </a:rPr>
              <a:t>you forgot an attachment after you clicked </a:t>
            </a:r>
            <a:r>
              <a:rPr lang="en-US" altLang="en-US" dirty="0" smtClean="0">
                <a:solidFill>
                  <a:schemeClr val="accent5">
                    <a:lumMod val="50000"/>
                  </a:schemeClr>
                </a:solidFill>
              </a:rPr>
              <a:t>Submit. If this happens start by verifying </a:t>
            </a:r>
            <a:r>
              <a:rPr lang="en-US" altLang="en-US" dirty="0">
                <a:solidFill>
                  <a:schemeClr val="accent5">
                    <a:lumMod val="50000"/>
                  </a:schemeClr>
                </a:solidFill>
              </a:rPr>
              <a:t>that the document is in FileNet and then </a:t>
            </a:r>
            <a:r>
              <a:rPr lang="en-US" altLang="en-US" dirty="0" smtClean="0">
                <a:solidFill>
                  <a:schemeClr val="accent5">
                    <a:lumMod val="50000"/>
                  </a:schemeClr>
                </a:solidFill>
              </a:rPr>
              <a:t>file </a:t>
            </a:r>
            <a:r>
              <a:rPr lang="en-US" altLang="en-US" dirty="0">
                <a:solidFill>
                  <a:schemeClr val="accent5">
                    <a:lumMod val="50000"/>
                  </a:schemeClr>
                </a:solidFill>
              </a:rPr>
              <a:t>the missing attachment using the Unstructured </a:t>
            </a:r>
            <a:r>
              <a:rPr lang="en-US" altLang="en-US" dirty="0" smtClean="0">
                <a:solidFill>
                  <a:schemeClr val="accent5">
                    <a:lumMod val="50000"/>
                  </a:schemeClr>
                </a:solidFill>
              </a:rPr>
              <a:t>eForm.</a:t>
            </a:r>
            <a:endParaRPr lang="en-US" altLang="en-US" dirty="0">
              <a:solidFill>
                <a:schemeClr val="accent5">
                  <a:lumMod val="50000"/>
                </a:schemeClr>
              </a:solidFill>
            </a:endParaRPr>
          </a:p>
        </p:txBody>
      </p:sp>
      <p:sp>
        <p:nvSpPr>
          <p:cNvPr id="175106"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Attachments to an eForm</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28613" y="683669"/>
            <a:ext cx="8502650" cy="535531"/>
          </a:xfrm>
        </p:spPr>
        <p:txBody>
          <a:bodyPr/>
          <a:lstStyle/>
          <a:p>
            <a:r>
              <a:rPr lang="en-US" altLang="en-US" b="1" dirty="0" smtClean="0">
                <a:solidFill>
                  <a:schemeClr val="accent5">
                    <a:lumMod val="50000"/>
                  </a:schemeClr>
                </a:solidFill>
              </a:rPr>
              <a:t>Attachment Bundling</a:t>
            </a:r>
          </a:p>
        </p:txBody>
      </p:sp>
      <p:sp>
        <p:nvSpPr>
          <p:cNvPr id="173059" name="Rectangle 3"/>
          <p:cNvSpPr>
            <a:spLocks noGrp="1" noChangeArrowheads="1"/>
          </p:cNvSpPr>
          <p:nvPr>
            <p:ph idx="1"/>
          </p:nvPr>
        </p:nvSpPr>
        <p:spPr>
          <a:xfrm>
            <a:off x="327025" y="1219200"/>
            <a:ext cx="8502650" cy="4228850"/>
          </a:xfrm>
        </p:spPr>
        <p:txBody>
          <a:bodyPr/>
          <a:lstStyle/>
          <a:p>
            <a:pPr>
              <a:buClr>
                <a:srgbClr val="0000FF"/>
              </a:buClr>
            </a:pPr>
            <a:r>
              <a:rPr lang="en-US" altLang="en-US" dirty="0" smtClean="0">
                <a:solidFill>
                  <a:schemeClr val="accent5">
                    <a:lumMod val="50000"/>
                  </a:schemeClr>
                </a:solidFill>
              </a:rPr>
              <a:t>Do not file the following documents separately. Scan these together as a single document/attachment:</a:t>
            </a:r>
          </a:p>
          <a:p>
            <a:pPr lvl="1">
              <a:buClr>
                <a:srgbClr val="0000FF"/>
              </a:buClr>
            </a:pPr>
            <a:r>
              <a:rPr lang="en-US" altLang="en-US" dirty="0" smtClean="0">
                <a:solidFill>
                  <a:schemeClr val="accent5">
                    <a:lumMod val="50000"/>
                  </a:schemeClr>
                </a:solidFill>
              </a:rPr>
              <a:t>Benefit Notices – you can separate TTD from PD notices</a:t>
            </a:r>
          </a:p>
          <a:p>
            <a:pPr lvl="1">
              <a:buClr>
                <a:srgbClr val="0000FF"/>
              </a:buClr>
            </a:pPr>
            <a:r>
              <a:rPr lang="en-US" altLang="en-US" dirty="0" smtClean="0">
                <a:solidFill>
                  <a:schemeClr val="accent5">
                    <a:lumMod val="50000"/>
                  </a:schemeClr>
                </a:solidFill>
              </a:rPr>
              <a:t>Explanation of Benefits (EOBs)</a:t>
            </a:r>
          </a:p>
          <a:p>
            <a:pPr lvl="1">
              <a:buClr>
                <a:srgbClr val="0000FF"/>
              </a:buClr>
            </a:pPr>
            <a:r>
              <a:rPr lang="en-US" altLang="en-US" dirty="0" smtClean="0">
                <a:solidFill>
                  <a:schemeClr val="accent5">
                    <a:lumMod val="50000"/>
                  </a:schemeClr>
                </a:solidFill>
              </a:rPr>
              <a:t>L C  4906(h) statements</a:t>
            </a:r>
          </a:p>
          <a:p>
            <a:pPr lvl="1">
              <a:buClr>
                <a:srgbClr val="0000FF"/>
              </a:buClr>
            </a:pPr>
            <a:r>
              <a:rPr lang="en-US" altLang="en-US" dirty="0" smtClean="0">
                <a:solidFill>
                  <a:schemeClr val="accent5">
                    <a:lumMod val="50000"/>
                  </a:schemeClr>
                </a:solidFill>
              </a:rPr>
              <a:t>Medical Management Reports</a:t>
            </a:r>
          </a:p>
          <a:p>
            <a:pPr lvl="1">
              <a:buClr>
                <a:srgbClr val="0000FF"/>
              </a:buClr>
            </a:pPr>
            <a:r>
              <a:rPr lang="en-US" altLang="en-US" dirty="0" smtClean="0">
                <a:solidFill>
                  <a:schemeClr val="accent5">
                    <a:lumMod val="50000"/>
                  </a:schemeClr>
                </a:solidFill>
              </a:rPr>
              <a:t>Physical Therapy Notes</a:t>
            </a:r>
          </a:p>
          <a:p>
            <a:pPr lvl="1">
              <a:buClr>
                <a:srgbClr val="0000FF"/>
              </a:buClr>
            </a:pPr>
            <a:r>
              <a:rPr lang="en-US" altLang="en-US" dirty="0" smtClean="0">
                <a:solidFill>
                  <a:schemeClr val="accent5">
                    <a:lumMod val="50000"/>
                  </a:schemeClr>
                </a:solidFill>
              </a:rPr>
              <a:t>PR-2 Reports</a:t>
            </a:r>
          </a:p>
          <a:p>
            <a:pPr marL="344487" lvl="1" indent="0">
              <a:buClr>
                <a:srgbClr val="0000FF"/>
              </a:buClr>
              <a:buNone/>
            </a:pPr>
            <a:endParaRPr lang="en-US" altLang="en-US" dirty="0">
              <a:solidFill>
                <a:schemeClr val="accent5">
                  <a:lumMod val="50000"/>
                </a:schemeClr>
              </a:solidFill>
            </a:endParaRPr>
          </a:p>
          <a:p>
            <a:pPr>
              <a:buClr>
                <a:srgbClr val="0000FF"/>
              </a:buClr>
            </a:pPr>
            <a:r>
              <a:rPr lang="en-US" altLang="en-US" dirty="0" smtClean="0">
                <a:solidFill>
                  <a:schemeClr val="accent5">
                    <a:lumMod val="50000"/>
                  </a:schemeClr>
                </a:solidFill>
              </a:rPr>
              <a:t>Use of TTD is the exception with some of the PR-2 reports filed as separate documents.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328613" y="604838"/>
            <a:ext cx="8502650" cy="534987"/>
          </a:xfrm>
        </p:spPr>
        <p:txBody>
          <a:bodyPr/>
          <a:lstStyle/>
          <a:p>
            <a:r>
              <a:rPr lang="en-US" altLang="en-US" b="1" dirty="0" smtClean="0">
                <a:solidFill>
                  <a:schemeClr val="accent5">
                    <a:lumMod val="50000"/>
                  </a:schemeClr>
                </a:solidFill>
              </a:rPr>
              <a:t>Unstructured eForm</a:t>
            </a:r>
          </a:p>
        </p:txBody>
      </p:sp>
      <p:sp>
        <p:nvSpPr>
          <p:cNvPr id="3" name="Content Placeholder 2"/>
          <p:cNvSpPr>
            <a:spLocks noGrp="1"/>
          </p:cNvSpPr>
          <p:nvPr>
            <p:ph idx="1"/>
          </p:nvPr>
        </p:nvSpPr>
        <p:spPr>
          <a:xfrm>
            <a:off x="328613" y="1214438"/>
            <a:ext cx="8502650" cy="5336846"/>
          </a:xfrm>
        </p:spPr>
        <p:txBody>
          <a:bodyPr/>
          <a:lstStyle/>
          <a:p>
            <a:pPr>
              <a:buClr>
                <a:schemeClr val="accent5">
                  <a:lumMod val="50000"/>
                </a:schemeClr>
              </a:buClr>
              <a:defRPr/>
            </a:pPr>
            <a:r>
              <a:rPr lang="en-US" dirty="0" smtClean="0">
                <a:solidFill>
                  <a:schemeClr val="accent5">
                    <a:lumMod val="50000"/>
                  </a:schemeClr>
                </a:solidFill>
              </a:rPr>
              <a:t>Do NOT prepare an OCR Document Coversheet and/or Document Separator Sheets and scan them with the unstructured document you are submitting.</a:t>
            </a:r>
          </a:p>
          <a:p>
            <a:pPr>
              <a:buClr>
                <a:schemeClr val="accent5">
                  <a:lumMod val="50000"/>
                </a:schemeClr>
              </a:buClr>
              <a:defRPr/>
            </a:pPr>
            <a:r>
              <a:rPr lang="en-US" dirty="0" smtClean="0">
                <a:solidFill>
                  <a:schemeClr val="accent5">
                    <a:lumMod val="50000"/>
                  </a:schemeClr>
                </a:solidFill>
              </a:rPr>
              <a:t>The Unstructured eForm combines the Coversheet and Separator sheets for the e-filer. </a:t>
            </a:r>
          </a:p>
          <a:p>
            <a:pPr>
              <a:buClr>
                <a:schemeClr val="accent5">
                  <a:lumMod val="50000"/>
                </a:schemeClr>
              </a:buClr>
              <a:defRPr/>
            </a:pPr>
            <a:r>
              <a:rPr lang="en-US" altLang="en-US" dirty="0" smtClean="0">
                <a:solidFill>
                  <a:schemeClr val="accent5">
                    <a:lumMod val="50000"/>
                  </a:schemeClr>
                </a:solidFill>
              </a:rPr>
              <a:t>Any field with a red asterisk (*) </a:t>
            </a:r>
            <a:r>
              <a:rPr lang="en-US" altLang="en-US" dirty="0">
                <a:solidFill>
                  <a:schemeClr val="accent5">
                    <a:lumMod val="50000"/>
                  </a:schemeClr>
                </a:solidFill>
              </a:rPr>
              <a:t>is </a:t>
            </a:r>
            <a:r>
              <a:rPr lang="en-US" altLang="en-US" dirty="0" smtClean="0">
                <a:solidFill>
                  <a:schemeClr val="accent5">
                    <a:lumMod val="50000"/>
                  </a:schemeClr>
                </a:solidFill>
              </a:rPr>
              <a:t>a mandatory field. </a:t>
            </a:r>
          </a:p>
          <a:p>
            <a:pPr>
              <a:buClr>
                <a:schemeClr val="accent5">
                  <a:lumMod val="50000"/>
                </a:schemeClr>
              </a:buClr>
              <a:defRPr/>
            </a:pPr>
            <a:r>
              <a:rPr lang="en-US" altLang="en-US" dirty="0" smtClean="0">
                <a:solidFill>
                  <a:schemeClr val="accent5">
                    <a:lumMod val="50000"/>
                  </a:schemeClr>
                </a:solidFill>
              </a:rPr>
              <a:t>The Author field is not required, but DWC judges expect this to be filled out, because it is used for sorting purposes. </a:t>
            </a:r>
          </a:p>
          <a:p>
            <a:pPr>
              <a:buClr>
                <a:schemeClr val="accent5">
                  <a:lumMod val="50000"/>
                </a:schemeClr>
              </a:buClr>
            </a:pPr>
            <a:r>
              <a:rPr lang="en-US" altLang="en-US" dirty="0">
                <a:solidFill>
                  <a:schemeClr val="accent5">
                    <a:lumMod val="50000"/>
                  </a:schemeClr>
                </a:solidFill>
              </a:rPr>
              <a:t>After you enter the case numbers, it is recommended that you </a:t>
            </a:r>
            <a:r>
              <a:rPr lang="en-US" altLang="en-US" dirty="0" smtClean="0">
                <a:solidFill>
                  <a:schemeClr val="accent5">
                    <a:lumMod val="50000"/>
                  </a:schemeClr>
                </a:solidFill>
              </a:rPr>
              <a:t>take </a:t>
            </a:r>
            <a:r>
              <a:rPr lang="en-US" altLang="en-US" dirty="0">
                <a:solidFill>
                  <a:schemeClr val="accent5">
                    <a:lumMod val="50000"/>
                  </a:schemeClr>
                </a:solidFill>
              </a:rPr>
              <a:t>a screenshot </a:t>
            </a:r>
            <a:r>
              <a:rPr lang="en-US" altLang="en-US" dirty="0" smtClean="0">
                <a:solidFill>
                  <a:schemeClr val="accent5">
                    <a:lumMod val="50000"/>
                  </a:schemeClr>
                </a:solidFill>
              </a:rPr>
              <a:t>(press </a:t>
            </a:r>
            <a:r>
              <a:rPr lang="en-US" altLang="en-US" dirty="0">
                <a:solidFill>
                  <a:schemeClr val="accent5">
                    <a:lumMod val="50000"/>
                  </a:schemeClr>
                </a:solidFill>
              </a:rPr>
              <a:t>Alt + </a:t>
            </a:r>
            <a:r>
              <a:rPr lang="en-US" altLang="en-US" dirty="0" smtClean="0">
                <a:solidFill>
                  <a:schemeClr val="accent5">
                    <a:lumMod val="50000"/>
                  </a:schemeClr>
                </a:solidFill>
              </a:rPr>
              <a:t>PrtScn) and paste </a:t>
            </a:r>
            <a:r>
              <a:rPr lang="en-US" altLang="en-US" dirty="0">
                <a:solidFill>
                  <a:schemeClr val="accent5">
                    <a:lumMod val="50000"/>
                  </a:schemeClr>
                </a:solidFill>
              </a:rPr>
              <a:t>it to </a:t>
            </a:r>
            <a:r>
              <a:rPr lang="en-US" altLang="en-US" dirty="0" smtClean="0">
                <a:solidFill>
                  <a:schemeClr val="accent5">
                    <a:lumMod val="50000"/>
                  </a:schemeClr>
                </a:solidFill>
              </a:rPr>
              <a:t>a </a:t>
            </a:r>
            <a:r>
              <a:rPr lang="en-US" altLang="en-US" dirty="0">
                <a:solidFill>
                  <a:schemeClr val="accent5">
                    <a:lumMod val="50000"/>
                  </a:schemeClr>
                </a:solidFill>
              </a:rPr>
              <a:t>Word </a:t>
            </a:r>
            <a:r>
              <a:rPr lang="en-US" altLang="en-US" dirty="0" smtClean="0">
                <a:solidFill>
                  <a:schemeClr val="accent5">
                    <a:lumMod val="50000"/>
                  </a:schemeClr>
                </a:solidFill>
              </a:rPr>
              <a:t>document. Then complete the remaining fields. </a:t>
            </a:r>
          </a:p>
          <a:p>
            <a:pPr>
              <a:buClr>
                <a:schemeClr val="accent5">
                  <a:lumMod val="50000"/>
                </a:schemeClr>
              </a:buClr>
            </a:pPr>
            <a:r>
              <a:rPr lang="en-US" altLang="en-US" dirty="0" smtClean="0">
                <a:solidFill>
                  <a:schemeClr val="accent5">
                    <a:lumMod val="50000"/>
                  </a:schemeClr>
                </a:solidFill>
              </a:rPr>
              <a:t>To add a file click on </a:t>
            </a:r>
            <a:r>
              <a:rPr lang="en-US" altLang="en-US" dirty="0">
                <a:solidFill>
                  <a:schemeClr val="accent5">
                    <a:lumMod val="50000"/>
                  </a:schemeClr>
                </a:solidFill>
              </a:rPr>
              <a:t>Browse to locate the </a:t>
            </a:r>
            <a:r>
              <a:rPr lang="en-US" altLang="en-US" dirty="0" smtClean="0">
                <a:solidFill>
                  <a:schemeClr val="accent5">
                    <a:lumMod val="50000"/>
                  </a:schemeClr>
                </a:solidFill>
              </a:rPr>
              <a:t>document. </a:t>
            </a:r>
            <a:endParaRPr lang="en-US" dirty="0" smtClean="0">
              <a:solidFill>
                <a:schemeClr val="accent5">
                  <a:lumMod val="50000"/>
                </a:schemeClr>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0" descr="Sample Unstructured eForm Entry page with a call out box that includes an instructional message. " title="Unstructured eForm Entry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05658"/>
            <a:ext cx="8458200" cy="527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5" descr="Call out box for the Companion Case Number Add button with note about: After you click “ADD” the companion case number(s) moves to this field.&#10;" title="Call out box Companion Case Number Add button"/>
          <p:cNvSpPr>
            <a:spLocks/>
          </p:cNvSpPr>
          <p:nvPr/>
        </p:nvSpPr>
        <p:spPr bwMode="auto">
          <a:xfrm>
            <a:off x="6096000" y="2057400"/>
            <a:ext cx="2590800" cy="609600"/>
          </a:xfrm>
          <a:prstGeom prst="wedgeRectCallout">
            <a:avLst>
              <a:gd name="adj1" fmla="val -103440"/>
              <a:gd name="adj2" fmla="val 33208"/>
            </a:avLst>
          </a:prstGeom>
          <a:solidFill>
            <a:srgbClr val="FFFFCC"/>
          </a:solidFill>
          <a:ln w="25400">
            <a:solidFill>
              <a:schemeClr val="accent5">
                <a:lumMod val="50000"/>
              </a:schemeClr>
            </a:solidFill>
            <a:miter lim="800000"/>
            <a:headEnd/>
            <a:tailEnd/>
          </a:ln>
        </p:spPr>
        <p:txBody>
          <a:bodyPr/>
          <a:lstStyle>
            <a:lvl1pPr>
              <a:spcAft>
                <a:spcPct val="20000"/>
              </a:spcAft>
              <a:buClr>
                <a:schemeClr val="tx1"/>
              </a:buClr>
              <a:buChar char="•"/>
              <a:defRPr sz="2400">
                <a:solidFill>
                  <a:srgbClr val="0000FF"/>
                </a:solidFill>
                <a:latin typeface="Arial" panose="020B0604020202020204" pitchFamily="34" charset="0"/>
              </a:defRPr>
            </a:lvl1pPr>
            <a:lvl2pPr marL="742950" indent="-285750">
              <a:spcAft>
                <a:spcPct val="20000"/>
              </a:spcAft>
              <a:buClr>
                <a:schemeClr val="tx1"/>
              </a:buClr>
              <a:buFont typeface="Arial" panose="020B0604020202020204" pitchFamily="34" charset="0"/>
              <a:buChar char="–"/>
              <a:defRPr sz="2000">
                <a:solidFill>
                  <a:srgbClr val="0000FF"/>
                </a:solidFill>
                <a:latin typeface="Arial" panose="020B0604020202020204" pitchFamily="34" charset="0"/>
              </a:defRPr>
            </a:lvl2pPr>
            <a:lvl3pPr marL="1143000" indent="-228600">
              <a:spcAft>
                <a:spcPct val="20000"/>
              </a:spcAft>
              <a:buClr>
                <a:schemeClr val="tx1"/>
              </a:buClr>
              <a:buChar char="•"/>
              <a:defRPr sz="1600">
                <a:solidFill>
                  <a:srgbClr val="0000FF"/>
                </a:solidFill>
                <a:latin typeface="Arial" panose="020B0604020202020204" pitchFamily="34" charset="0"/>
              </a:defRPr>
            </a:lvl3pPr>
            <a:lvl4pPr marL="1600200" indent="-228600">
              <a:spcAft>
                <a:spcPct val="20000"/>
              </a:spcAft>
              <a:buClr>
                <a:schemeClr val="tx1"/>
              </a:buClr>
              <a:buFont typeface="Arial" panose="020B0604020202020204" pitchFamily="34" charset="0"/>
              <a:buChar char="–"/>
              <a:defRPr sz="1400">
                <a:solidFill>
                  <a:srgbClr val="0000FF"/>
                </a:solidFill>
                <a:latin typeface="Arial" panose="020B0604020202020204" pitchFamily="34" charset="0"/>
              </a:defRPr>
            </a:lvl4pPr>
            <a:lvl5pPr marL="2057400" indent="-228600">
              <a:lnSpc>
                <a:spcPct val="95000"/>
              </a:lnSpc>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lr>
                <a:schemeClr val="tx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Aft>
                <a:spcPct val="0"/>
              </a:spcAft>
              <a:buClrTx/>
              <a:buFontTx/>
              <a:buNone/>
            </a:pPr>
            <a:r>
              <a:rPr lang="en-US" altLang="en-US" sz="1200" b="1" dirty="0">
                <a:solidFill>
                  <a:schemeClr val="accent5">
                    <a:lumMod val="50000"/>
                  </a:schemeClr>
                </a:solidFill>
                <a:latin typeface="+mn-lt"/>
              </a:rPr>
              <a:t>After you click “ADD” the companion case number(s) moves to this </a:t>
            </a:r>
            <a:r>
              <a:rPr lang="en-US" altLang="en-US" sz="1200" b="1" dirty="0" smtClean="0">
                <a:solidFill>
                  <a:schemeClr val="accent5">
                    <a:lumMod val="50000"/>
                  </a:schemeClr>
                </a:solidFill>
                <a:latin typeface="+mn-lt"/>
              </a:rPr>
              <a:t>field.</a:t>
            </a:r>
            <a:endParaRPr lang="en-US" altLang="en-US" sz="1200" b="1" dirty="0">
              <a:solidFill>
                <a:schemeClr val="accent5">
                  <a:lumMod val="50000"/>
                </a:schemeClr>
              </a:solidFill>
              <a:latin typeface="+mn-lt"/>
            </a:endParaRPr>
          </a:p>
        </p:txBody>
      </p:sp>
      <p:sp>
        <p:nvSpPr>
          <p:cNvPr id="136195" name="Rectangle 2"/>
          <p:cNvSpPr>
            <a:spLocks noGrp="1" noChangeArrowheads="1"/>
          </p:cNvSpPr>
          <p:nvPr>
            <p:ph type="title" idx="4294967295"/>
          </p:nvPr>
        </p:nvSpPr>
        <p:spPr>
          <a:xfrm>
            <a:off x="304800" y="604838"/>
            <a:ext cx="8610600" cy="534987"/>
          </a:xfrm>
        </p:spPr>
        <p:txBody>
          <a:bodyPr/>
          <a:lstStyle/>
          <a:p>
            <a:r>
              <a:rPr lang="en-US" altLang="en-US" b="1" dirty="0" smtClean="0">
                <a:solidFill>
                  <a:schemeClr val="accent5">
                    <a:lumMod val="50000"/>
                  </a:schemeClr>
                </a:solidFill>
              </a:rPr>
              <a:t>Unstructured eForm – Entry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Deloitte onscreen white background_0906">
  <a:themeElements>
    <a:clrScheme name="5_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5_Deloitte onscreen white background_09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5_Deloitte onscreen white background_0906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5_Deloitte onscreen white background_0906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5_Deloitte onscreen white background_0906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5_Deloitte onscreen white background_0906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5_Deloitte onscreen white background_0906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5_Deloitte onscreen white background_0906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5_Deloitte onscreen white background_0906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5_Deloitte onscreen white background_0906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5_Deloitte onscreen white background_0906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loitte onscreen white background_0906">
  <a:themeElements>
    <a:clrScheme name="Custom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0000"/>
      </a:hlink>
      <a:folHlink>
        <a:srgbClr val="800080"/>
      </a:folHlink>
    </a:clrScheme>
    <a:fontScheme name="6_Deloitte onscreen white background_09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6_Deloitte onscreen white background_0906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6_Deloitte onscreen white background_0906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6_Deloitte onscreen white background_0906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6_Deloitte onscreen white background_0906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6_Deloitte onscreen white background_0906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6_Deloitte onscreen white background_0906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6_Deloitte onscreen white background_0906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6_Deloitte onscreen white background_0906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6_Deloitte onscreen white background_0906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AMS_EForm_ Presentation_010308 (2)">
  <a:themeElements>
    <a:clrScheme name="1_EAMS_EForm_ Presentation_010308 (2)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_EAMS_EForm_ Presentation_010308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EAMS_EForm_ Presentation_010308 (2)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_EAMS_EForm_ Presentation_010308 (2)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_EAMS_EForm_ Presentation_010308 (2)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_EAMS_EForm_ Presentation_010308 (2)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_EAMS_EForm_ Presentation_010308 (2)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_EAMS_EForm_ Presentation_010308 (2)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_EAMS_EForm_ Presentation_010308 (2)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_EAMS_EForm_ Presentation_010308 (2)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_EAMS_EForm_ Presentation_010308 (2)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_EAMS_EForm_ Presentation_010308 (2)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loitte onscreen white background_0906">
  <a:themeElements>
    <a:clrScheme name="Custom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0000"/>
      </a:hlink>
      <a:folHlink>
        <a:srgbClr val="800080"/>
      </a:folHlink>
    </a:clrScheme>
    <a:fontScheme name="2_Deloitte onscreen white background_0906">
      <a:majorFont>
        <a:latin typeface="Arial"/>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loitte onscreen white background_0906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2_Deloitte onscreen white background_0906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2_Deloitte onscreen white background_0906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2_Deloitte onscreen white background_0906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2_Deloitte onscreen white background_0906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2_Deloitte onscreen white background_0906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2_Deloitte onscreen white background_0906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2_Deloitte onscreen white background_0906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2_Deloitte onscreen white background_0906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2_Deloitte onscreen white background_0906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5B60AFCD5AD40B87005FBB4429961" ma:contentTypeVersion="11" ma:contentTypeDescription="Create a new document." ma:contentTypeScope="" ma:versionID="d63b0f552d889d7a001a24a92a7df189">
  <xsd:schema xmlns:xsd="http://www.w3.org/2001/XMLSchema" xmlns:xs="http://www.w3.org/2001/XMLSchema" xmlns:p="http://schemas.microsoft.com/office/2006/metadata/properties" xmlns:ns3="ef529a3d-227e-4bdc-945a-eaabdaed1a5c" xmlns:ns4="dd356b43-fd9b-4023-a5e9-cf1773c7f26b" targetNamespace="http://schemas.microsoft.com/office/2006/metadata/properties" ma:root="true" ma:fieldsID="ba3b64ed6d2358cdf012755ac2ab92d4" ns3:_="" ns4:_="">
    <xsd:import namespace="ef529a3d-227e-4bdc-945a-eaabdaed1a5c"/>
    <xsd:import namespace="dd356b43-fd9b-4023-a5e9-cf1773c7f2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29a3d-227e-4bdc-945a-eaabdaed1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356b43-fd9b-4023-a5e9-cf1773c7f26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CA86B-ACC2-4B15-8B6D-D0A007EE4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29a3d-227e-4bdc-945a-eaabdaed1a5c"/>
    <ds:schemaRef ds:uri="dd356b43-fd9b-4023-a5e9-cf1773c7f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75DE2A-FF0F-426A-BBB0-58083A72E244}">
  <ds:schemaRefs>
    <ds:schemaRef ds:uri="http://schemas.microsoft.com/office/2006/documentManagement/types"/>
    <ds:schemaRef ds:uri="http://schemas.microsoft.com/office/2006/metadata/properties"/>
    <ds:schemaRef ds:uri="http://schemas.openxmlformats.org/package/2006/metadata/core-properties"/>
    <ds:schemaRef ds:uri="dd356b43-fd9b-4023-a5e9-cf1773c7f26b"/>
    <ds:schemaRef ds:uri="http://schemas.microsoft.com/office/infopath/2007/PartnerControls"/>
    <ds:schemaRef ds:uri="http://purl.org/dc/terms/"/>
    <ds:schemaRef ds:uri="http://purl.org/dc/dcmitype/"/>
    <ds:schemaRef ds:uri="ef529a3d-227e-4bdc-945a-eaabdaed1a5c"/>
    <ds:schemaRef ds:uri="http://www.w3.org/XML/1998/namespace"/>
    <ds:schemaRef ds:uri="http://purl.org/dc/elements/1.1/"/>
  </ds:schemaRefs>
</ds:datastoreItem>
</file>

<file path=customXml/itemProps3.xml><?xml version="1.0" encoding="utf-8"?>
<ds:datastoreItem xmlns:ds="http://schemas.openxmlformats.org/officeDocument/2006/customXml" ds:itemID="{02201AE9-C223-4162-808C-15734AB06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Pre-User_Acceptance_Testing_2-25-08</Template>
  <TotalTime>0</TotalTime>
  <Words>10218</Words>
  <Application>Microsoft Office PowerPoint</Application>
  <PresentationFormat>On-screen Show (4:3)</PresentationFormat>
  <Paragraphs>890</Paragraphs>
  <Slides>156</Slides>
  <Notes>152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156</vt:i4>
      </vt:variant>
    </vt:vector>
  </HeadingPairs>
  <TitlesOfParts>
    <vt:vector size="166" baseType="lpstr">
      <vt:lpstr>Albertus Medium</vt:lpstr>
      <vt:lpstr>Arial</vt:lpstr>
      <vt:lpstr>Calibri</vt:lpstr>
      <vt:lpstr>Lucida Sans Unicode</vt:lpstr>
      <vt:lpstr>Times New Roman</vt:lpstr>
      <vt:lpstr>Wingdings</vt:lpstr>
      <vt:lpstr>5_Deloitte onscreen white background_0906</vt:lpstr>
      <vt:lpstr>6_Deloitte onscreen white background_0906</vt:lpstr>
      <vt:lpstr>1_EAMS_EForm_ Presentation_010308 (2)</vt:lpstr>
      <vt:lpstr>2_Deloitte onscreen white background_0906</vt:lpstr>
      <vt:lpstr>Introduction to EAMS &amp; eForms</vt:lpstr>
      <vt:lpstr>Website Links</vt:lpstr>
      <vt:lpstr>Recommended Settings</vt:lpstr>
      <vt:lpstr>Frequently Used Terms and Abbreviations </vt:lpstr>
      <vt:lpstr>Multiple methods of submitting documents</vt:lpstr>
      <vt:lpstr>Civil Code Section §1798 Compliance 1 of 4</vt:lpstr>
      <vt:lpstr>Civil Code Section §1798 Compliance 2 of 4</vt:lpstr>
      <vt:lpstr>Civil Code Section §1798 Compliance 3 of 4</vt:lpstr>
      <vt:lpstr>Civil Code Section §1798 Compliance 4 of 4</vt:lpstr>
      <vt:lpstr>Primary Administrator Responsibilities Summary</vt:lpstr>
      <vt:lpstr>eForm Registration</vt:lpstr>
      <vt:lpstr>eForm Registration cont. </vt:lpstr>
      <vt:lpstr>Logons</vt:lpstr>
      <vt:lpstr>Web Case Information Access</vt:lpstr>
      <vt:lpstr>Uniform Assigned Names</vt:lpstr>
      <vt:lpstr>Uniform Assigned Names cont.</vt:lpstr>
      <vt:lpstr>Central Registration Unit (CRU)</vt:lpstr>
      <vt:lpstr>Searching for UANs</vt:lpstr>
      <vt:lpstr>Searching for UANs cont.</vt:lpstr>
      <vt:lpstr>Where to use UANs</vt:lpstr>
      <vt:lpstr>Where to use UANs – Applicant’s Attorney</vt:lpstr>
      <vt:lpstr>Where to use UANs – Defendant’s Attorney</vt:lpstr>
      <vt:lpstr>Logging into EAMS</vt:lpstr>
      <vt:lpstr>The first time you login to EAMS</vt:lpstr>
      <vt:lpstr>The first time you login to EAMS cont.</vt:lpstr>
      <vt:lpstr>EAMS System Settings</vt:lpstr>
      <vt:lpstr>Login Page</vt:lpstr>
      <vt:lpstr>External Home Page</vt:lpstr>
      <vt:lpstr>Search for your case</vt:lpstr>
      <vt:lpstr>Search by EAMS Case Number</vt:lpstr>
      <vt:lpstr>Search by EAMS Case Number – Error </vt:lpstr>
      <vt:lpstr>Search by EAMS Case Number – Result</vt:lpstr>
      <vt:lpstr>Search by person</vt:lpstr>
      <vt:lpstr>Search by person cont.</vt:lpstr>
      <vt:lpstr>Search by person – Alternate ID (SSN)</vt:lpstr>
      <vt:lpstr>Search by person – Alternate ID (SSN) Review</vt:lpstr>
      <vt:lpstr>Search by person – Alternate ID (SSN) Review cont. </vt:lpstr>
      <vt:lpstr>Search by person – Alternate ID (SSN) Error</vt:lpstr>
      <vt:lpstr>Search by person – Alternate ID (SSN) Result</vt:lpstr>
      <vt:lpstr>Search by person – Name</vt:lpstr>
      <vt:lpstr>Search by person – Name cont.</vt:lpstr>
      <vt:lpstr>Search by person – Name List</vt:lpstr>
      <vt:lpstr>Search by person – Name Filter</vt:lpstr>
      <vt:lpstr>Search by person – Name Review</vt:lpstr>
      <vt:lpstr>Search by person – Name Result</vt:lpstr>
      <vt:lpstr>ADJ Home Page</vt:lpstr>
      <vt:lpstr>ADJ Home Page cont.</vt:lpstr>
      <vt:lpstr>Filing eForms</vt:lpstr>
      <vt:lpstr>Preparing to e-file</vt:lpstr>
      <vt:lpstr>Preparing to e-file cont.</vt:lpstr>
      <vt:lpstr>External Login Page</vt:lpstr>
      <vt:lpstr>External Home Page – eForms link</vt:lpstr>
      <vt:lpstr>External Home Page – eForms link cont.</vt:lpstr>
      <vt:lpstr>External Home Page – eForms link cont. </vt:lpstr>
      <vt:lpstr>eForms Page</vt:lpstr>
      <vt:lpstr>eForms Page cont.</vt:lpstr>
      <vt:lpstr>eForm Layout</vt:lpstr>
      <vt:lpstr>eForm Layout cont.</vt:lpstr>
      <vt:lpstr>eForm Layout cont. </vt:lpstr>
      <vt:lpstr>  eForms: DEU 101 and DEU 100</vt:lpstr>
      <vt:lpstr>eForms: Date Format</vt:lpstr>
      <vt:lpstr>eForms: Social Security Number (SSN)</vt:lpstr>
      <vt:lpstr>eForms: No Companion Cases</vt:lpstr>
      <vt:lpstr>eForms: No Companion Cases cont.</vt:lpstr>
      <vt:lpstr>eForms: Venue Location</vt:lpstr>
      <vt:lpstr>eForms: Venue Location cont.</vt:lpstr>
      <vt:lpstr>Case Number</vt:lpstr>
      <vt:lpstr>Companion Cases</vt:lpstr>
      <vt:lpstr>Document Titles</vt:lpstr>
      <vt:lpstr>Fields</vt:lpstr>
      <vt:lpstr>Filing Date</vt:lpstr>
      <vt:lpstr>Labeling your Documents</vt:lpstr>
      <vt:lpstr>Labeling your Documents cont.</vt:lpstr>
      <vt:lpstr>Non-mandatory fields</vt:lpstr>
      <vt:lpstr>Self-Insured Employers</vt:lpstr>
      <vt:lpstr>Application form package</vt:lpstr>
      <vt:lpstr>DOR form package</vt:lpstr>
      <vt:lpstr>DOR form package cont. </vt:lpstr>
      <vt:lpstr>Lien form package</vt:lpstr>
      <vt:lpstr>Lien form package cont. </vt:lpstr>
      <vt:lpstr>Lien Provider Information and Declaration</vt:lpstr>
      <vt:lpstr>Lien updates</vt:lpstr>
      <vt:lpstr>Ratings</vt:lpstr>
      <vt:lpstr>Ratings cont.</vt:lpstr>
      <vt:lpstr>DWC-AD-10133.55  Supplemental Job Displacement Benefits (SJDB) Request for Dispute Resolution Before Administrative Director</vt:lpstr>
      <vt:lpstr>DWC-AD-10133.55 (SJDB) Request for Dispute Resolution Before Administrative Director cont.</vt:lpstr>
      <vt:lpstr>S Signature</vt:lpstr>
      <vt:lpstr>S Signature cont.</vt:lpstr>
      <vt:lpstr>Wet Signature</vt:lpstr>
      <vt:lpstr>Signature Variations</vt:lpstr>
      <vt:lpstr>Signatures Variations cont.</vt:lpstr>
      <vt:lpstr>eForms - S signature only</vt:lpstr>
      <vt:lpstr>eForms – Two or more signatures</vt:lpstr>
      <vt:lpstr>eForms with No signature Line</vt:lpstr>
      <vt:lpstr>OCR Documents</vt:lpstr>
      <vt:lpstr>Attachments to an eForm</vt:lpstr>
      <vt:lpstr>Attachment Bundling</vt:lpstr>
      <vt:lpstr>Unstructured eForm</vt:lpstr>
      <vt:lpstr>Unstructured eForm – Entry </vt:lpstr>
      <vt:lpstr>Unstructured eForm – Entry cont.</vt:lpstr>
      <vt:lpstr>Unstructured eForm – Select File to Attach</vt:lpstr>
      <vt:lpstr>Unstructured eForm – Select File to Attach cont.</vt:lpstr>
      <vt:lpstr>Unstructured eForm - Attachment selected</vt:lpstr>
      <vt:lpstr>Unstructured eForm with Multiple Attachments</vt:lpstr>
      <vt:lpstr>Unstructured eForm with Multiple Attachments cont.</vt:lpstr>
      <vt:lpstr>Unstructured eForm Incorrect Case Reference</vt:lpstr>
      <vt:lpstr>Unstructured eForm - Ready to Submit</vt:lpstr>
      <vt:lpstr>eForms: Document Service</vt:lpstr>
      <vt:lpstr>eForms: Batch Run Schedule</vt:lpstr>
      <vt:lpstr>Proof of Service</vt:lpstr>
      <vt:lpstr>Proof of Service cont.</vt:lpstr>
      <vt:lpstr>eForm Submission</vt:lpstr>
      <vt:lpstr>eForms: Errors</vt:lpstr>
      <vt:lpstr>Batch ID</vt:lpstr>
      <vt:lpstr>Batch ID cont. </vt:lpstr>
      <vt:lpstr>FileNet</vt:lpstr>
      <vt:lpstr>View Your Documents in FileNet</vt:lpstr>
      <vt:lpstr>Accessing FileNet</vt:lpstr>
      <vt:lpstr>Accessing FileNet cont.</vt:lpstr>
      <vt:lpstr>Accessing FileNet – INT Home Page</vt:lpstr>
      <vt:lpstr>Accessing FileNet - INT Home Page cont.</vt:lpstr>
      <vt:lpstr>FileNet Page</vt:lpstr>
      <vt:lpstr>FileNet Page cont.</vt:lpstr>
      <vt:lpstr>EAMS Help Desk</vt:lpstr>
      <vt:lpstr>Contacting the EAMS Help Desk</vt:lpstr>
      <vt:lpstr>Problem Solving Chain of Command</vt:lpstr>
      <vt:lpstr>Helpful Hints</vt:lpstr>
      <vt:lpstr>The UDQ</vt:lpstr>
      <vt:lpstr>What is the UDQ? </vt:lpstr>
      <vt:lpstr>Duplicate Filing</vt:lpstr>
      <vt:lpstr>Duplicate Filing cont.</vt:lpstr>
      <vt:lpstr>Duplicate Filing – User Error</vt:lpstr>
      <vt:lpstr>Staying out of the UDQ </vt:lpstr>
      <vt:lpstr>Staying out of the UDQ cont.</vt:lpstr>
      <vt:lpstr>Staying out of the UDQ – Case Opening</vt:lpstr>
      <vt:lpstr>Staying out of the UDQ – Amended Application</vt:lpstr>
      <vt:lpstr>Staying out of the UDQ – Amended Application cont.</vt:lpstr>
      <vt:lpstr>Staying out of the UDQ: Use of the UAN</vt:lpstr>
      <vt:lpstr>Staying out of the UDQ: Document Titles</vt:lpstr>
      <vt:lpstr>Staying out of the UDQ: Document Titles cont.</vt:lpstr>
      <vt:lpstr>Staying out of the UDQ: LIEN FILING</vt:lpstr>
      <vt:lpstr>Lien Payment</vt:lpstr>
      <vt:lpstr>Staying out of the UDQ: Other Tips</vt:lpstr>
      <vt:lpstr>Staying out of the UDQ: Other Tips cont.</vt:lpstr>
      <vt:lpstr>Reprocessed Batch</vt:lpstr>
      <vt:lpstr>Additional Tips &amp; Tricks</vt:lpstr>
      <vt:lpstr>Filling out eForms by Copy and Paste </vt:lpstr>
      <vt:lpstr>Copy and Paste your Batch ID Info</vt:lpstr>
      <vt:lpstr>Some common errors in EAMS</vt:lpstr>
      <vt:lpstr>Preparation Tips and Tricks</vt:lpstr>
      <vt:lpstr>Final Reminders</vt:lpstr>
      <vt:lpstr>Final Reminders cont. </vt:lpstr>
      <vt:lpstr>eForm Filer Partnership</vt:lpstr>
      <vt:lpstr>Ask the Experts</vt:lpstr>
      <vt:lpstr>Time for a quiz </vt:lpstr>
      <vt:lpstr>The End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eForms Training Presentation</dc:title>
  <dc:creator/>
  <cp:lastModifiedBy/>
  <cp:revision>1</cp:revision>
  <dcterms:created xsi:type="dcterms:W3CDTF">2022-09-19T21:22:18Z</dcterms:created>
  <dcterms:modified xsi:type="dcterms:W3CDTF">2022-10-11T15:42:45Z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0x010100F025B60AFCD5AD40B87005FBB4429961</vt:lpwstr>
  </property>
</Properties>
</file>