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7" r:id="rId6"/>
    <p:sldId id="258" r:id="rId7"/>
    <p:sldId id="271" r:id="rId8"/>
    <p:sldId id="311" r:id="rId9"/>
    <p:sldId id="265" r:id="rId10"/>
    <p:sldId id="312" r:id="rId11"/>
    <p:sldId id="314" r:id="rId12"/>
    <p:sldId id="259" r:id="rId13"/>
    <p:sldId id="283" r:id="rId14"/>
    <p:sldId id="275" r:id="rId15"/>
    <p:sldId id="313" r:id="rId16"/>
    <p:sldId id="260" r:id="rId17"/>
    <p:sldId id="262" r:id="rId18"/>
    <p:sldId id="263" r:id="rId19"/>
    <p:sldId id="272" r:id="rId20"/>
    <p:sldId id="270" r:id="rId21"/>
    <p:sldId id="315" r:id="rId22"/>
    <p:sldId id="273" r:id="rId23"/>
    <p:sldId id="276" r:id="rId24"/>
    <p:sldId id="277" r:id="rId25"/>
    <p:sldId id="278" r:id="rId26"/>
    <p:sldId id="264" r:id="rId27"/>
    <p:sldId id="316" r:id="rId28"/>
    <p:sldId id="318" r:id="rId29"/>
    <p:sldId id="317" r:id="rId30"/>
    <p:sldId id="267" r:id="rId31"/>
    <p:sldId id="266" r:id="rId32"/>
    <p:sldId id="274" r:id="rId33"/>
    <p:sldId id="31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verde, Paola@DIR" initials="LP" lastIdx="30" clrIdx="0">
    <p:extLst>
      <p:ext uri="{19B8F6BF-5375-455C-9EA6-DF929625EA0E}">
        <p15:presenceInfo xmlns:p15="http://schemas.microsoft.com/office/powerpoint/2012/main" userId="S-1-5-21-152780876-870134583-1825993390-2300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1D3ADD-AB40-40FD-4356-8E570E4D423F}" v="3" dt="2021-11-11T16:55:39.048"/>
    <p1510:client id="{97437D45-E955-2BB2-66DF-3D5230005ADD}" v="14" dt="2021-11-09T18:51:33.264"/>
    <p1510:client id="{AB289CA9-5B07-7800-4D3C-02FC74DC4B57}" v="1" dt="2021-11-06T22:26:56.424"/>
    <p1510:client id="{D67363D2-8847-EE06-A3E1-026637B699FB}" v="249" dt="2021-11-10T17:29:45.465"/>
    <p1510:client id="{DE388E82-1D52-C08E-53DE-DD14E9B67AFD}" v="19" dt="2021-11-12T17:22:45.744"/>
    <p1510:client id="{DE54D11D-6B6D-5C8D-B079-D2D1F88B5B61}" v="94" dt="2021-11-11T16:48:48.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00" autoAdjust="0"/>
    <p:restoredTop sz="96723" autoAdjust="0"/>
  </p:normalViewPr>
  <p:slideViewPr>
    <p:cSldViewPr snapToGrid="0">
      <p:cViewPr varScale="1">
        <p:scale>
          <a:sx n="106" d="100"/>
          <a:sy n="106" d="100"/>
        </p:scale>
        <p:origin x="1230" y="114"/>
      </p:cViewPr>
      <p:guideLst/>
    </p:cSldViewPr>
  </p:slideViewPr>
  <p:outlineViewPr>
    <p:cViewPr>
      <p:scale>
        <a:sx n="33" d="100"/>
        <a:sy n="33" d="100"/>
      </p:scale>
      <p:origin x="0" y="-78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gner, Steve@DIR" userId="S::swegner@dir.ca.gov::094b2b6c-31ce-4ffa-9aa9-27119b240744" providerId="AD" clId="Web-{AB289CA9-5B07-7800-4D3C-02FC74DC4B57}"/>
    <pc:docChg chg="modSld">
      <pc:chgData name="Wegner, Steve@DIR" userId="S::swegner@dir.ca.gov::094b2b6c-31ce-4ffa-9aa9-27119b240744" providerId="AD" clId="Web-{AB289CA9-5B07-7800-4D3C-02FC74DC4B57}" dt="2021-11-06T22:26:56.424" v="0"/>
      <pc:docMkLst>
        <pc:docMk/>
      </pc:docMkLst>
      <pc:sldChg chg="delSp">
        <pc:chgData name="Wegner, Steve@DIR" userId="S::swegner@dir.ca.gov::094b2b6c-31ce-4ffa-9aa9-27119b240744" providerId="AD" clId="Web-{AB289CA9-5B07-7800-4D3C-02FC74DC4B57}" dt="2021-11-06T22:26:56.424" v="0"/>
        <pc:sldMkLst>
          <pc:docMk/>
          <pc:sldMk cId="3476065362" sldId="257"/>
        </pc:sldMkLst>
        <pc:picChg chg="del">
          <ac:chgData name="Wegner, Steve@DIR" userId="S::swegner@dir.ca.gov::094b2b6c-31ce-4ffa-9aa9-27119b240744" providerId="AD" clId="Web-{AB289CA9-5B07-7800-4D3C-02FC74DC4B57}" dt="2021-11-06T22:26:56.424" v="0"/>
          <ac:picMkLst>
            <pc:docMk/>
            <pc:sldMk cId="3476065362" sldId="257"/>
            <ac:picMk id="3" creationId="{00000000-0000-0000-0000-000000000000}"/>
          </ac:picMkLst>
        </pc:picChg>
      </pc:sldChg>
    </pc:docChg>
  </pc:docChgLst>
  <pc:docChgLst>
    <pc:chgData name="Wegner, Steve@DIR" userId="S::swegner@dir.ca.gov::094b2b6c-31ce-4ffa-9aa9-27119b240744" providerId="AD" clId="Web-{DE54D11D-6B6D-5C8D-B079-D2D1F88B5B61}"/>
    <pc:docChg chg="modSld sldOrd">
      <pc:chgData name="Wegner, Steve@DIR" userId="S::swegner@dir.ca.gov::094b2b6c-31ce-4ffa-9aa9-27119b240744" providerId="AD" clId="Web-{DE54D11D-6B6D-5C8D-B079-D2D1F88B5B61}" dt="2021-11-11T16:48:48.316" v="80" actId="1076"/>
      <pc:docMkLst>
        <pc:docMk/>
      </pc:docMkLst>
      <pc:sldChg chg="modSp">
        <pc:chgData name="Wegner, Steve@DIR" userId="S::swegner@dir.ca.gov::094b2b6c-31ce-4ffa-9aa9-27119b240744" providerId="AD" clId="Web-{DE54D11D-6B6D-5C8D-B079-D2D1F88B5B61}" dt="2021-11-11T16:38:20.945" v="34" actId="20577"/>
        <pc:sldMkLst>
          <pc:docMk/>
          <pc:sldMk cId="990238806" sldId="260"/>
        </pc:sldMkLst>
        <pc:spChg chg="mod">
          <ac:chgData name="Wegner, Steve@DIR" userId="S::swegner@dir.ca.gov::094b2b6c-31ce-4ffa-9aa9-27119b240744" providerId="AD" clId="Web-{DE54D11D-6B6D-5C8D-B079-D2D1F88B5B61}" dt="2021-11-11T16:38:20.945" v="34" actId="20577"/>
          <ac:spMkLst>
            <pc:docMk/>
            <pc:sldMk cId="990238806" sldId="260"/>
            <ac:spMk id="9" creationId="{00000000-0000-0000-0000-000000000000}"/>
          </ac:spMkLst>
        </pc:spChg>
      </pc:sldChg>
      <pc:sldChg chg="modSp">
        <pc:chgData name="Wegner, Steve@DIR" userId="S::swegner@dir.ca.gov::094b2b6c-31ce-4ffa-9aa9-27119b240744" providerId="AD" clId="Web-{DE54D11D-6B6D-5C8D-B079-D2D1F88B5B61}" dt="2021-11-11T16:48:48.316" v="80" actId="1076"/>
        <pc:sldMkLst>
          <pc:docMk/>
          <pc:sldMk cId="1935473662" sldId="266"/>
        </pc:sldMkLst>
        <pc:spChg chg="mod">
          <ac:chgData name="Wegner, Steve@DIR" userId="S::swegner@dir.ca.gov::094b2b6c-31ce-4ffa-9aa9-27119b240744" providerId="AD" clId="Web-{DE54D11D-6B6D-5C8D-B079-D2D1F88B5B61}" dt="2021-11-11T16:48:44.503" v="79" actId="20577"/>
          <ac:spMkLst>
            <pc:docMk/>
            <pc:sldMk cId="1935473662" sldId="266"/>
            <ac:spMk id="4" creationId="{00000000-0000-0000-0000-000000000000}"/>
          </ac:spMkLst>
        </pc:spChg>
        <pc:picChg chg="mod">
          <ac:chgData name="Wegner, Steve@DIR" userId="S::swegner@dir.ca.gov::094b2b6c-31ce-4ffa-9aa9-27119b240744" providerId="AD" clId="Web-{DE54D11D-6B6D-5C8D-B079-D2D1F88B5B61}" dt="2021-11-11T16:48:48.316" v="80" actId="1076"/>
          <ac:picMkLst>
            <pc:docMk/>
            <pc:sldMk cId="1935473662" sldId="266"/>
            <ac:picMk id="6" creationId="{00000000-0000-0000-0000-000000000000}"/>
          </ac:picMkLst>
        </pc:picChg>
        <pc:picChg chg="mod">
          <ac:chgData name="Wegner, Steve@DIR" userId="S::swegner@dir.ca.gov::094b2b6c-31ce-4ffa-9aa9-27119b240744" providerId="AD" clId="Web-{DE54D11D-6B6D-5C8D-B079-D2D1F88B5B61}" dt="2021-11-11T16:47:17.580" v="71" actId="1076"/>
          <ac:picMkLst>
            <pc:docMk/>
            <pc:sldMk cId="1935473662" sldId="266"/>
            <ac:picMk id="7" creationId="{00000000-0000-0000-0000-000000000000}"/>
          </ac:picMkLst>
        </pc:picChg>
      </pc:sldChg>
      <pc:sldChg chg="ord">
        <pc:chgData name="Wegner, Steve@DIR" userId="S::swegner@dir.ca.gov::094b2b6c-31ce-4ffa-9aa9-27119b240744" providerId="AD" clId="Web-{DE54D11D-6B6D-5C8D-B079-D2D1F88B5B61}" dt="2021-11-11T16:48:24.175" v="72"/>
        <pc:sldMkLst>
          <pc:docMk/>
          <pc:sldMk cId="1232517201" sldId="267"/>
        </pc:sldMkLst>
      </pc:sldChg>
      <pc:sldChg chg="modSp">
        <pc:chgData name="Wegner, Steve@DIR" userId="S::swegner@dir.ca.gov::094b2b6c-31ce-4ffa-9aa9-27119b240744" providerId="AD" clId="Web-{DE54D11D-6B6D-5C8D-B079-D2D1F88B5B61}" dt="2021-11-11T16:41:09.932" v="47" actId="20577"/>
        <pc:sldMkLst>
          <pc:docMk/>
          <pc:sldMk cId="1212499918" sldId="270"/>
        </pc:sldMkLst>
        <pc:spChg chg="mod">
          <ac:chgData name="Wegner, Steve@DIR" userId="S::swegner@dir.ca.gov::094b2b6c-31ce-4ffa-9aa9-27119b240744" providerId="AD" clId="Web-{DE54D11D-6B6D-5C8D-B079-D2D1F88B5B61}" dt="2021-11-11T16:41:09.932" v="47" actId="20577"/>
          <ac:spMkLst>
            <pc:docMk/>
            <pc:sldMk cId="1212499918" sldId="270"/>
            <ac:spMk id="3" creationId="{00000000-0000-0000-0000-000000000000}"/>
          </ac:spMkLst>
        </pc:spChg>
      </pc:sldChg>
      <pc:sldChg chg="modSp">
        <pc:chgData name="Wegner, Steve@DIR" userId="S::swegner@dir.ca.gov::094b2b6c-31ce-4ffa-9aa9-27119b240744" providerId="AD" clId="Web-{DE54D11D-6B6D-5C8D-B079-D2D1F88B5B61}" dt="2021-11-11T16:36:57.006" v="26" actId="20577"/>
        <pc:sldMkLst>
          <pc:docMk/>
          <pc:sldMk cId="2007528318" sldId="275"/>
        </pc:sldMkLst>
        <pc:spChg chg="mod">
          <ac:chgData name="Wegner, Steve@DIR" userId="S::swegner@dir.ca.gov::094b2b6c-31ce-4ffa-9aa9-27119b240744" providerId="AD" clId="Web-{DE54D11D-6B6D-5C8D-B079-D2D1F88B5B61}" dt="2021-11-11T16:36:57.006" v="26" actId="20577"/>
          <ac:spMkLst>
            <pc:docMk/>
            <pc:sldMk cId="2007528318" sldId="275"/>
            <ac:spMk id="3" creationId="{00000000-0000-0000-0000-000000000000}"/>
          </ac:spMkLst>
        </pc:spChg>
      </pc:sldChg>
      <pc:sldChg chg="modSp">
        <pc:chgData name="Wegner, Steve@DIR" userId="S::swegner@dir.ca.gov::094b2b6c-31ce-4ffa-9aa9-27119b240744" providerId="AD" clId="Web-{DE54D11D-6B6D-5C8D-B079-D2D1F88B5B61}" dt="2021-11-11T16:30:30.999" v="3" actId="20577"/>
        <pc:sldMkLst>
          <pc:docMk/>
          <pc:sldMk cId="4208721441" sldId="282"/>
        </pc:sldMkLst>
        <pc:spChg chg="mod">
          <ac:chgData name="Wegner, Steve@DIR" userId="S::swegner@dir.ca.gov::094b2b6c-31ce-4ffa-9aa9-27119b240744" providerId="AD" clId="Web-{DE54D11D-6B6D-5C8D-B079-D2D1F88B5B61}" dt="2021-11-11T16:30:30.999" v="3" actId="20577"/>
          <ac:spMkLst>
            <pc:docMk/>
            <pc:sldMk cId="4208721441" sldId="282"/>
            <ac:spMk id="3" creationId="{00000000-0000-0000-0000-000000000000}"/>
          </ac:spMkLst>
        </pc:spChg>
      </pc:sldChg>
      <pc:sldChg chg="modSp">
        <pc:chgData name="Wegner, Steve@DIR" userId="S::swegner@dir.ca.gov::094b2b6c-31ce-4ffa-9aa9-27119b240744" providerId="AD" clId="Web-{DE54D11D-6B6D-5C8D-B079-D2D1F88B5B61}" dt="2021-11-11T16:35:13.301" v="15" actId="20577"/>
        <pc:sldMkLst>
          <pc:docMk/>
          <pc:sldMk cId="3807699570" sldId="283"/>
        </pc:sldMkLst>
        <pc:spChg chg="mod">
          <ac:chgData name="Wegner, Steve@DIR" userId="S::swegner@dir.ca.gov::094b2b6c-31ce-4ffa-9aa9-27119b240744" providerId="AD" clId="Web-{DE54D11D-6B6D-5C8D-B079-D2D1F88B5B61}" dt="2021-11-11T16:34:42.738" v="9" actId="20577"/>
          <ac:spMkLst>
            <pc:docMk/>
            <pc:sldMk cId="3807699570" sldId="283"/>
            <ac:spMk id="4" creationId="{00000000-0000-0000-0000-000000000000}"/>
          </ac:spMkLst>
        </pc:spChg>
        <pc:spChg chg="mod">
          <ac:chgData name="Wegner, Steve@DIR" userId="S::swegner@dir.ca.gov::094b2b6c-31ce-4ffa-9aa9-27119b240744" providerId="AD" clId="Web-{DE54D11D-6B6D-5C8D-B079-D2D1F88B5B61}" dt="2021-11-11T16:35:13.301" v="15" actId="20577"/>
          <ac:spMkLst>
            <pc:docMk/>
            <pc:sldMk cId="3807699570" sldId="283"/>
            <ac:spMk id="9" creationId="{00000000-0000-0000-0000-000000000000}"/>
          </ac:spMkLst>
        </pc:spChg>
      </pc:sldChg>
      <pc:sldChg chg="modSp">
        <pc:chgData name="Wegner, Steve@DIR" userId="S::swegner@dir.ca.gov::094b2b6c-31ce-4ffa-9aa9-27119b240744" providerId="AD" clId="Web-{DE54D11D-6B6D-5C8D-B079-D2D1F88B5B61}" dt="2021-11-11T16:37:27.600" v="30" actId="20577"/>
        <pc:sldMkLst>
          <pc:docMk/>
          <pc:sldMk cId="862074995" sldId="313"/>
        </pc:sldMkLst>
        <pc:spChg chg="mod">
          <ac:chgData name="Wegner, Steve@DIR" userId="S::swegner@dir.ca.gov::094b2b6c-31ce-4ffa-9aa9-27119b240744" providerId="AD" clId="Web-{DE54D11D-6B6D-5C8D-B079-D2D1F88B5B61}" dt="2021-11-11T16:37:27.600" v="30" actId="20577"/>
          <ac:spMkLst>
            <pc:docMk/>
            <pc:sldMk cId="862074995" sldId="313"/>
            <ac:spMk id="3" creationId="{00000000-0000-0000-0000-000000000000}"/>
          </ac:spMkLst>
        </pc:spChg>
      </pc:sldChg>
      <pc:sldChg chg="modSp">
        <pc:chgData name="Wegner, Steve@DIR" userId="S::swegner@dir.ca.gov::094b2b6c-31ce-4ffa-9aa9-27119b240744" providerId="AD" clId="Web-{DE54D11D-6B6D-5C8D-B079-D2D1F88B5B61}" dt="2021-11-11T16:46:28.173" v="69" actId="20577"/>
        <pc:sldMkLst>
          <pc:docMk/>
          <pc:sldMk cId="1252589092" sldId="317"/>
        </pc:sldMkLst>
        <pc:spChg chg="mod">
          <ac:chgData name="Wegner, Steve@DIR" userId="S::swegner@dir.ca.gov::094b2b6c-31ce-4ffa-9aa9-27119b240744" providerId="AD" clId="Web-{DE54D11D-6B6D-5C8D-B079-D2D1F88B5B61}" dt="2021-11-11T16:46:28.173" v="69" actId="20577"/>
          <ac:spMkLst>
            <pc:docMk/>
            <pc:sldMk cId="1252589092" sldId="317"/>
            <ac:spMk id="5" creationId="{00000000-0000-0000-0000-000000000000}"/>
          </ac:spMkLst>
        </pc:spChg>
      </pc:sldChg>
    </pc:docChg>
  </pc:docChgLst>
  <pc:docChgLst>
    <pc:chgData name="Wegner, Steve@DIR" userId="S::swegner@dir.ca.gov::094b2b6c-31ce-4ffa-9aa9-27119b240744" providerId="AD" clId="Web-{731D3ADD-AB40-40FD-4356-8E570E4D423F}"/>
    <pc:docChg chg="modSld">
      <pc:chgData name="Wegner, Steve@DIR" userId="S::swegner@dir.ca.gov::094b2b6c-31ce-4ffa-9aa9-27119b240744" providerId="AD" clId="Web-{731D3ADD-AB40-40FD-4356-8E570E4D423F}" dt="2021-11-11T16:55:39.048" v="2" actId="1076"/>
      <pc:docMkLst>
        <pc:docMk/>
      </pc:docMkLst>
      <pc:sldChg chg="modSp">
        <pc:chgData name="Wegner, Steve@DIR" userId="S::swegner@dir.ca.gov::094b2b6c-31ce-4ffa-9aa9-27119b240744" providerId="AD" clId="Web-{731D3ADD-AB40-40FD-4356-8E570E4D423F}" dt="2021-11-11T16:55:39.048" v="2" actId="1076"/>
        <pc:sldMkLst>
          <pc:docMk/>
          <pc:sldMk cId="589488895" sldId="256"/>
        </pc:sldMkLst>
        <pc:spChg chg="mod">
          <ac:chgData name="Wegner, Steve@DIR" userId="S::swegner@dir.ca.gov::094b2b6c-31ce-4ffa-9aa9-27119b240744" providerId="AD" clId="Web-{731D3ADD-AB40-40FD-4356-8E570E4D423F}" dt="2021-11-11T16:55:39.048" v="2" actId="1076"/>
          <ac:spMkLst>
            <pc:docMk/>
            <pc:sldMk cId="589488895" sldId="256"/>
            <ac:spMk id="2" creationId="{00000000-0000-0000-0000-000000000000}"/>
          </ac:spMkLst>
        </pc:spChg>
      </pc:sldChg>
    </pc:docChg>
  </pc:docChgLst>
  <pc:docChgLst>
    <pc:chgData name="Wegner, Steve@DIR" userId="S::swegner@dir.ca.gov::094b2b6c-31ce-4ffa-9aa9-27119b240744" providerId="AD" clId="Web-{D67363D2-8847-EE06-A3E1-026637B699FB}"/>
    <pc:docChg chg="modSld">
      <pc:chgData name="Wegner, Steve@DIR" userId="S::swegner@dir.ca.gov::094b2b6c-31ce-4ffa-9aa9-27119b240744" providerId="AD" clId="Web-{D67363D2-8847-EE06-A3E1-026637B699FB}" dt="2021-11-10T17:29:45.465" v="227" actId="20577"/>
      <pc:docMkLst>
        <pc:docMk/>
      </pc:docMkLst>
      <pc:sldChg chg="modSp">
        <pc:chgData name="Wegner, Steve@DIR" userId="S::swegner@dir.ca.gov::094b2b6c-31ce-4ffa-9aa9-27119b240744" providerId="AD" clId="Web-{D67363D2-8847-EE06-A3E1-026637B699FB}" dt="2021-11-10T16:52:46.405" v="113" actId="1076"/>
        <pc:sldMkLst>
          <pc:docMk/>
          <pc:sldMk cId="3020808452" sldId="258"/>
        </pc:sldMkLst>
        <pc:spChg chg="mod">
          <ac:chgData name="Wegner, Steve@DIR" userId="S::swegner@dir.ca.gov::094b2b6c-31ce-4ffa-9aa9-27119b240744" providerId="AD" clId="Web-{D67363D2-8847-EE06-A3E1-026637B699FB}" dt="2021-11-10T16:52:41.967" v="112" actId="20577"/>
          <ac:spMkLst>
            <pc:docMk/>
            <pc:sldMk cId="3020808452" sldId="258"/>
            <ac:spMk id="2" creationId="{00000000-0000-0000-0000-000000000000}"/>
          </ac:spMkLst>
        </pc:spChg>
        <pc:picChg chg="mod">
          <ac:chgData name="Wegner, Steve@DIR" userId="S::swegner@dir.ca.gov::094b2b6c-31ce-4ffa-9aa9-27119b240744" providerId="AD" clId="Web-{D67363D2-8847-EE06-A3E1-026637B699FB}" dt="2021-11-10T16:52:46.405" v="113" actId="1076"/>
          <ac:picMkLst>
            <pc:docMk/>
            <pc:sldMk cId="3020808452" sldId="258"/>
            <ac:picMk id="3" creationId="{00000000-0000-0000-0000-000000000000}"/>
          </ac:picMkLst>
        </pc:picChg>
      </pc:sldChg>
      <pc:sldChg chg="modSp">
        <pc:chgData name="Wegner, Steve@DIR" userId="S::swegner@dir.ca.gov::094b2b6c-31ce-4ffa-9aa9-27119b240744" providerId="AD" clId="Web-{D67363D2-8847-EE06-A3E1-026637B699FB}" dt="2021-11-10T17:29:45.465" v="227" actId="20577"/>
        <pc:sldMkLst>
          <pc:docMk/>
          <pc:sldMk cId="1935473662" sldId="266"/>
        </pc:sldMkLst>
        <pc:spChg chg="mod">
          <ac:chgData name="Wegner, Steve@DIR" userId="S::swegner@dir.ca.gov::094b2b6c-31ce-4ffa-9aa9-27119b240744" providerId="AD" clId="Web-{D67363D2-8847-EE06-A3E1-026637B699FB}" dt="2021-11-10T17:29:45.465" v="227" actId="20577"/>
          <ac:spMkLst>
            <pc:docMk/>
            <pc:sldMk cId="1935473662" sldId="266"/>
            <ac:spMk id="4" creationId="{00000000-0000-0000-0000-000000000000}"/>
          </ac:spMkLst>
        </pc:spChg>
        <pc:picChg chg="mod">
          <ac:chgData name="Wegner, Steve@DIR" userId="S::swegner@dir.ca.gov::094b2b6c-31ce-4ffa-9aa9-27119b240744" providerId="AD" clId="Web-{D67363D2-8847-EE06-A3E1-026637B699FB}" dt="2021-11-10T17:26:42.228" v="186" actId="1076"/>
          <ac:picMkLst>
            <pc:docMk/>
            <pc:sldMk cId="1935473662" sldId="266"/>
            <ac:picMk id="6" creationId="{00000000-0000-0000-0000-000000000000}"/>
          </ac:picMkLst>
        </pc:picChg>
      </pc:sldChg>
      <pc:sldChg chg="modSp">
        <pc:chgData name="Wegner, Steve@DIR" userId="S::swegner@dir.ca.gov::094b2b6c-31ce-4ffa-9aa9-27119b240744" providerId="AD" clId="Web-{D67363D2-8847-EE06-A3E1-026637B699FB}" dt="2021-11-10T16:50:25.856" v="110" actId="20577"/>
        <pc:sldMkLst>
          <pc:docMk/>
          <pc:sldMk cId="4208721441" sldId="282"/>
        </pc:sldMkLst>
        <pc:spChg chg="mod">
          <ac:chgData name="Wegner, Steve@DIR" userId="S::swegner@dir.ca.gov::094b2b6c-31ce-4ffa-9aa9-27119b240744" providerId="AD" clId="Web-{D67363D2-8847-EE06-A3E1-026637B699FB}" dt="2021-11-10T16:50:25.856" v="110" actId="20577"/>
          <ac:spMkLst>
            <pc:docMk/>
            <pc:sldMk cId="4208721441" sldId="282"/>
            <ac:spMk id="3" creationId="{00000000-0000-0000-0000-000000000000}"/>
          </ac:spMkLst>
        </pc:spChg>
        <pc:picChg chg="mod">
          <ac:chgData name="Wegner, Steve@DIR" userId="S::swegner@dir.ca.gov::094b2b6c-31ce-4ffa-9aa9-27119b240744" providerId="AD" clId="Web-{D67363D2-8847-EE06-A3E1-026637B699FB}" dt="2021-11-10T16:49:26.590" v="81" actId="1076"/>
          <ac:picMkLst>
            <pc:docMk/>
            <pc:sldMk cId="4208721441" sldId="282"/>
            <ac:picMk id="4" creationId="{00000000-0000-0000-0000-000000000000}"/>
          </ac:picMkLst>
        </pc:picChg>
      </pc:sldChg>
      <pc:sldChg chg="modSp">
        <pc:chgData name="Wegner, Steve@DIR" userId="S::swegner@dir.ca.gov::094b2b6c-31ce-4ffa-9aa9-27119b240744" providerId="AD" clId="Web-{D67363D2-8847-EE06-A3E1-026637B699FB}" dt="2021-11-10T16:59:24.676" v="133" actId="20577"/>
        <pc:sldMkLst>
          <pc:docMk/>
          <pc:sldMk cId="3807699570" sldId="283"/>
        </pc:sldMkLst>
        <pc:spChg chg="mod">
          <ac:chgData name="Wegner, Steve@DIR" userId="S::swegner@dir.ca.gov::094b2b6c-31ce-4ffa-9aa9-27119b240744" providerId="AD" clId="Web-{D67363D2-8847-EE06-A3E1-026637B699FB}" dt="2021-11-10T16:59:24.676" v="133" actId="20577"/>
          <ac:spMkLst>
            <pc:docMk/>
            <pc:sldMk cId="3807699570" sldId="283"/>
            <ac:spMk id="9" creationId="{00000000-0000-0000-0000-000000000000}"/>
          </ac:spMkLst>
        </pc:spChg>
      </pc:sldChg>
      <pc:sldChg chg="modSp">
        <pc:chgData name="Wegner, Steve@DIR" userId="S::swegner@dir.ca.gov::094b2b6c-31ce-4ffa-9aa9-27119b240744" providerId="AD" clId="Web-{D67363D2-8847-EE06-A3E1-026637B699FB}" dt="2021-11-10T17:07:15.479" v="136" actId="20577"/>
        <pc:sldMkLst>
          <pc:docMk/>
          <pc:sldMk cId="862074995" sldId="313"/>
        </pc:sldMkLst>
        <pc:spChg chg="mod">
          <ac:chgData name="Wegner, Steve@DIR" userId="S::swegner@dir.ca.gov::094b2b6c-31ce-4ffa-9aa9-27119b240744" providerId="AD" clId="Web-{D67363D2-8847-EE06-A3E1-026637B699FB}" dt="2021-11-10T17:07:15.479" v="136" actId="20577"/>
          <ac:spMkLst>
            <pc:docMk/>
            <pc:sldMk cId="862074995" sldId="313"/>
            <ac:spMk id="3" creationId="{00000000-0000-0000-0000-000000000000}"/>
          </ac:spMkLst>
        </pc:spChg>
      </pc:sldChg>
      <pc:sldChg chg="modSp">
        <pc:chgData name="Wegner, Steve@DIR" userId="S::swegner@dir.ca.gov::094b2b6c-31ce-4ffa-9aa9-27119b240744" providerId="AD" clId="Web-{D67363D2-8847-EE06-A3E1-026637B699FB}" dt="2021-11-10T17:25:45.508" v="182" actId="14100"/>
        <pc:sldMkLst>
          <pc:docMk/>
          <pc:sldMk cId="1252589092" sldId="317"/>
        </pc:sldMkLst>
        <pc:spChg chg="mod">
          <ac:chgData name="Wegner, Steve@DIR" userId="S::swegner@dir.ca.gov::094b2b6c-31ce-4ffa-9aa9-27119b240744" providerId="AD" clId="Web-{D67363D2-8847-EE06-A3E1-026637B699FB}" dt="2021-11-10T17:25:45.508" v="182" actId="14100"/>
          <ac:spMkLst>
            <pc:docMk/>
            <pc:sldMk cId="1252589092" sldId="317"/>
            <ac:spMk id="5" creationId="{00000000-0000-0000-0000-000000000000}"/>
          </ac:spMkLst>
        </pc:spChg>
      </pc:sldChg>
    </pc:docChg>
  </pc:docChgLst>
  <pc:docChgLst>
    <pc:chgData name="Wegner, Steve@DIR" userId="S::swegner@dir.ca.gov::094b2b6c-31ce-4ffa-9aa9-27119b240744" providerId="AD" clId="Web-{97437D45-E955-2BB2-66DF-3D5230005ADD}"/>
    <pc:docChg chg="modSld">
      <pc:chgData name="Wegner, Steve@DIR" userId="S::swegner@dir.ca.gov::094b2b6c-31ce-4ffa-9aa9-27119b240744" providerId="AD" clId="Web-{97437D45-E955-2BB2-66DF-3D5230005ADD}" dt="2021-11-09T18:51:32.514" v="12" actId="20577"/>
      <pc:docMkLst>
        <pc:docMk/>
      </pc:docMkLst>
      <pc:sldChg chg="modSp">
        <pc:chgData name="Wegner, Steve@DIR" userId="S::swegner@dir.ca.gov::094b2b6c-31ce-4ffa-9aa9-27119b240744" providerId="AD" clId="Web-{97437D45-E955-2BB2-66DF-3D5230005ADD}" dt="2021-11-09T18:51:32.514" v="12" actId="20577"/>
        <pc:sldMkLst>
          <pc:docMk/>
          <pc:sldMk cId="4208721441" sldId="282"/>
        </pc:sldMkLst>
        <pc:spChg chg="mod">
          <ac:chgData name="Wegner, Steve@DIR" userId="S::swegner@dir.ca.gov::094b2b6c-31ce-4ffa-9aa9-27119b240744" providerId="AD" clId="Web-{97437D45-E955-2BB2-66DF-3D5230005ADD}" dt="2021-11-09T18:51:32.514" v="12" actId="20577"/>
          <ac:spMkLst>
            <pc:docMk/>
            <pc:sldMk cId="4208721441" sldId="282"/>
            <ac:spMk id="3" creationId="{00000000-0000-0000-0000-000000000000}"/>
          </ac:spMkLst>
        </pc:spChg>
      </pc:sldChg>
    </pc:docChg>
  </pc:docChgLst>
  <pc:docChgLst>
    <pc:chgData name="Wegner, Steve@DIR" userId="S::swegner@dir.ca.gov::094b2b6c-31ce-4ffa-9aa9-27119b240744" providerId="AD" clId="Web-{DE388E82-1D52-C08E-53DE-DD14E9B67AFD}"/>
    <pc:docChg chg="modSld">
      <pc:chgData name="Wegner, Steve@DIR" userId="S::swegner@dir.ca.gov::094b2b6c-31ce-4ffa-9aa9-27119b240744" providerId="AD" clId="Web-{DE388E82-1D52-C08E-53DE-DD14E9B67AFD}" dt="2021-11-12T17:22:45.744" v="18" actId="14100"/>
      <pc:docMkLst>
        <pc:docMk/>
      </pc:docMkLst>
      <pc:sldChg chg="addSp delSp modSp">
        <pc:chgData name="Wegner, Steve@DIR" userId="S::swegner@dir.ca.gov::094b2b6c-31ce-4ffa-9aa9-27119b240744" providerId="AD" clId="Web-{DE388E82-1D52-C08E-53DE-DD14E9B67AFD}" dt="2021-11-12T16:59:47.991" v="5" actId="14100"/>
        <pc:sldMkLst>
          <pc:docMk/>
          <pc:sldMk cId="690950328" sldId="262"/>
        </pc:sldMkLst>
        <pc:picChg chg="add mod">
          <ac:chgData name="Wegner, Steve@DIR" userId="S::swegner@dir.ca.gov::094b2b6c-31ce-4ffa-9aa9-27119b240744" providerId="AD" clId="Web-{DE388E82-1D52-C08E-53DE-DD14E9B67AFD}" dt="2021-11-12T16:59:47.991" v="5" actId="14100"/>
          <ac:picMkLst>
            <pc:docMk/>
            <pc:sldMk cId="690950328" sldId="262"/>
            <ac:picMk id="2" creationId="{B98C187E-B47D-40B7-99B3-9BBC8EE97128}"/>
          </ac:picMkLst>
        </pc:picChg>
        <pc:picChg chg="del">
          <ac:chgData name="Wegner, Steve@DIR" userId="S::swegner@dir.ca.gov::094b2b6c-31ce-4ffa-9aa9-27119b240744" providerId="AD" clId="Web-{DE388E82-1D52-C08E-53DE-DD14E9B67AFD}" dt="2021-11-12T16:59:06.818" v="0"/>
          <ac:picMkLst>
            <pc:docMk/>
            <pc:sldMk cId="690950328" sldId="262"/>
            <ac:picMk id="13" creationId="{00000000-0000-0000-0000-000000000000}"/>
          </ac:picMkLst>
        </pc:picChg>
      </pc:sldChg>
      <pc:sldChg chg="addSp delSp modSp">
        <pc:chgData name="Wegner, Steve@DIR" userId="S::swegner@dir.ca.gov::094b2b6c-31ce-4ffa-9aa9-27119b240744" providerId="AD" clId="Web-{DE388E82-1D52-C08E-53DE-DD14E9B67AFD}" dt="2021-11-12T17:08:43.467" v="11" actId="14100"/>
        <pc:sldMkLst>
          <pc:docMk/>
          <pc:sldMk cId="2204235067" sldId="273"/>
        </pc:sldMkLst>
        <pc:picChg chg="add mod">
          <ac:chgData name="Wegner, Steve@DIR" userId="S::swegner@dir.ca.gov::094b2b6c-31ce-4ffa-9aa9-27119b240744" providerId="AD" clId="Web-{DE388E82-1D52-C08E-53DE-DD14E9B67AFD}" dt="2021-11-12T17:08:43.467" v="11" actId="14100"/>
          <ac:picMkLst>
            <pc:docMk/>
            <pc:sldMk cId="2204235067" sldId="273"/>
            <ac:picMk id="3" creationId="{E90A8577-9194-4DAA-8CCC-FE6428FFCB6C}"/>
          </ac:picMkLst>
        </pc:picChg>
        <pc:picChg chg="del">
          <ac:chgData name="Wegner, Steve@DIR" userId="S::swegner@dir.ca.gov::094b2b6c-31ce-4ffa-9aa9-27119b240744" providerId="AD" clId="Web-{DE388E82-1D52-C08E-53DE-DD14E9B67AFD}" dt="2021-11-12T17:08:13.997" v="6"/>
          <ac:picMkLst>
            <pc:docMk/>
            <pc:sldMk cId="2204235067" sldId="273"/>
            <ac:picMk id="6" creationId="{00000000-0000-0000-0000-000000000000}"/>
          </ac:picMkLst>
        </pc:picChg>
      </pc:sldChg>
      <pc:sldChg chg="addSp delSp modSp">
        <pc:chgData name="Wegner, Steve@DIR" userId="S::swegner@dir.ca.gov::094b2b6c-31ce-4ffa-9aa9-27119b240744" providerId="AD" clId="Web-{DE388E82-1D52-C08E-53DE-DD14E9B67AFD}" dt="2021-11-12T17:22:45.744" v="18" actId="14100"/>
        <pc:sldMkLst>
          <pc:docMk/>
          <pc:sldMk cId="37887495" sldId="274"/>
        </pc:sldMkLst>
        <pc:picChg chg="add mod">
          <ac:chgData name="Wegner, Steve@DIR" userId="S::swegner@dir.ca.gov::094b2b6c-31ce-4ffa-9aa9-27119b240744" providerId="AD" clId="Web-{DE388E82-1D52-C08E-53DE-DD14E9B67AFD}" dt="2021-11-12T17:22:45.744" v="18" actId="14100"/>
          <ac:picMkLst>
            <pc:docMk/>
            <pc:sldMk cId="37887495" sldId="274"/>
            <ac:picMk id="3" creationId="{64702955-90DD-48BA-8E37-5E4D9F9DEBDB}"/>
          </ac:picMkLst>
        </pc:picChg>
        <pc:picChg chg="del mod">
          <ac:chgData name="Wegner, Steve@DIR" userId="S::swegner@dir.ca.gov::094b2b6c-31ce-4ffa-9aa9-27119b240744" providerId="AD" clId="Web-{DE388E82-1D52-C08E-53DE-DD14E9B67AFD}" dt="2021-11-12T17:22:18.962" v="13"/>
          <ac:picMkLst>
            <pc:docMk/>
            <pc:sldMk cId="37887495" sldId="274"/>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CBC30-2B4F-4395-8042-399146C25BD0}" type="datetimeFigureOut">
              <a:rPr lang="en-US" smtClean="0"/>
              <a:t>1/20/2022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860AF-D43E-451B-9B20-9FCD52DA462A}" type="slidenum">
              <a:rPr lang="en-US" smtClean="0"/>
              <a:t>‹#›</a:t>
            </a:fld>
            <a:endParaRPr lang="en-US" dirty="0"/>
          </a:p>
        </p:txBody>
      </p:sp>
    </p:spTree>
    <p:extLst>
      <p:ext uri="{BB962C8B-B14F-4D97-AF65-F5344CB8AC3E}">
        <p14:creationId xmlns:p14="http://schemas.microsoft.com/office/powerpoint/2010/main" val="162817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dashboard</a:t>
            </a:r>
          </a:p>
        </p:txBody>
      </p:sp>
      <p:sp>
        <p:nvSpPr>
          <p:cNvPr id="4" name="Slide Number Placeholder 3"/>
          <p:cNvSpPr>
            <a:spLocks noGrp="1"/>
          </p:cNvSpPr>
          <p:nvPr>
            <p:ph type="sldNum" sz="quarter" idx="10"/>
          </p:nvPr>
        </p:nvSpPr>
        <p:spPr/>
        <p:txBody>
          <a:bodyPr/>
          <a:lstStyle/>
          <a:p>
            <a:fld id="{3B6860AF-D43E-451B-9B20-9FCD52DA462A}" type="slidenum">
              <a:rPr lang="en-US" smtClean="0"/>
              <a:t>6</a:t>
            </a:fld>
            <a:endParaRPr lang="en-US" dirty="0"/>
          </a:p>
        </p:txBody>
      </p:sp>
    </p:spTree>
    <p:extLst>
      <p:ext uri="{BB962C8B-B14F-4D97-AF65-F5344CB8AC3E}">
        <p14:creationId xmlns:p14="http://schemas.microsoft.com/office/powerpoint/2010/main" val="230663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dashboard</a:t>
            </a:r>
          </a:p>
        </p:txBody>
      </p:sp>
      <p:sp>
        <p:nvSpPr>
          <p:cNvPr id="4" name="Slide Number Placeholder 3"/>
          <p:cNvSpPr>
            <a:spLocks noGrp="1"/>
          </p:cNvSpPr>
          <p:nvPr>
            <p:ph type="sldNum" sz="quarter" idx="10"/>
          </p:nvPr>
        </p:nvSpPr>
        <p:spPr/>
        <p:txBody>
          <a:bodyPr/>
          <a:lstStyle/>
          <a:p>
            <a:fld id="{3B6860AF-D43E-451B-9B20-9FCD52DA462A}" type="slidenum">
              <a:rPr lang="en-US" smtClean="0"/>
              <a:t>7</a:t>
            </a:fld>
            <a:endParaRPr lang="en-US" dirty="0"/>
          </a:p>
        </p:txBody>
      </p:sp>
    </p:spTree>
    <p:extLst>
      <p:ext uri="{BB962C8B-B14F-4D97-AF65-F5344CB8AC3E}">
        <p14:creationId xmlns:p14="http://schemas.microsoft.com/office/powerpoint/2010/main" val="361192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dashboard</a:t>
            </a:r>
          </a:p>
        </p:txBody>
      </p:sp>
      <p:sp>
        <p:nvSpPr>
          <p:cNvPr id="4" name="Slide Number Placeholder 3"/>
          <p:cNvSpPr>
            <a:spLocks noGrp="1"/>
          </p:cNvSpPr>
          <p:nvPr>
            <p:ph type="sldNum" sz="quarter" idx="10"/>
          </p:nvPr>
        </p:nvSpPr>
        <p:spPr/>
        <p:txBody>
          <a:bodyPr/>
          <a:lstStyle/>
          <a:p>
            <a:fld id="{3B6860AF-D43E-451B-9B20-9FCD52DA462A}" type="slidenum">
              <a:rPr lang="en-US" smtClean="0"/>
              <a:t>8</a:t>
            </a:fld>
            <a:endParaRPr lang="en-US" dirty="0"/>
          </a:p>
        </p:txBody>
      </p:sp>
    </p:spTree>
    <p:extLst>
      <p:ext uri="{BB962C8B-B14F-4D97-AF65-F5344CB8AC3E}">
        <p14:creationId xmlns:p14="http://schemas.microsoft.com/office/powerpoint/2010/main" val="193113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40000">
              <a:schemeClr val="accent1">
                <a:lumMod val="5000"/>
                <a:lumOff val="95000"/>
              </a:schemeClr>
            </a:gs>
            <a:gs pos="79000">
              <a:schemeClr val="accent1">
                <a:lumMod val="45000"/>
                <a:lumOff val="55000"/>
              </a:schemeClr>
            </a:gs>
            <a:gs pos="9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765445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single text box">
    <p:spTree>
      <p:nvGrpSpPr>
        <p:cNvPr id="1" name=""/>
        <p:cNvGrpSpPr/>
        <p:nvPr/>
      </p:nvGrpSpPr>
      <p:grpSpPr>
        <a:xfrm>
          <a:off x="0" y="0"/>
          <a:ext cx="0" cy="0"/>
          <a:chOff x="0" y="0"/>
          <a:chExt cx="0" cy="0"/>
        </a:xfrm>
      </p:grpSpPr>
      <p:sp>
        <p:nvSpPr>
          <p:cNvPr id="2" name="Title 1"/>
          <p:cNvSpPr>
            <a:spLocks noGrp="1"/>
          </p:cNvSpPr>
          <p:nvPr>
            <p:ph type="title"/>
          </p:nvPr>
        </p:nvSpPr>
        <p:spPr>
          <a:xfrm>
            <a:off x="838200" y="376016"/>
            <a:ext cx="10515600" cy="100702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838200" y="1383040"/>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2" y="399073"/>
            <a:ext cx="983967" cy="983967"/>
          </a:xfrm>
          <a:prstGeom prst="rect">
            <a:avLst/>
          </a:prstGeom>
        </p:spPr>
      </p:pic>
    </p:spTree>
    <p:extLst>
      <p:ext uri="{BB962C8B-B14F-4D97-AF65-F5344CB8AC3E}">
        <p14:creationId xmlns:p14="http://schemas.microsoft.com/office/powerpoint/2010/main" val="28235708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4590"/>
          </a:xfrm>
        </p:spPr>
        <p:txBody>
          <a:bodyPr/>
          <a:lstStyle/>
          <a:p>
            <a:r>
              <a:rPr lang="en-US"/>
              <a:t>Click to edit Master title style</a:t>
            </a:r>
          </a:p>
        </p:txBody>
      </p:sp>
      <p:sp>
        <p:nvSpPr>
          <p:cNvPr id="3" name="Content Placeholder 2"/>
          <p:cNvSpPr>
            <a:spLocks noGrp="1"/>
          </p:cNvSpPr>
          <p:nvPr>
            <p:ph sz="half" idx="1"/>
          </p:nvPr>
        </p:nvSpPr>
        <p:spPr>
          <a:xfrm>
            <a:off x="838200" y="1485900"/>
            <a:ext cx="518160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85900"/>
            <a:ext cx="5181600" cy="4691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838200" y="1248509"/>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4175" y="399074"/>
            <a:ext cx="809624" cy="809624"/>
          </a:xfrm>
          <a:prstGeom prst="rect">
            <a:avLst/>
          </a:prstGeom>
        </p:spPr>
      </p:pic>
    </p:spTree>
    <p:extLst>
      <p:ext uri="{BB962C8B-B14F-4D97-AF65-F5344CB8AC3E}">
        <p14:creationId xmlns:p14="http://schemas.microsoft.com/office/powerpoint/2010/main" val="25039447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986DD8-4251-46BB-9CB8-B3546A3185C1}" type="datetimeFigureOut">
              <a:rPr lang="en-US" smtClean="0"/>
              <a:t>1/20/2022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DD95AD-6AF7-4117-911D-2946E093B837}" type="slidenum">
              <a:rPr lang="en-US" smtClean="0"/>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6976" y="399073"/>
            <a:ext cx="1266824" cy="1266824"/>
          </a:xfrm>
          <a:prstGeom prst="rect">
            <a:avLst/>
          </a:prstGeom>
        </p:spPr>
      </p:pic>
    </p:spTree>
    <p:extLst>
      <p:ext uri="{BB962C8B-B14F-4D97-AF65-F5344CB8AC3E}">
        <p14:creationId xmlns:p14="http://schemas.microsoft.com/office/powerpoint/2010/main" val="30236011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3044"/>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8986DD8-4251-46BB-9CB8-B3546A3185C1}" type="datetimeFigureOut">
              <a:rPr lang="en-US" smtClean="0"/>
              <a:t>1/20/2022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DD95AD-6AF7-4117-911D-2946E093B837}" type="slidenum">
              <a:rPr lang="en-US" smtClean="0"/>
              <a:t>‹#›</a:t>
            </a:fld>
            <a:endParaRPr lang="en-US" dirty="0"/>
          </a:p>
        </p:txBody>
      </p:sp>
      <p:cxnSp>
        <p:nvCxnSpPr>
          <p:cNvPr id="8" name="Straight Connector 7"/>
          <p:cNvCxnSpPr/>
          <p:nvPr userDrawn="1"/>
        </p:nvCxnSpPr>
        <p:spPr>
          <a:xfrm>
            <a:off x="838200" y="118696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2275" y="399074"/>
            <a:ext cx="771524" cy="771524"/>
          </a:xfrm>
          <a:prstGeom prst="rect">
            <a:avLst/>
          </a:prstGeom>
        </p:spPr>
      </p:pic>
    </p:spTree>
    <p:extLst>
      <p:ext uri="{BB962C8B-B14F-4D97-AF65-F5344CB8AC3E}">
        <p14:creationId xmlns:p14="http://schemas.microsoft.com/office/powerpoint/2010/main" val="37181539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2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3044"/>
          </a:xfrm>
        </p:spPr>
        <p:txBody>
          <a:bodyPr/>
          <a:lstStyle/>
          <a:p>
            <a:r>
              <a:rPr lang="en-US" dirty="0"/>
              <a:t>Click to edit Master title style</a:t>
            </a:r>
          </a:p>
        </p:txBody>
      </p:sp>
      <p:cxnSp>
        <p:nvCxnSpPr>
          <p:cNvPr id="8" name="Straight Connector 7"/>
          <p:cNvCxnSpPr/>
          <p:nvPr userDrawn="1"/>
        </p:nvCxnSpPr>
        <p:spPr>
          <a:xfrm>
            <a:off x="838200" y="118696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p:nvPr>
        </p:nvSpPr>
        <p:spPr>
          <a:xfrm>
            <a:off x="838200" y="1487488"/>
            <a:ext cx="10515600" cy="244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4"/>
          </p:nvPr>
        </p:nvSpPr>
        <p:spPr>
          <a:xfrm>
            <a:off x="838200" y="4162425"/>
            <a:ext cx="10515600" cy="2033588"/>
          </a:xfrm>
        </p:spPr>
        <p:txBody>
          <a:body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375" y="399074"/>
            <a:ext cx="733424" cy="733424"/>
          </a:xfrm>
          <a:prstGeom prst="rect">
            <a:avLst/>
          </a:prstGeom>
        </p:spPr>
      </p:pic>
    </p:spTree>
    <p:extLst>
      <p:ext uri="{BB962C8B-B14F-4D97-AF65-F5344CB8AC3E}">
        <p14:creationId xmlns:p14="http://schemas.microsoft.com/office/powerpoint/2010/main" val="15543959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86DD8-4251-46BB-9CB8-B3546A3185C1}" type="datetimeFigureOut">
              <a:rPr lang="en-US" smtClean="0"/>
              <a:t>1/20/2022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DD95AD-6AF7-4117-911D-2946E093B837}"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8482" y="151423"/>
            <a:ext cx="983967" cy="983967"/>
          </a:xfrm>
          <a:prstGeom prst="rect">
            <a:avLst/>
          </a:prstGeom>
        </p:spPr>
      </p:pic>
    </p:spTree>
    <p:extLst>
      <p:ext uri="{BB962C8B-B14F-4D97-AF65-F5344CB8AC3E}">
        <p14:creationId xmlns:p14="http://schemas.microsoft.com/office/powerpoint/2010/main" val="1472649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6366"/>
          </a:xfrm>
        </p:spPr>
        <p:txBody>
          <a:bodyPr/>
          <a:lstStyle/>
          <a:p>
            <a:r>
              <a:rPr lang="en-US"/>
              <a:t>Click to edit Master title style</a:t>
            </a:r>
          </a:p>
        </p:txBody>
      </p:sp>
      <p:sp>
        <p:nvSpPr>
          <p:cNvPr id="3" name="Content Placeholder 2"/>
          <p:cNvSpPr>
            <a:spLocks noGrp="1"/>
          </p:cNvSpPr>
          <p:nvPr>
            <p:ph sz="half" idx="1"/>
          </p:nvPr>
        </p:nvSpPr>
        <p:spPr>
          <a:xfrm>
            <a:off x="838200" y="1069860"/>
            <a:ext cx="5181600" cy="5107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838200" y="1000675"/>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300" y="399073"/>
            <a:ext cx="571499" cy="571499"/>
          </a:xfrm>
          <a:prstGeom prst="rect">
            <a:avLst/>
          </a:prstGeom>
        </p:spPr>
      </p:pic>
    </p:spTree>
    <p:extLst>
      <p:ext uri="{BB962C8B-B14F-4D97-AF65-F5344CB8AC3E}">
        <p14:creationId xmlns:p14="http://schemas.microsoft.com/office/powerpoint/2010/main" val="17217514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5000"/>
                <a:lumOff val="95000"/>
              </a:schemeClr>
            </a:gs>
            <a:gs pos="79000">
              <a:schemeClr val="accent1">
                <a:lumMod val="45000"/>
                <a:lumOff val="55000"/>
              </a:schemeClr>
            </a:gs>
            <a:gs pos="9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86DD8-4251-46BB-9CB8-B3546A3185C1}" type="datetimeFigureOut">
              <a:rPr lang="en-US" smtClean="0"/>
              <a:t>1/20/2022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D95AD-6AF7-4117-911D-2946E093B837}" type="slidenum">
              <a:rPr lang="en-US" smtClean="0"/>
              <a:t>‹#›</a:t>
            </a:fld>
            <a:endParaRPr lang="en-US" dirty="0"/>
          </a:p>
        </p:txBody>
      </p:sp>
    </p:spTree>
    <p:extLst>
      <p:ext uri="{BB962C8B-B14F-4D97-AF65-F5344CB8AC3E}">
        <p14:creationId xmlns:p14="http://schemas.microsoft.com/office/powerpoint/2010/main" val="2537656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5" r:id="rId7"/>
    <p:sldLayoutId id="2147483658"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0000">
              <a:schemeClr val="accent1">
                <a:lumMod val="5000"/>
                <a:lumOff val="95000"/>
              </a:schemeClr>
            </a:gs>
            <a:gs pos="79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4068" y="2486786"/>
            <a:ext cx="9423888" cy="938575"/>
          </a:xfrm>
        </p:spPr>
        <p:txBody>
          <a:bodyPr>
            <a:normAutofit/>
          </a:bodyPr>
          <a:lstStyle/>
          <a:p>
            <a:r>
              <a:rPr lang="en-US" sz="4800" dirty="0">
                <a:latin typeface="Arial" panose="020B0604020202020204" pitchFamily="34" charset="0"/>
                <a:cs typeface="Arial" panose="020B0604020202020204" pitchFamily="34" charset="0"/>
              </a:rPr>
              <a:t>Online Wage </a:t>
            </a:r>
            <a:r>
              <a:rPr lang="en-US" sz="4800" dirty="0" smtClean="0">
                <a:latin typeface="Arial" panose="020B0604020202020204" pitchFamily="34" charset="0"/>
                <a:cs typeface="Arial" panose="020B0604020202020204" pitchFamily="34" charset="0"/>
              </a:rPr>
              <a:t>Claim (OWC) Form  </a:t>
            </a:r>
            <a:endParaRPr lang="en-US" sz="4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Community </a:t>
            </a:r>
            <a:r>
              <a:rPr lang="en-US" dirty="0" smtClean="0">
                <a:latin typeface="Arial" panose="020B0604020202020204" pitchFamily="34" charset="0"/>
                <a:cs typeface="Arial" panose="020B0604020202020204" pitchFamily="34" charset="0"/>
              </a:rPr>
              <a:t>User</a:t>
            </a:r>
            <a:endParaRPr lang="en-US" dirty="0">
              <a:latin typeface="Arial" panose="020B0604020202020204" pitchFamily="34" charset="0"/>
              <a:cs typeface="Arial" panose="020B0604020202020204" pitchFamily="34" charset="0"/>
            </a:endParaRPr>
          </a:p>
        </p:txBody>
      </p:sp>
      <p:cxnSp>
        <p:nvCxnSpPr>
          <p:cNvPr id="6" name="Straight Connector 5"/>
          <p:cNvCxnSpPr/>
          <p:nvPr/>
        </p:nvCxnSpPr>
        <p:spPr>
          <a:xfrm>
            <a:off x="371059" y="3478966"/>
            <a:ext cx="1144987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9377" y="705180"/>
            <a:ext cx="11527198" cy="2369880"/>
          </a:xfrm>
          <a:prstGeom prst="rect">
            <a:avLst/>
          </a:prstGeom>
          <a:noFill/>
        </p:spPr>
        <p:txBody>
          <a:bodyPr wrap="square" rtlCol="0">
            <a:spAutoFit/>
          </a:bodyPr>
          <a:lstStyle/>
          <a:p>
            <a:pPr algn="ctr"/>
            <a:r>
              <a:rPr lang="en-US" sz="5200" dirty="0">
                <a:latin typeface="Arial" panose="020B0604020202020204" pitchFamily="34" charset="0"/>
                <a:cs typeface="Arial" panose="020B0604020202020204" pitchFamily="34" charset="0"/>
              </a:rPr>
              <a:t>Labor Commissioner’s </a:t>
            </a:r>
            <a:r>
              <a:rPr lang="en-US" sz="5200" dirty="0" smtClean="0">
                <a:latin typeface="Arial" panose="020B0604020202020204" pitchFamily="34" charset="0"/>
                <a:cs typeface="Arial" panose="020B0604020202020204" pitchFamily="34" charset="0"/>
              </a:rPr>
              <a:t>Office </a:t>
            </a:r>
          </a:p>
          <a:p>
            <a:pPr algn="ctr"/>
            <a:r>
              <a:rPr lang="en-US" sz="4800" dirty="0" smtClean="0">
                <a:latin typeface="Arial" panose="020B0604020202020204" pitchFamily="34" charset="0"/>
                <a:cs typeface="Arial" panose="020B0604020202020204" pitchFamily="34" charset="0"/>
              </a:rPr>
              <a:t>Wage Claim Adjudication (WCA) Unit</a:t>
            </a:r>
          </a:p>
          <a:p>
            <a:endParaRPr lang="en-US" sz="4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075" y="4131625"/>
            <a:ext cx="2628096" cy="2628096"/>
          </a:xfrm>
          <a:prstGeom prst="rect">
            <a:avLst/>
          </a:prstGeom>
        </p:spPr>
      </p:pic>
    </p:spTree>
    <p:extLst>
      <p:ext uri="{BB962C8B-B14F-4D97-AF65-F5344CB8AC3E}">
        <p14:creationId xmlns:p14="http://schemas.microsoft.com/office/powerpoint/2010/main" val="589488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Claimant Information</a:t>
            </a:r>
          </a:p>
        </p:txBody>
      </p:sp>
      <p:sp>
        <p:nvSpPr>
          <p:cNvPr id="4" name="Content Placeholder 3"/>
          <p:cNvSpPr>
            <a:spLocks noGrp="1"/>
          </p:cNvSpPr>
          <p:nvPr>
            <p:ph sz="half" idx="1"/>
          </p:nvPr>
        </p:nvSpPr>
        <p:spPr>
          <a:xfrm>
            <a:off x="741484" y="1494692"/>
            <a:ext cx="3207061" cy="4691063"/>
          </a:xfrm>
        </p:spPr>
        <p:txBody>
          <a:bodyPr vert="horz" lIns="91440" tIns="45720" rIns="91440" bIns="45720" rtlCol="0" anchor="t">
            <a:normAutofit fontScale="92500"/>
          </a:bodyPr>
          <a:lstStyle/>
          <a:p>
            <a:pPr marL="514350" indent="-514350">
              <a:buFont typeface="+mj-lt"/>
              <a:buAutoNum type="arabicPeriod"/>
            </a:pPr>
            <a:r>
              <a:rPr lang="en-US" dirty="0"/>
              <a:t>All fields marked with a red asterisk are required fields.</a:t>
            </a:r>
          </a:p>
          <a:p>
            <a:pPr marL="514350" indent="-514350">
              <a:buFont typeface="+mj-lt"/>
              <a:buAutoNum type="arabicPeriod"/>
            </a:pPr>
            <a:r>
              <a:rPr lang="en-US" dirty="0"/>
              <a:t>You can either file as the claimant or as an advocate/ representative.</a:t>
            </a:r>
            <a:endParaRPr lang="en-US" dirty="0">
              <a:cs typeface="Calibri"/>
            </a:endParaRPr>
          </a:p>
          <a:p>
            <a:pPr marL="514350" indent="-514350">
              <a:buFont typeface="+mj-lt"/>
              <a:buAutoNum type="arabicPeriod"/>
            </a:pPr>
            <a:r>
              <a:rPr lang="en-US" dirty="0"/>
              <a:t>The next questions asked will depend on how you answer.</a:t>
            </a:r>
            <a:endParaRPr lang="en-US" sz="2800" dirty="0"/>
          </a:p>
        </p:txBody>
      </p:sp>
      <p:sp>
        <p:nvSpPr>
          <p:cNvPr id="9" name="TextBox 8"/>
          <p:cNvSpPr txBox="1"/>
          <p:nvPr/>
        </p:nvSpPr>
        <p:spPr>
          <a:xfrm>
            <a:off x="4106181" y="4849079"/>
            <a:ext cx="7247619" cy="2031325"/>
          </a:xfrm>
          <a:prstGeom prst="rect">
            <a:avLst/>
          </a:prstGeom>
          <a:noFill/>
        </p:spPr>
        <p:txBody>
          <a:bodyPr wrap="square" lIns="91440" tIns="45720" rIns="91440" bIns="45720" rtlCol="0" anchor="t">
            <a:spAutoFit/>
          </a:bodyPr>
          <a:lstStyle/>
          <a:p>
            <a:r>
              <a:rPr lang="en-US" dirty="0"/>
              <a:t>Select “Yourself” if you are the claimant.</a:t>
            </a:r>
          </a:p>
          <a:p>
            <a:endParaRPr lang="en-US" dirty="0"/>
          </a:p>
          <a:p>
            <a:r>
              <a:rPr lang="en-US" dirty="0"/>
              <a:t>Select “Representative” if you are the advocate, representative, attorney, friend or someone filing on behalf of the claimant.</a:t>
            </a:r>
            <a:endParaRPr lang="en-US" dirty="0">
              <a:cs typeface="Calibri"/>
            </a:endParaRPr>
          </a:p>
          <a:p>
            <a:endParaRPr lang="en-US" dirty="0"/>
          </a:p>
          <a:p>
            <a:r>
              <a:rPr lang="en-US" dirty="0"/>
              <a:t>Filing as a representative means the claimant will have to authorize the claim within 60 days of submitting the claim or the claim will be closed.</a:t>
            </a:r>
            <a:endParaRPr lang="en-US" dirty="0">
              <a:cs typeface="Calibri"/>
            </a:endParaRPr>
          </a:p>
        </p:txBody>
      </p:sp>
      <p:pic>
        <p:nvPicPr>
          <p:cNvPr id="10" name="Picture 9"/>
          <p:cNvPicPr>
            <a:picLocks noChangeAspect="1"/>
          </p:cNvPicPr>
          <p:nvPr/>
        </p:nvPicPr>
        <p:blipFill>
          <a:blip r:embed="rId2"/>
          <a:stretch>
            <a:fillRect/>
          </a:stretch>
        </p:blipFill>
        <p:spPr>
          <a:xfrm>
            <a:off x="4107028" y="1371601"/>
            <a:ext cx="7247619" cy="3477478"/>
          </a:xfrm>
          <a:prstGeom prst="rect">
            <a:avLst/>
          </a:prstGeom>
        </p:spPr>
      </p:pic>
    </p:spTree>
    <p:extLst>
      <p:ext uri="{BB962C8B-B14F-4D97-AF65-F5344CB8AC3E}">
        <p14:creationId xmlns:p14="http://schemas.microsoft.com/office/powerpoint/2010/main" val="3807699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Filing as Claimant</a:t>
            </a:r>
          </a:p>
        </p:txBody>
      </p:sp>
      <p:sp>
        <p:nvSpPr>
          <p:cNvPr id="3" name="Content Placeholder 2"/>
          <p:cNvSpPr>
            <a:spLocks noGrp="1"/>
          </p:cNvSpPr>
          <p:nvPr>
            <p:ph sz="half" idx="1"/>
          </p:nvPr>
        </p:nvSpPr>
        <p:spPr>
          <a:xfrm>
            <a:off x="838199" y="1069860"/>
            <a:ext cx="9974180" cy="5107104"/>
          </a:xfrm>
        </p:spPr>
        <p:txBody>
          <a:bodyPr vert="horz" lIns="91440" tIns="45720" rIns="91440" bIns="45720" rtlCol="0" anchor="t">
            <a:normAutofit lnSpcReduction="10000"/>
          </a:bodyPr>
          <a:lstStyle/>
          <a:p>
            <a:pPr marL="514350" indent="-514350">
              <a:buFont typeface="+mj-lt"/>
              <a:buAutoNum type="arabicPeriod"/>
            </a:pPr>
            <a:r>
              <a:rPr lang="en-US" dirty="0"/>
              <a:t>If you selected “Yourself” from the previous screen then you will be asked for information regarding the claimant.</a:t>
            </a:r>
          </a:p>
          <a:p>
            <a:pPr marL="514350" indent="-514350">
              <a:buFont typeface="+mj-lt"/>
              <a:buAutoNum type="arabicPeriod"/>
            </a:pPr>
            <a:r>
              <a:rPr lang="en-US" dirty="0"/>
              <a:t>Required fields are “First Name”, “Last Name”, “Birth Date” (to prevent duplicates and match accounts), and “Zip Code” (to help assign the correct office).</a:t>
            </a:r>
          </a:p>
          <a:p>
            <a:pPr marL="514350" indent="-514350">
              <a:buFont typeface="+mj-lt"/>
              <a:buAutoNum type="arabicPeriod"/>
            </a:pPr>
            <a:r>
              <a:rPr lang="en-US" dirty="0"/>
              <a:t>If an email and/or cell phone is entered then claimant will receive automatic updates regarding the filing and meetings. It also allows the assigned deputy to more quickly communicate with the claimant.</a:t>
            </a:r>
            <a:endParaRPr lang="en-US" dirty="0">
              <a:cs typeface="Calibri"/>
            </a:endParaRPr>
          </a:p>
          <a:p>
            <a:pPr marL="514350" indent="-514350">
              <a:buFont typeface="+mj-lt"/>
              <a:buAutoNum type="arabicPeriod"/>
            </a:pPr>
            <a:r>
              <a:rPr lang="en-US" dirty="0"/>
              <a:t>On that same screen you will have the option to request an interpreter for claimant and specify the language. You will also be asked if claimant has a representative or advocate who is assisting them.</a:t>
            </a:r>
          </a:p>
        </p:txBody>
      </p:sp>
    </p:spTree>
    <p:extLst>
      <p:ext uri="{BB962C8B-B14F-4D97-AF65-F5344CB8AC3E}">
        <p14:creationId xmlns:p14="http://schemas.microsoft.com/office/powerpoint/2010/main" val="2007528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Filing as a Representative</a:t>
            </a:r>
          </a:p>
        </p:txBody>
      </p:sp>
      <p:sp>
        <p:nvSpPr>
          <p:cNvPr id="3" name="Content Placeholder 2"/>
          <p:cNvSpPr>
            <a:spLocks noGrp="1"/>
          </p:cNvSpPr>
          <p:nvPr>
            <p:ph sz="half" idx="1"/>
          </p:nvPr>
        </p:nvSpPr>
        <p:spPr>
          <a:xfrm>
            <a:off x="838199" y="1069860"/>
            <a:ext cx="9974180" cy="5107104"/>
          </a:xfrm>
        </p:spPr>
        <p:txBody>
          <a:bodyPr vert="horz" lIns="91440" tIns="45720" rIns="91440" bIns="45720" rtlCol="0" anchor="t">
            <a:normAutofit/>
          </a:bodyPr>
          <a:lstStyle/>
          <a:p>
            <a:pPr marL="514350" indent="-514350">
              <a:buFont typeface="+mj-lt"/>
              <a:buAutoNum type="arabicPeriod"/>
            </a:pPr>
            <a:r>
              <a:rPr lang="en-US" dirty="0"/>
              <a:t>If you selected “Representative” then you will be asked for the “Representative Advocate Type” (Individual or Law Firm/Organization).</a:t>
            </a:r>
          </a:p>
          <a:p>
            <a:pPr marL="514350" indent="-514350">
              <a:buFont typeface="+mj-lt"/>
              <a:buAutoNum type="arabicPeriod"/>
            </a:pPr>
            <a:r>
              <a:rPr lang="en-US" dirty="0"/>
              <a:t>Required fields are “First Name”, “Last Name” and “Phone”.</a:t>
            </a:r>
          </a:p>
          <a:p>
            <a:pPr marL="514350" indent="-514350">
              <a:buFont typeface="+mj-lt"/>
              <a:buAutoNum type="arabicPeriod"/>
            </a:pPr>
            <a:r>
              <a:rPr lang="en-US" dirty="0"/>
              <a:t>If an email and/or cell phone is entered then the representative will receive automatic updates regarding meetings. It also allows the assigned deputy to more quickly communicate with the representative.</a:t>
            </a:r>
          </a:p>
          <a:p>
            <a:pPr marL="514350" indent="-514350">
              <a:buFont typeface="+mj-lt"/>
              <a:buAutoNum type="arabicPeriod"/>
            </a:pPr>
            <a:r>
              <a:rPr lang="en-US" dirty="0"/>
              <a:t>On that same screen you will be asked for information regarding the claimant as well as whether the claimant requires an interpreter and, if so, what language do they need.</a:t>
            </a:r>
          </a:p>
        </p:txBody>
      </p:sp>
    </p:spTree>
    <p:extLst>
      <p:ext uri="{BB962C8B-B14F-4D97-AF65-F5344CB8AC3E}">
        <p14:creationId xmlns:p14="http://schemas.microsoft.com/office/powerpoint/2010/main" val="862074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Confirmation by the Claimant</a:t>
            </a:r>
          </a:p>
        </p:txBody>
      </p:sp>
      <p:sp>
        <p:nvSpPr>
          <p:cNvPr id="7" name="TextBox 6"/>
          <p:cNvSpPr txBox="1"/>
          <p:nvPr/>
        </p:nvSpPr>
        <p:spPr>
          <a:xfrm>
            <a:off x="838200" y="1316179"/>
            <a:ext cx="10515600" cy="1815882"/>
          </a:xfrm>
          <a:prstGeom prst="rect">
            <a:avLst/>
          </a:prstGeom>
          <a:noFill/>
        </p:spPr>
        <p:txBody>
          <a:bodyPr wrap="square" rtlCol="0">
            <a:spAutoFit/>
          </a:bodyPr>
          <a:lstStyle/>
          <a:p>
            <a:r>
              <a:rPr lang="en-US" sz="2800" dirty="0"/>
              <a:t>When a claim is filed by someone other than the claimant, t</a:t>
            </a:r>
            <a:r>
              <a:rPr lang="en-US" sz="2800" dirty="0" smtClean="0"/>
              <a:t>he </a:t>
            </a:r>
            <a:r>
              <a:rPr lang="en-US" sz="2800" dirty="0"/>
              <a:t>Labor Commissioner’s Office will require confirmation from the claimant. An option to upload a confirmation form will appear immediately after the representative information.</a:t>
            </a:r>
          </a:p>
        </p:txBody>
      </p:sp>
      <p:sp>
        <p:nvSpPr>
          <p:cNvPr id="9" name="TextBox 8"/>
          <p:cNvSpPr txBox="1"/>
          <p:nvPr/>
        </p:nvSpPr>
        <p:spPr>
          <a:xfrm>
            <a:off x="838200" y="5001471"/>
            <a:ext cx="10515600" cy="1815882"/>
          </a:xfrm>
          <a:prstGeom prst="rect">
            <a:avLst/>
          </a:prstGeom>
          <a:noFill/>
        </p:spPr>
        <p:txBody>
          <a:bodyPr wrap="square" lIns="91440" tIns="45720" rIns="91440" bIns="45720" rtlCol="0" anchor="t">
            <a:spAutoFit/>
          </a:bodyPr>
          <a:lstStyle/>
          <a:p>
            <a:r>
              <a:rPr lang="en-US" sz="2800" dirty="0"/>
              <a:t>Or the claimant will receive an email asking if they confirm or deny the claim. That email will only be sent if an email address was provided for the claimant. If no confirmation is received within 60 days of submitting the claim, the claim will be closed.</a:t>
            </a:r>
          </a:p>
        </p:txBody>
      </p:sp>
      <p:pic>
        <p:nvPicPr>
          <p:cNvPr id="3" name="Picture 2"/>
          <p:cNvPicPr>
            <a:picLocks noChangeAspect="1"/>
          </p:cNvPicPr>
          <p:nvPr/>
        </p:nvPicPr>
        <p:blipFill>
          <a:blip r:embed="rId2"/>
          <a:stretch>
            <a:fillRect/>
          </a:stretch>
        </p:blipFill>
        <p:spPr>
          <a:xfrm>
            <a:off x="838200" y="3264965"/>
            <a:ext cx="10515600" cy="1584133"/>
          </a:xfrm>
          <a:prstGeom prst="rect">
            <a:avLst/>
          </a:prstGeom>
        </p:spPr>
      </p:pic>
    </p:spTree>
    <p:extLst>
      <p:ext uri="{BB962C8B-B14F-4D97-AF65-F5344CB8AC3E}">
        <p14:creationId xmlns:p14="http://schemas.microsoft.com/office/powerpoint/2010/main" val="990238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Industry Information</a:t>
            </a:r>
          </a:p>
        </p:txBody>
      </p:sp>
      <p:pic>
        <p:nvPicPr>
          <p:cNvPr id="2" name="Picture 2">
            <a:extLst>
              <a:ext uri="{FF2B5EF4-FFF2-40B4-BE49-F238E27FC236}">
                <a16:creationId xmlns:a16="http://schemas.microsoft.com/office/drawing/2014/main" id="{B98C187E-B47D-40B7-99B3-9BBC8EE97128}"/>
              </a:ext>
            </a:extLst>
          </p:cNvPr>
          <p:cNvPicPr>
            <a:picLocks noChangeAspect="1"/>
          </p:cNvPicPr>
          <p:nvPr/>
        </p:nvPicPr>
        <p:blipFill>
          <a:blip r:embed="rId2"/>
          <a:stretch>
            <a:fillRect/>
          </a:stretch>
        </p:blipFill>
        <p:spPr>
          <a:xfrm>
            <a:off x="840059" y="1319320"/>
            <a:ext cx="10511882" cy="5511044"/>
          </a:xfrm>
          <a:prstGeom prst="rect">
            <a:avLst/>
          </a:prstGeom>
        </p:spPr>
      </p:pic>
    </p:spTree>
    <p:extLst>
      <p:ext uri="{BB962C8B-B14F-4D97-AF65-F5344CB8AC3E}">
        <p14:creationId xmlns:p14="http://schemas.microsoft.com/office/powerpoint/2010/main" val="690950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Claim Filed Against (Employer Information)</a:t>
            </a:r>
          </a:p>
        </p:txBody>
      </p:sp>
      <p:pic>
        <p:nvPicPr>
          <p:cNvPr id="2" name="Picture 1"/>
          <p:cNvPicPr>
            <a:picLocks noChangeAspect="1"/>
          </p:cNvPicPr>
          <p:nvPr/>
        </p:nvPicPr>
        <p:blipFill>
          <a:blip r:embed="rId2"/>
          <a:stretch>
            <a:fillRect/>
          </a:stretch>
        </p:blipFill>
        <p:spPr>
          <a:xfrm>
            <a:off x="838200" y="1413164"/>
            <a:ext cx="10515600" cy="5387264"/>
          </a:xfrm>
          <a:prstGeom prst="rect">
            <a:avLst/>
          </a:prstGeom>
        </p:spPr>
      </p:pic>
    </p:spTree>
    <p:extLst>
      <p:ext uri="{BB962C8B-B14F-4D97-AF65-F5344CB8AC3E}">
        <p14:creationId xmlns:p14="http://schemas.microsoft.com/office/powerpoint/2010/main" val="1550733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Employer Specifics</a:t>
            </a:r>
          </a:p>
        </p:txBody>
      </p:sp>
      <p:sp>
        <p:nvSpPr>
          <p:cNvPr id="3" name="Content Placeholder 2"/>
          <p:cNvSpPr>
            <a:spLocks noGrp="1"/>
          </p:cNvSpPr>
          <p:nvPr>
            <p:ph sz="half" idx="1"/>
          </p:nvPr>
        </p:nvSpPr>
        <p:spPr>
          <a:xfrm>
            <a:off x="838198" y="1083411"/>
            <a:ext cx="10515601" cy="4580920"/>
          </a:xfrm>
        </p:spPr>
        <p:txBody>
          <a:bodyPr>
            <a:normAutofit lnSpcReduction="10000"/>
          </a:bodyPr>
          <a:lstStyle/>
          <a:p>
            <a:pPr marL="514350" indent="-514350">
              <a:buFont typeface="+mj-lt"/>
              <a:buAutoNum type="arabicPeriod"/>
            </a:pPr>
            <a:r>
              <a:rPr lang="en-US" dirty="0"/>
              <a:t>Once you have selected the business type for the employer, you will be presented with questions about the employer such as name, address, phone number, etc.</a:t>
            </a:r>
          </a:p>
          <a:p>
            <a:pPr marL="514350" indent="-514350">
              <a:buFont typeface="+mj-lt"/>
              <a:buAutoNum type="arabicPeriod"/>
            </a:pPr>
            <a:r>
              <a:rPr lang="en-US" dirty="0"/>
              <a:t>Please give us the employer’s email and/or cell number if you know them. That way we can contact them by email or text.</a:t>
            </a:r>
          </a:p>
          <a:p>
            <a:pPr marL="514350" indent="-514350">
              <a:buFont typeface="+mj-lt"/>
              <a:buAutoNum type="arabicPeriod"/>
            </a:pPr>
            <a:r>
              <a:rPr lang="en-US" dirty="0"/>
              <a:t>At the bottom of the page </a:t>
            </a:r>
            <a:r>
              <a:rPr lang="en-US" dirty="0" smtClean="0"/>
              <a:t>there is </a:t>
            </a:r>
            <a:r>
              <a:rPr lang="en-US" dirty="0"/>
              <a:t>a                      button to add another employer. Before you get to that button you will have the option to add additional responsible parties who are not the employer.</a:t>
            </a:r>
          </a:p>
          <a:p>
            <a:pPr marL="514350" indent="-514350">
              <a:buFont typeface="+mj-lt"/>
              <a:buAutoNum type="arabicPeriod"/>
            </a:pPr>
            <a:r>
              <a:rPr lang="en-US" dirty="0"/>
              <a:t>If there is more than one responsible party there is a                       ---button to add additional responsible parties.         </a:t>
            </a:r>
          </a:p>
        </p:txBody>
      </p:sp>
      <p:pic>
        <p:nvPicPr>
          <p:cNvPr id="5" name="Picture 4"/>
          <p:cNvPicPr>
            <a:picLocks noChangeAspect="1"/>
          </p:cNvPicPr>
          <p:nvPr/>
        </p:nvPicPr>
        <p:blipFill>
          <a:blip r:embed="rId2"/>
          <a:stretch>
            <a:fillRect/>
          </a:stretch>
        </p:blipFill>
        <p:spPr>
          <a:xfrm>
            <a:off x="6735125" y="2983395"/>
            <a:ext cx="1628571" cy="390476"/>
          </a:xfrm>
          <a:prstGeom prst="rect">
            <a:avLst/>
          </a:prstGeom>
        </p:spPr>
      </p:pic>
      <p:pic>
        <p:nvPicPr>
          <p:cNvPr id="6" name="Picture 5"/>
          <p:cNvPicPr>
            <a:picLocks noChangeAspect="1"/>
          </p:cNvPicPr>
          <p:nvPr/>
        </p:nvPicPr>
        <p:blipFill>
          <a:blip r:embed="rId3"/>
          <a:stretch>
            <a:fillRect/>
          </a:stretch>
        </p:blipFill>
        <p:spPr>
          <a:xfrm>
            <a:off x="9170524" y="4582841"/>
            <a:ext cx="1609524" cy="352381"/>
          </a:xfrm>
          <a:prstGeom prst="rect">
            <a:avLst/>
          </a:prstGeom>
        </p:spPr>
      </p:pic>
    </p:spTree>
    <p:extLst>
      <p:ext uri="{BB962C8B-B14F-4D97-AF65-F5344CB8AC3E}">
        <p14:creationId xmlns:p14="http://schemas.microsoft.com/office/powerpoint/2010/main" val="408613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sz="half" idx="1"/>
          </p:nvPr>
        </p:nvSpPr>
        <p:spPr>
          <a:xfrm>
            <a:off x="838200" y="1485900"/>
            <a:ext cx="10515600" cy="4691063"/>
          </a:xfrm>
        </p:spPr>
        <p:txBody>
          <a:bodyPr vert="horz" lIns="91440" tIns="45720" rIns="91440" bIns="45720" rtlCol="0" anchor="t">
            <a:normAutofit/>
          </a:bodyPr>
          <a:lstStyle/>
          <a:p>
            <a:pPr marL="514350" indent="-514350">
              <a:buFont typeface="+mj-lt"/>
              <a:buAutoNum type="arabicPeriod"/>
            </a:pPr>
            <a:r>
              <a:rPr lang="en-US" dirty="0"/>
              <a:t>In this section you will be asked</a:t>
            </a:r>
            <a:r>
              <a:rPr lang="en-US" dirty="0" smtClean="0"/>
              <a:t>:</a:t>
            </a:r>
            <a:endParaRPr lang="en-US" dirty="0"/>
          </a:p>
          <a:p>
            <a:pPr lvl="1">
              <a:buFont typeface="Wingdings" panose="05000000000000000000" pitchFamily="2" charset="2"/>
              <a:buChar char="v"/>
            </a:pPr>
            <a:endParaRPr lang="en-US" dirty="0" smtClean="0"/>
          </a:p>
          <a:p>
            <a:pPr lvl="1">
              <a:buFont typeface="Wingdings" panose="05000000000000000000" pitchFamily="2" charset="2"/>
              <a:buChar char="v"/>
            </a:pPr>
            <a:r>
              <a:rPr lang="en-US" dirty="0" smtClean="0"/>
              <a:t>About </a:t>
            </a:r>
            <a:r>
              <a:rPr lang="en-US" dirty="0"/>
              <a:t>additional people in charge or who may otherwise be </a:t>
            </a:r>
            <a:r>
              <a:rPr lang="en-US" dirty="0" smtClean="0"/>
              <a:t>responsible</a:t>
            </a:r>
            <a:endParaRPr lang="en-US" dirty="0"/>
          </a:p>
          <a:p>
            <a:pPr lvl="1">
              <a:buFont typeface="Wingdings" panose="05000000000000000000" pitchFamily="2" charset="2"/>
              <a:buChar char="v"/>
            </a:pPr>
            <a:endParaRPr lang="en-US" dirty="0" smtClean="0"/>
          </a:p>
          <a:p>
            <a:pPr lvl="1">
              <a:buFont typeface="Wingdings" panose="05000000000000000000" pitchFamily="2" charset="2"/>
              <a:buChar char="v"/>
            </a:pPr>
            <a:r>
              <a:rPr lang="en-US" dirty="0" smtClean="0"/>
              <a:t>Who </a:t>
            </a:r>
            <a:r>
              <a:rPr lang="en-US" dirty="0"/>
              <a:t>paid </a:t>
            </a:r>
            <a:r>
              <a:rPr lang="en-US" dirty="0" smtClean="0"/>
              <a:t>claimant</a:t>
            </a:r>
            <a:endParaRPr lang="en-US" dirty="0"/>
          </a:p>
          <a:p>
            <a:pPr lvl="1">
              <a:buFont typeface="Wingdings" panose="05000000000000000000" pitchFamily="2" charset="2"/>
              <a:buChar char="v"/>
            </a:pPr>
            <a:endParaRPr lang="en-US" dirty="0" smtClean="0"/>
          </a:p>
          <a:p>
            <a:pPr lvl="1">
              <a:buFont typeface="Wingdings" panose="05000000000000000000" pitchFamily="2" charset="2"/>
              <a:buChar char="v"/>
            </a:pPr>
            <a:r>
              <a:rPr lang="en-US" dirty="0" smtClean="0"/>
              <a:t>Who </a:t>
            </a:r>
            <a:r>
              <a:rPr lang="en-US" dirty="0"/>
              <a:t>set the work </a:t>
            </a:r>
            <a:r>
              <a:rPr lang="en-US" dirty="0" smtClean="0"/>
              <a:t>schedule</a:t>
            </a:r>
            <a:endParaRPr lang="en-US" dirty="0">
              <a:cs typeface="Calibri"/>
            </a:endParaRPr>
          </a:p>
          <a:p>
            <a:pPr lvl="1">
              <a:buFont typeface="Wingdings" panose="05000000000000000000" pitchFamily="2" charset="2"/>
              <a:buChar char="v"/>
            </a:pPr>
            <a:endParaRPr lang="en-US" dirty="0" smtClean="0"/>
          </a:p>
          <a:p>
            <a:pPr lvl="1">
              <a:buFont typeface="Wingdings" panose="05000000000000000000" pitchFamily="2" charset="2"/>
              <a:buChar char="v"/>
            </a:pPr>
            <a:r>
              <a:rPr lang="en-US" dirty="0" smtClean="0"/>
              <a:t>How </a:t>
            </a:r>
            <a:r>
              <a:rPr lang="en-US" dirty="0"/>
              <a:t>were claimant’s work hours </a:t>
            </a:r>
            <a:r>
              <a:rPr lang="en-US" dirty="0" smtClean="0"/>
              <a:t>tracked</a:t>
            </a:r>
            <a:endParaRPr lang="en-US" dirty="0"/>
          </a:p>
          <a:p>
            <a:pPr lvl="1">
              <a:buFont typeface="Wingdings" panose="05000000000000000000" pitchFamily="2" charset="2"/>
              <a:buChar char="v"/>
            </a:pPr>
            <a:endParaRPr lang="en-US" dirty="0" smtClean="0"/>
          </a:p>
          <a:p>
            <a:pPr lvl="1">
              <a:buFont typeface="Wingdings" panose="05000000000000000000" pitchFamily="2" charset="2"/>
              <a:buChar char="v"/>
            </a:pPr>
            <a:r>
              <a:rPr lang="en-US" dirty="0" smtClean="0"/>
              <a:t>Signing </a:t>
            </a:r>
            <a:r>
              <a:rPr lang="en-US" dirty="0"/>
              <a:t>time </a:t>
            </a:r>
            <a:r>
              <a:rPr lang="en-US" dirty="0" smtClean="0"/>
              <a:t>cards</a:t>
            </a:r>
            <a:endParaRPr lang="en-US" dirty="0"/>
          </a:p>
          <a:p>
            <a:pPr lvl="1">
              <a:buFont typeface="Wingdings" panose="05000000000000000000" pitchFamily="2" charset="2"/>
              <a:buChar char="v"/>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p:txBody>
      </p:sp>
      <p:sp>
        <p:nvSpPr>
          <p:cNvPr id="9" name="Rectangle 8"/>
          <p:cNvSpPr/>
          <p:nvPr/>
        </p:nvSpPr>
        <p:spPr>
          <a:xfrm>
            <a:off x="9269917" y="2962950"/>
            <a:ext cx="184731" cy="369332"/>
          </a:xfrm>
          <a:prstGeom prst="rect">
            <a:avLst/>
          </a:prstGeom>
          <a:noFill/>
        </p:spPr>
        <p:txBody>
          <a:bodyPr wrap="none">
            <a:spAutoFit/>
          </a:bodyPr>
          <a:lstStyle/>
          <a:p>
            <a:endParaRPr lang="en-US" dirty="0">
              <a:ln w="9525">
                <a:solidFill>
                  <a:srgbClr val="FF0000"/>
                </a:solidFill>
              </a:ln>
              <a:solidFill>
                <a:srgbClr val="C00000"/>
              </a:solidFill>
            </a:endParaRPr>
          </a:p>
        </p:txBody>
      </p:sp>
      <p:sp>
        <p:nvSpPr>
          <p:cNvPr id="10" name="Rectangle 9"/>
          <p:cNvSpPr/>
          <p:nvPr/>
        </p:nvSpPr>
        <p:spPr>
          <a:xfrm>
            <a:off x="9293980" y="4815217"/>
            <a:ext cx="184731" cy="369332"/>
          </a:xfrm>
          <a:prstGeom prst="rect">
            <a:avLst/>
          </a:prstGeom>
        </p:spPr>
        <p:txBody>
          <a:bodyPr wrap="none">
            <a:spAutoFit/>
          </a:bodyPr>
          <a:lstStyle/>
          <a:p>
            <a:endParaRPr lang="en-US" dirty="0">
              <a:ln>
                <a:solidFill>
                  <a:srgbClr val="C00000"/>
                </a:solidFill>
              </a:ln>
              <a:solidFill>
                <a:srgbClr val="C00000"/>
              </a:solidFill>
            </a:endParaRPr>
          </a:p>
        </p:txBody>
      </p:sp>
      <p:sp>
        <p:nvSpPr>
          <p:cNvPr id="11" name="Rectangle 10"/>
          <p:cNvSpPr/>
          <p:nvPr/>
        </p:nvSpPr>
        <p:spPr>
          <a:xfrm>
            <a:off x="6398380" y="1333318"/>
            <a:ext cx="184731" cy="369332"/>
          </a:xfrm>
          <a:prstGeom prst="rect">
            <a:avLst/>
          </a:prstGeom>
        </p:spPr>
        <p:txBody>
          <a:bodyPr wrap="none">
            <a:spAutoFit/>
          </a:bodyPr>
          <a:lstStyle/>
          <a:p>
            <a:endParaRPr lang="en-US" dirty="0">
              <a:ln>
                <a:solidFill>
                  <a:srgbClr val="C00000"/>
                </a:solidFill>
              </a:ln>
              <a:solidFill>
                <a:srgbClr val="C00000"/>
              </a:solidFill>
            </a:endParaRPr>
          </a:p>
        </p:txBody>
      </p:sp>
      <p:sp>
        <p:nvSpPr>
          <p:cNvPr id="12" name="Rectangle 11"/>
          <p:cNvSpPr/>
          <p:nvPr/>
        </p:nvSpPr>
        <p:spPr>
          <a:xfrm>
            <a:off x="10979660" y="6404013"/>
            <a:ext cx="184731" cy="369332"/>
          </a:xfrm>
          <a:prstGeom prst="rect">
            <a:avLst/>
          </a:prstGeom>
        </p:spPr>
        <p:txBody>
          <a:bodyPr wrap="none">
            <a:spAutoFit/>
          </a:bodyPr>
          <a:lstStyle/>
          <a:p>
            <a:endParaRPr lang="en-US" dirty="0">
              <a:ln>
                <a:solidFill>
                  <a:srgbClr val="C00000"/>
                </a:solidFill>
              </a:ln>
              <a:solidFill>
                <a:srgbClr val="C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7066" y="4133754"/>
            <a:ext cx="2156734" cy="2156734"/>
          </a:xfrm>
          <a:prstGeom prst="rect">
            <a:avLst/>
          </a:prstGeom>
        </p:spPr>
      </p:pic>
    </p:spTree>
    <p:extLst>
      <p:ext uri="{BB962C8B-B14F-4D97-AF65-F5344CB8AC3E}">
        <p14:creationId xmlns:p14="http://schemas.microsoft.com/office/powerpoint/2010/main" val="1212499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 (continued)</a:t>
            </a:r>
          </a:p>
        </p:txBody>
      </p:sp>
      <p:sp>
        <p:nvSpPr>
          <p:cNvPr id="9" name="Rectangle 8"/>
          <p:cNvSpPr/>
          <p:nvPr/>
        </p:nvSpPr>
        <p:spPr>
          <a:xfrm>
            <a:off x="9269917" y="2962950"/>
            <a:ext cx="184731" cy="369332"/>
          </a:xfrm>
          <a:prstGeom prst="rect">
            <a:avLst/>
          </a:prstGeom>
          <a:noFill/>
        </p:spPr>
        <p:txBody>
          <a:bodyPr wrap="none">
            <a:spAutoFit/>
          </a:bodyPr>
          <a:lstStyle/>
          <a:p>
            <a:endParaRPr lang="en-US" dirty="0">
              <a:ln w="9525">
                <a:solidFill>
                  <a:srgbClr val="FF0000"/>
                </a:solidFill>
              </a:ln>
              <a:solidFill>
                <a:srgbClr val="C00000"/>
              </a:solidFill>
            </a:endParaRPr>
          </a:p>
        </p:txBody>
      </p:sp>
      <p:sp>
        <p:nvSpPr>
          <p:cNvPr id="10" name="Rectangle 9"/>
          <p:cNvSpPr/>
          <p:nvPr/>
        </p:nvSpPr>
        <p:spPr>
          <a:xfrm>
            <a:off x="9293980" y="4815217"/>
            <a:ext cx="184731" cy="369332"/>
          </a:xfrm>
          <a:prstGeom prst="rect">
            <a:avLst/>
          </a:prstGeom>
        </p:spPr>
        <p:txBody>
          <a:bodyPr wrap="none">
            <a:spAutoFit/>
          </a:bodyPr>
          <a:lstStyle/>
          <a:p>
            <a:endParaRPr lang="en-US" dirty="0">
              <a:ln>
                <a:solidFill>
                  <a:srgbClr val="C00000"/>
                </a:solidFill>
              </a:ln>
              <a:solidFill>
                <a:srgbClr val="C00000"/>
              </a:solidFill>
            </a:endParaRPr>
          </a:p>
        </p:txBody>
      </p:sp>
      <p:sp>
        <p:nvSpPr>
          <p:cNvPr id="11" name="Rectangle 10"/>
          <p:cNvSpPr/>
          <p:nvPr/>
        </p:nvSpPr>
        <p:spPr>
          <a:xfrm>
            <a:off x="6398380" y="1333318"/>
            <a:ext cx="184731" cy="369332"/>
          </a:xfrm>
          <a:prstGeom prst="rect">
            <a:avLst/>
          </a:prstGeom>
        </p:spPr>
        <p:txBody>
          <a:bodyPr wrap="none">
            <a:spAutoFit/>
          </a:bodyPr>
          <a:lstStyle/>
          <a:p>
            <a:endParaRPr lang="en-US" dirty="0">
              <a:ln>
                <a:solidFill>
                  <a:srgbClr val="C00000"/>
                </a:solidFill>
              </a:ln>
              <a:solidFill>
                <a:srgbClr val="C00000"/>
              </a:solidFill>
            </a:endParaRPr>
          </a:p>
        </p:txBody>
      </p:sp>
      <p:sp>
        <p:nvSpPr>
          <p:cNvPr id="12" name="Rectangle 11"/>
          <p:cNvSpPr/>
          <p:nvPr/>
        </p:nvSpPr>
        <p:spPr>
          <a:xfrm>
            <a:off x="10979660" y="6404013"/>
            <a:ext cx="184731" cy="369332"/>
          </a:xfrm>
          <a:prstGeom prst="rect">
            <a:avLst/>
          </a:prstGeom>
        </p:spPr>
        <p:txBody>
          <a:bodyPr wrap="none">
            <a:spAutoFit/>
          </a:bodyPr>
          <a:lstStyle/>
          <a:p>
            <a:endParaRPr lang="en-US" dirty="0">
              <a:ln>
                <a:solidFill>
                  <a:srgbClr val="C00000"/>
                </a:solidFill>
              </a:ln>
              <a:solidFill>
                <a:srgbClr val="C00000"/>
              </a:solidFill>
            </a:endParaRPr>
          </a:p>
        </p:txBody>
      </p:sp>
      <p:pic>
        <p:nvPicPr>
          <p:cNvPr id="5" name="Picture 4"/>
          <p:cNvPicPr>
            <a:picLocks noChangeAspect="1"/>
          </p:cNvPicPr>
          <p:nvPr/>
        </p:nvPicPr>
        <p:blipFill>
          <a:blip r:embed="rId2"/>
          <a:stretch>
            <a:fillRect/>
          </a:stretch>
        </p:blipFill>
        <p:spPr>
          <a:xfrm>
            <a:off x="0" y="1409952"/>
            <a:ext cx="12192000" cy="5448048"/>
          </a:xfrm>
          <a:prstGeom prst="rect">
            <a:avLst/>
          </a:prstGeom>
        </p:spPr>
      </p:pic>
    </p:spTree>
    <p:extLst>
      <p:ext uri="{BB962C8B-B14F-4D97-AF65-F5344CB8AC3E}">
        <p14:creationId xmlns:p14="http://schemas.microsoft.com/office/powerpoint/2010/main" val="2140889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Work Location</a:t>
            </a:r>
          </a:p>
        </p:txBody>
      </p:sp>
      <p:pic>
        <p:nvPicPr>
          <p:cNvPr id="3" name="Picture 3">
            <a:extLst>
              <a:ext uri="{FF2B5EF4-FFF2-40B4-BE49-F238E27FC236}">
                <a16:creationId xmlns:a16="http://schemas.microsoft.com/office/drawing/2014/main" id="{E90A8577-9194-4DAA-8CCC-FE6428FFCB6C}"/>
              </a:ext>
            </a:extLst>
          </p:cNvPr>
          <p:cNvPicPr>
            <a:picLocks noChangeAspect="1"/>
          </p:cNvPicPr>
          <p:nvPr/>
        </p:nvPicPr>
        <p:blipFill>
          <a:blip r:embed="rId2"/>
          <a:stretch>
            <a:fillRect/>
          </a:stretch>
        </p:blipFill>
        <p:spPr>
          <a:xfrm>
            <a:off x="840059" y="1063068"/>
            <a:ext cx="10511882" cy="5754060"/>
          </a:xfrm>
          <a:prstGeom prst="rect">
            <a:avLst/>
          </a:prstGeom>
        </p:spPr>
      </p:pic>
    </p:spTree>
    <p:extLst>
      <p:ext uri="{BB962C8B-B14F-4D97-AF65-F5344CB8AC3E}">
        <p14:creationId xmlns:p14="http://schemas.microsoft.com/office/powerpoint/2010/main" val="2204235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FD"/>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Table of Contents (OWC Community User)</a:t>
            </a:r>
          </a:p>
        </p:txBody>
      </p:sp>
      <p:sp>
        <p:nvSpPr>
          <p:cNvPr id="7" name="Content Placeholder 6"/>
          <p:cNvSpPr>
            <a:spLocks noGrp="1"/>
          </p:cNvSpPr>
          <p:nvPr>
            <p:ph idx="1"/>
          </p:nvPr>
        </p:nvSpPr>
        <p:spPr>
          <a:xfrm>
            <a:off x="838200" y="1901195"/>
            <a:ext cx="5577714" cy="4718759"/>
          </a:xfrm>
        </p:spPr>
        <p:txBody>
          <a:bodyPr>
            <a:normAutofit/>
          </a:bodyPr>
          <a:lstStyle/>
          <a:p>
            <a:pPr>
              <a:buBlip>
                <a:blip r:embed="rId2"/>
              </a:buBlip>
            </a:pPr>
            <a:r>
              <a:rPr lang="en-US" dirty="0"/>
              <a:t>Link to OWC on Website</a:t>
            </a:r>
          </a:p>
          <a:p>
            <a:pPr>
              <a:buBlip>
                <a:blip r:embed="rId2"/>
              </a:buBlip>
            </a:pPr>
            <a:r>
              <a:rPr lang="en-US" dirty="0"/>
              <a:t>Create Community Account/Login</a:t>
            </a:r>
          </a:p>
          <a:p>
            <a:pPr>
              <a:buBlip>
                <a:blip r:embed="rId2"/>
              </a:buBlip>
            </a:pPr>
            <a:r>
              <a:rPr lang="en-US" dirty="0"/>
              <a:t>Community Dashboard</a:t>
            </a:r>
          </a:p>
          <a:p>
            <a:pPr>
              <a:buBlip>
                <a:blip r:embed="rId2"/>
              </a:buBlip>
            </a:pPr>
            <a:r>
              <a:rPr lang="en-US" dirty="0"/>
              <a:t>Filing:</a:t>
            </a:r>
          </a:p>
          <a:p>
            <a:pPr lvl="1">
              <a:buBlip>
                <a:blip r:embed="rId2"/>
              </a:buBlip>
            </a:pPr>
            <a:r>
              <a:rPr lang="en-US" dirty="0"/>
              <a:t>As Claimant</a:t>
            </a:r>
          </a:p>
          <a:p>
            <a:pPr lvl="1">
              <a:buBlip>
                <a:blip r:embed="rId2"/>
              </a:buBlip>
            </a:pPr>
            <a:r>
              <a:rPr lang="en-US" dirty="0"/>
              <a:t>As Representative/Advocate</a:t>
            </a:r>
          </a:p>
          <a:p>
            <a:pPr lvl="2">
              <a:buBlip>
                <a:blip r:embed="rId2"/>
              </a:buBlip>
            </a:pPr>
            <a:r>
              <a:rPr lang="en-US" dirty="0"/>
              <a:t>Certification</a:t>
            </a:r>
          </a:p>
          <a:p>
            <a:pPr lvl="1">
              <a:buBlip>
                <a:blip r:embed="rId2"/>
              </a:buBlip>
            </a:pPr>
            <a:r>
              <a:rPr lang="en-US" dirty="0"/>
              <a:t>Industry</a:t>
            </a:r>
          </a:p>
          <a:p>
            <a:pPr lvl="1">
              <a:buBlip>
                <a:blip r:embed="rId2"/>
              </a:buBlip>
            </a:pPr>
            <a:r>
              <a:rPr lang="en-US" dirty="0"/>
              <a:t>Employer</a:t>
            </a:r>
          </a:p>
          <a:p>
            <a:pPr lvl="1">
              <a:buBlip>
                <a:blip r:embed="rId2"/>
              </a:buBlip>
            </a:pPr>
            <a:r>
              <a:rPr lang="en-US" dirty="0"/>
              <a:t>Work Locations</a:t>
            </a:r>
          </a:p>
          <a:p>
            <a:pPr lvl="1">
              <a:buBlip>
                <a:blip r:embed="rId2"/>
              </a:buBlip>
            </a:pPr>
            <a:r>
              <a:rPr lang="en-US" dirty="0"/>
              <a:t>Employment Status</a:t>
            </a:r>
          </a:p>
          <a:p>
            <a:pPr lvl="1">
              <a:buBlip>
                <a:blip r:embed="rId2"/>
              </a:buBlip>
            </a:pPr>
            <a:endParaRPr lang="en-US" dirty="0"/>
          </a:p>
        </p:txBody>
      </p:sp>
      <p:sp>
        <p:nvSpPr>
          <p:cNvPr id="2" name="TextBox 1"/>
          <p:cNvSpPr txBox="1"/>
          <p:nvPr/>
        </p:nvSpPr>
        <p:spPr>
          <a:xfrm>
            <a:off x="6586780" y="1825625"/>
            <a:ext cx="4503220" cy="4093428"/>
          </a:xfrm>
          <a:prstGeom prst="rect">
            <a:avLst/>
          </a:prstGeom>
          <a:noFill/>
        </p:spPr>
        <p:txBody>
          <a:bodyPr wrap="none" rtlCol="0">
            <a:spAutoFit/>
          </a:bodyPr>
          <a:lstStyle/>
          <a:p>
            <a:pPr>
              <a:buBlip>
                <a:blip r:embed="rId2"/>
              </a:buBlip>
            </a:pPr>
            <a:r>
              <a:rPr lang="en-US" sz="2800" dirty="0"/>
              <a:t>Filing: (Cont.)</a:t>
            </a:r>
          </a:p>
          <a:p>
            <a:pPr lvl="1">
              <a:buBlip>
                <a:blip r:embed="rId2"/>
              </a:buBlip>
            </a:pPr>
            <a:r>
              <a:rPr lang="en-US" sz="2800" dirty="0"/>
              <a:t>Payment of Wages</a:t>
            </a:r>
          </a:p>
          <a:p>
            <a:pPr lvl="1">
              <a:buBlip>
                <a:blip r:embed="rId2"/>
              </a:buBlip>
            </a:pPr>
            <a:r>
              <a:rPr lang="en-US" sz="2800" dirty="0">
                <a:cs typeface="Arial" panose="020B0604020202020204" pitchFamily="34" charset="0"/>
              </a:rPr>
              <a:t>Workday &amp; Workweek</a:t>
            </a:r>
          </a:p>
          <a:p>
            <a:pPr lvl="1">
              <a:buBlip>
                <a:blip r:embed="rId2"/>
              </a:buBlip>
            </a:pPr>
            <a:r>
              <a:rPr lang="en-US" sz="2800" dirty="0">
                <a:cs typeface="Arial" panose="020B0604020202020204" pitchFamily="34" charset="0"/>
              </a:rPr>
              <a:t>Hours Typically Worked</a:t>
            </a:r>
          </a:p>
          <a:p>
            <a:pPr lvl="1">
              <a:buBlip>
                <a:blip r:embed="rId2"/>
              </a:buBlip>
            </a:pPr>
            <a:r>
              <a:rPr lang="en-US" sz="2800" dirty="0">
                <a:cs typeface="Arial" panose="020B0604020202020204" pitchFamily="34" charset="0"/>
              </a:rPr>
              <a:t>Issues Claimed</a:t>
            </a:r>
          </a:p>
          <a:p>
            <a:pPr lvl="1">
              <a:buBlip>
                <a:blip r:embed="rId2"/>
              </a:buBlip>
            </a:pPr>
            <a:r>
              <a:rPr lang="en-US" sz="2800" dirty="0">
                <a:cs typeface="Arial" panose="020B0604020202020204" pitchFamily="34" charset="0"/>
              </a:rPr>
              <a:t>Submitting the Claim</a:t>
            </a:r>
          </a:p>
          <a:p>
            <a:pPr>
              <a:buBlip>
                <a:blip r:embed="rId2"/>
              </a:buBlip>
            </a:pPr>
            <a:r>
              <a:rPr lang="en-US" sz="2800" dirty="0">
                <a:cs typeface="Arial" panose="020B0604020202020204" pitchFamily="34" charset="0"/>
              </a:rPr>
              <a:t>Notifications/Reminders</a:t>
            </a:r>
          </a:p>
          <a:p>
            <a:pPr>
              <a:buBlip>
                <a:blip r:embed="rId2"/>
              </a:buBlip>
            </a:pPr>
            <a:r>
              <a:rPr lang="en-US" sz="2800" dirty="0">
                <a:cs typeface="Arial" panose="020B0604020202020204" pitchFamily="34" charset="0"/>
              </a:rPr>
              <a:t>PDF Summary</a:t>
            </a:r>
          </a:p>
          <a:p>
            <a:pPr>
              <a:buBlip>
                <a:blip r:embed="rId2"/>
              </a:buBlip>
            </a:pPr>
            <a:endParaRPr lang="en-US" dirty="0">
              <a:cs typeface="Arial" panose="020B0604020202020204" pitchFamily="34" charset="0"/>
            </a:endParaRPr>
          </a:p>
          <a:p>
            <a:endParaRPr lang="en-US" dirty="0"/>
          </a:p>
        </p:txBody>
      </p:sp>
    </p:spTree>
    <p:extLst>
      <p:ext uri="{BB962C8B-B14F-4D97-AF65-F5344CB8AC3E}">
        <p14:creationId xmlns:p14="http://schemas.microsoft.com/office/powerpoint/2010/main" val="3476065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Employment Status and Final Wages</a:t>
            </a:r>
          </a:p>
        </p:txBody>
      </p:sp>
      <p:pic>
        <p:nvPicPr>
          <p:cNvPr id="16" name="Picture 15"/>
          <p:cNvPicPr>
            <a:picLocks noChangeAspect="1"/>
          </p:cNvPicPr>
          <p:nvPr/>
        </p:nvPicPr>
        <p:blipFill>
          <a:blip r:embed="rId2"/>
          <a:stretch>
            <a:fillRect/>
          </a:stretch>
        </p:blipFill>
        <p:spPr>
          <a:xfrm>
            <a:off x="838201" y="1332969"/>
            <a:ext cx="10515600" cy="5466667"/>
          </a:xfrm>
          <a:prstGeom prst="rect">
            <a:avLst/>
          </a:prstGeom>
        </p:spPr>
      </p:pic>
    </p:spTree>
    <p:extLst>
      <p:ext uri="{BB962C8B-B14F-4D97-AF65-F5344CB8AC3E}">
        <p14:creationId xmlns:p14="http://schemas.microsoft.com/office/powerpoint/2010/main" val="3487483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Payment of Wages</a:t>
            </a:r>
          </a:p>
        </p:txBody>
      </p:sp>
      <p:pic>
        <p:nvPicPr>
          <p:cNvPr id="5" name="Picture 4"/>
          <p:cNvPicPr>
            <a:picLocks noChangeAspect="1"/>
          </p:cNvPicPr>
          <p:nvPr/>
        </p:nvPicPr>
        <p:blipFill>
          <a:blip r:embed="rId2"/>
          <a:stretch>
            <a:fillRect/>
          </a:stretch>
        </p:blipFill>
        <p:spPr>
          <a:xfrm>
            <a:off x="838200" y="1357745"/>
            <a:ext cx="10515600" cy="5334000"/>
          </a:xfrm>
          <a:prstGeom prst="rect">
            <a:avLst/>
          </a:prstGeom>
        </p:spPr>
      </p:pic>
    </p:spTree>
    <p:extLst>
      <p:ext uri="{BB962C8B-B14F-4D97-AF65-F5344CB8AC3E}">
        <p14:creationId xmlns:p14="http://schemas.microsoft.com/office/powerpoint/2010/main" val="2031045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Workweek and Workday</a:t>
            </a:r>
          </a:p>
        </p:txBody>
      </p:sp>
      <p:pic>
        <p:nvPicPr>
          <p:cNvPr id="6" name="Picture 5"/>
          <p:cNvPicPr>
            <a:picLocks noChangeAspect="1"/>
          </p:cNvPicPr>
          <p:nvPr/>
        </p:nvPicPr>
        <p:blipFill>
          <a:blip r:embed="rId2"/>
          <a:stretch>
            <a:fillRect/>
          </a:stretch>
        </p:blipFill>
        <p:spPr>
          <a:xfrm>
            <a:off x="838200" y="1066801"/>
            <a:ext cx="10515600" cy="5694218"/>
          </a:xfrm>
          <a:prstGeom prst="rect">
            <a:avLst/>
          </a:prstGeom>
        </p:spPr>
      </p:pic>
    </p:spTree>
    <p:extLst>
      <p:ext uri="{BB962C8B-B14F-4D97-AF65-F5344CB8AC3E}">
        <p14:creationId xmlns:p14="http://schemas.microsoft.com/office/powerpoint/2010/main" val="1661226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Hours You Typically Worked</a:t>
            </a:r>
          </a:p>
        </p:txBody>
      </p:sp>
      <p:pic>
        <p:nvPicPr>
          <p:cNvPr id="4" name="Picture 3"/>
          <p:cNvPicPr>
            <a:picLocks noChangeAspect="1"/>
          </p:cNvPicPr>
          <p:nvPr/>
        </p:nvPicPr>
        <p:blipFill>
          <a:blip r:embed="rId2"/>
          <a:stretch>
            <a:fillRect/>
          </a:stretch>
        </p:blipFill>
        <p:spPr>
          <a:xfrm>
            <a:off x="0" y="1262333"/>
            <a:ext cx="12192000" cy="5595667"/>
          </a:xfrm>
          <a:prstGeom prst="rect">
            <a:avLst/>
          </a:prstGeom>
        </p:spPr>
      </p:pic>
    </p:spTree>
    <p:extLst>
      <p:ext uri="{BB962C8B-B14F-4D97-AF65-F5344CB8AC3E}">
        <p14:creationId xmlns:p14="http://schemas.microsoft.com/office/powerpoint/2010/main" val="19823579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Hours You Typically Worked (continued)</a:t>
            </a:r>
          </a:p>
        </p:txBody>
      </p:sp>
      <p:sp>
        <p:nvSpPr>
          <p:cNvPr id="5" name="Text Placeholder 4"/>
          <p:cNvSpPr txBox="1">
            <a:spLocks/>
          </p:cNvSpPr>
          <p:nvPr/>
        </p:nvSpPr>
        <p:spPr>
          <a:xfrm>
            <a:off x="853965" y="1371600"/>
            <a:ext cx="10564003" cy="51418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 entries can be made from the drop down list or manually typed in. All times must show am or pm.</a:t>
            </a:r>
          </a:p>
          <a:p>
            <a:r>
              <a:rPr lang="en-US" dirty="0"/>
              <a:t>When you enter more than 5 hours, you will be asked about the first meal period. Entering 10 or more hours will also ask you about a second meal period. If you did not receive a meal period just leave those fields blank.</a:t>
            </a:r>
          </a:p>
          <a:p>
            <a:r>
              <a:rPr lang="en-US" dirty="0"/>
              <a:t>“Shift ends following day” is for shifts that cross midnight e.g. shift starts at 10 am Monday but ends at 6 am Tuesday.</a:t>
            </a:r>
          </a:p>
          <a:p>
            <a:r>
              <a:rPr lang="en-US" dirty="0"/>
              <a:t>If the next work day is the same, you can simply select the “Same as above” checkbox.</a:t>
            </a:r>
          </a:p>
          <a:p>
            <a:r>
              <a:rPr lang="en-US" dirty="0"/>
              <a:t>Your total work hours will be calculated for you. Meal periods are not work hours.</a:t>
            </a:r>
          </a:p>
        </p:txBody>
      </p:sp>
    </p:spTree>
    <p:extLst>
      <p:ext uri="{BB962C8B-B14F-4D97-AF65-F5344CB8AC3E}">
        <p14:creationId xmlns:p14="http://schemas.microsoft.com/office/powerpoint/2010/main" val="1567480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Hours You Typically Worked (continued)</a:t>
            </a:r>
          </a:p>
        </p:txBody>
      </p:sp>
      <p:pic>
        <p:nvPicPr>
          <p:cNvPr id="3" name="Picture 2"/>
          <p:cNvPicPr>
            <a:picLocks noChangeAspect="1"/>
          </p:cNvPicPr>
          <p:nvPr/>
        </p:nvPicPr>
        <p:blipFill>
          <a:blip r:embed="rId2"/>
          <a:stretch>
            <a:fillRect/>
          </a:stretch>
        </p:blipFill>
        <p:spPr>
          <a:xfrm>
            <a:off x="919809" y="1349011"/>
            <a:ext cx="10352381" cy="5628571"/>
          </a:xfrm>
          <a:prstGeom prst="rect">
            <a:avLst/>
          </a:prstGeom>
        </p:spPr>
      </p:pic>
    </p:spTree>
    <p:extLst>
      <p:ext uri="{BB962C8B-B14F-4D97-AF65-F5344CB8AC3E}">
        <p14:creationId xmlns:p14="http://schemas.microsoft.com/office/powerpoint/2010/main" val="3933023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Hours You Typically Worked (continued)</a:t>
            </a:r>
          </a:p>
        </p:txBody>
      </p:sp>
      <p:sp>
        <p:nvSpPr>
          <p:cNvPr id="5" name="Text Placeholder 4"/>
          <p:cNvSpPr txBox="1">
            <a:spLocks/>
          </p:cNvSpPr>
          <p:nvPr/>
        </p:nvSpPr>
        <p:spPr>
          <a:xfrm>
            <a:off x="838414" y="1324947"/>
            <a:ext cx="10579554" cy="553060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your work schedule was irregular, then download the DLSE-55, complete it, then upload the completed form. The DLSE-55 is completed by pay period total so you do not have to enter each day unless you want to.</a:t>
            </a:r>
            <a:endParaRPr lang="en-US" dirty="0">
              <a:cs typeface="Calibri"/>
            </a:endParaRPr>
          </a:p>
          <a:p>
            <a:r>
              <a:rPr lang="en-US" dirty="0"/>
              <a:t>If you answer “yes” to whether there were any exceptions to your work schedule, then you will be asked for the total number of days and reason e.g. workers compensation, FMLA, etc.</a:t>
            </a:r>
          </a:p>
          <a:p>
            <a:r>
              <a:rPr lang="en-US" dirty="0"/>
              <a:t>Holidays you did NOT work is required. There is an option in case you worked all holidays.</a:t>
            </a:r>
          </a:p>
          <a:p>
            <a:r>
              <a:rPr lang="en-US" dirty="0"/>
              <a:t>If you select “Other holidays you did not work” then you will be given a text box where you can type in what those days were.</a:t>
            </a:r>
          </a:p>
          <a:p>
            <a:r>
              <a:rPr lang="en-US" dirty="0">
                <a:cs typeface="Calibri" panose="020F0502020204030204"/>
              </a:rPr>
              <a:t>Holiday pay is only available if the employer agreed to pay for holidays. Normal wages are always due for days you worked.</a:t>
            </a:r>
          </a:p>
        </p:txBody>
      </p:sp>
    </p:spTree>
    <p:extLst>
      <p:ext uri="{BB962C8B-B14F-4D97-AF65-F5344CB8AC3E}">
        <p14:creationId xmlns:p14="http://schemas.microsoft.com/office/powerpoint/2010/main" val="1252589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Wage Claims</a:t>
            </a:r>
          </a:p>
        </p:txBody>
      </p:sp>
      <p:pic>
        <p:nvPicPr>
          <p:cNvPr id="5" name="Picture 4"/>
          <p:cNvPicPr>
            <a:picLocks noChangeAspect="1"/>
          </p:cNvPicPr>
          <p:nvPr/>
        </p:nvPicPr>
        <p:blipFill>
          <a:blip r:embed="rId2"/>
          <a:stretch>
            <a:fillRect/>
          </a:stretch>
        </p:blipFill>
        <p:spPr>
          <a:xfrm>
            <a:off x="838201" y="1435987"/>
            <a:ext cx="10515600" cy="5422013"/>
          </a:xfrm>
          <a:prstGeom prst="rect">
            <a:avLst/>
          </a:prstGeom>
        </p:spPr>
      </p:pic>
    </p:spTree>
    <p:extLst>
      <p:ext uri="{BB962C8B-B14F-4D97-AF65-F5344CB8AC3E}">
        <p14:creationId xmlns:p14="http://schemas.microsoft.com/office/powerpoint/2010/main" val="1232517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166" y="365126"/>
            <a:ext cx="10515600" cy="813044"/>
          </a:xfrm>
        </p:spPr>
        <p:txBody>
          <a:bodyPr/>
          <a:lstStyle/>
          <a:p>
            <a:r>
              <a:rPr lang="en-US" dirty="0"/>
              <a:t>Wage Claims</a:t>
            </a:r>
          </a:p>
        </p:txBody>
      </p:sp>
      <p:sp>
        <p:nvSpPr>
          <p:cNvPr id="4" name="Text Placeholder 3"/>
          <p:cNvSpPr>
            <a:spLocks noGrp="1"/>
          </p:cNvSpPr>
          <p:nvPr>
            <p:ph type="body" sz="quarter" idx="13"/>
          </p:nvPr>
        </p:nvSpPr>
        <p:spPr>
          <a:xfrm>
            <a:off x="838200" y="1487487"/>
            <a:ext cx="10515600" cy="5370513"/>
          </a:xfrm>
        </p:spPr>
        <p:txBody>
          <a:bodyPr vert="horz" lIns="91440" tIns="45720" rIns="91440" bIns="45720" rtlCol="0" anchor="t">
            <a:normAutofit fontScale="92500" lnSpcReduction="20000"/>
          </a:bodyPr>
          <a:lstStyle/>
          <a:p>
            <a:r>
              <a:rPr lang="en-US" dirty="0"/>
              <a:t>On the previous slide is a screenshot of the wage claims you will find at the end of the claim form. Some will automatically be started based on your previous responses. However, you can select any claim you may have.</a:t>
            </a:r>
          </a:p>
          <a:p>
            <a:r>
              <a:rPr lang="en-US" dirty="0"/>
              <a:t>At the end of each claim title is an      icon. Clicking these icons will give you help text about the claim.</a:t>
            </a:r>
          </a:p>
          <a:p>
            <a:r>
              <a:rPr lang="en-US" dirty="0"/>
              <a:t>Most claims have a                button which you can use to select a second claim of the same type e.g. If you have a wage claim at $15 an hour, then you would use the “+ claim” button to have a second claim, for instance, if you later  received a raise or were paid a different amount.</a:t>
            </a:r>
            <a:endParaRPr lang="en-US" dirty="0">
              <a:cs typeface="Calibri"/>
            </a:endParaRPr>
          </a:p>
          <a:p>
            <a:r>
              <a:rPr lang="en-US" dirty="0"/>
              <a:t>Many claims allow just an amount claimed. However, the more information you give us, the better we can process the claim. If you are unsure, please give us your best estimate.</a:t>
            </a:r>
          </a:p>
          <a:p>
            <a:r>
              <a:rPr lang="en-US" dirty="0"/>
              <a:t>Some claims will have a drop down list to select the nature of the claim before giving you the fields to complete e.g. overtime and sick leave.</a:t>
            </a:r>
          </a:p>
          <a:p>
            <a:r>
              <a:rPr lang="en-US" dirty="0"/>
              <a:t>Some claims require a prior answer e.g. you cannot claim vacation unless you indicated you no longer work for the employer.  </a:t>
            </a:r>
            <a:endParaRPr lang="en-US" dirty="0">
              <a:cs typeface="Calibri"/>
            </a:endParaRPr>
          </a:p>
        </p:txBody>
      </p:sp>
      <p:pic>
        <p:nvPicPr>
          <p:cNvPr id="6" name="Picture 5"/>
          <p:cNvPicPr>
            <a:picLocks noChangeAspect="1"/>
          </p:cNvPicPr>
          <p:nvPr/>
        </p:nvPicPr>
        <p:blipFill>
          <a:blip r:embed="rId2"/>
          <a:stretch>
            <a:fillRect/>
          </a:stretch>
        </p:blipFill>
        <p:spPr>
          <a:xfrm>
            <a:off x="5750285" y="2472880"/>
            <a:ext cx="308629" cy="272319"/>
          </a:xfrm>
          <a:prstGeom prst="rect">
            <a:avLst/>
          </a:prstGeom>
        </p:spPr>
      </p:pic>
      <p:pic>
        <p:nvPicPr>
          <p:cNvPr id="7" name="Picture 6"/>
          <p:cNvPicPr>
            <a:picLocks noChangeAspect="1"/>
          </p:cNvPicPr>
          <p:nvPr/>
        </p:nvPicPr>
        <p:blipFill>
          <a:blip r:embed="rId3"/>
          <a:stretch>
            <a:fillRect/>
          </a:stretch>
        </p:blipFill>
        <p:spPr>
          <a:xfrm>
            <a:off x="3914208" y="3100443"/>
            <a:ext cx="819048" cy="361905"/>
          </a:xfrm>
          <a:prstGeom prst="rect">
            <a:avLst/>
          </a:prstGeom>
        </p:spPr>
      </p:pic>
    </p:spTree>
    <p:extLst>
      <p:ext uri="{BB962C8B-B14F-4D97-AF65-F5344CB8AC3E}">
        <p14:creationId xmlns:p14="http://schemas.microsoft.com/office/powerpoint/2010/main" val="1935473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Certification and Authorization</a:t>
            </a:r>
          </a:p>
        </p:txBody>
      </p:sp>
      <p:pic>
        <p:nvPicPr>
          <p:cNvPr id="3" name="Picture 3">
            <a:extLst>
              <a:ext uri="{FF2B5EF4-FFF2-40B4-BE49-F238E27FC236}">
                <a16:creationId xmlns:a16="http://schemas.microsoft.com/office/drawing/2014/main" id="{64702955-90DD-48BA-8E37-5E4D9F9DEBDB}"/>
              </a:ext>
            </a:extLst>
          </p:cNvPr>
          <p:cNvPicPr>
            <a:picLocks noChangeAspect="1"/>
          </p:cNvPicPr>
          <p:nvPr/>
        </p:nvPicPr>
        <p:blipFill>
          <a:blip r:embed="rId2"/>
          <a:stretch>
            <a:fillRect/>
          </a:stretch>
        </p:blipFill>
        <p:spPr>
          <a:xfrm>
            <a:off x="840059" y="1103969"/>
            <a:ext cx="10511882" cy="5709428"/>
          </a:xfrm>
          <a:prstGeom prst="rect">
            <a:avLst/>
          </a:prstGeom>
        </p:spPr>
      </p:pic>
    </p:spTree>
    <p:extLst>
      <p:ext uri="{BB962C8B-B14F-4D97-AF65-F5344CB8AC3E}">
        <p14:creationId xmlns:p14="http://schemas.microsoft.com/office/powerpoint/2010/main" val="37887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326774"/>
            <a:ext cx="10515600" cy="813044"/>
          </a:xfrm>
        </p:spPr>
        <p:txBody>
          <a:bodyPr/>
          <a:lstStyle/>
          <a:p>
            <a:r>
              <a:rPr lang="en-US" dirty="0"/>
              <a:t>Online Wage Claim Web Link </a:t>
            </a:r>
          </a:p>
        </p:txBody>
      </p:sp>
      <p:sp>
        <p:nvSpPr>
          <p:cNvPr id="2" name="TextBox 1"/>
          <p:cNvSpPr txBox="1"/>
          <p:nvPr/>
        </p:nvSpPr>
        <p:spPr>
          <a:xfrm>
            <a:off x="838200" y="1548991"/>
            <a:ext cx="10182726" cy="3785652"/>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dirty="0"/>
              <a:t>https://www.dir.ca.gov/dlse/HowToFileWageClaim.htm</a:t>
            </a:r>
          </a:p>
          <a:p>
            <a:pPr marL="285750" indent="-285750">
              <a:lnSpc>
                <a:spcPct val="150000"/>
              </a:lnSpc>
              <a:buFont typeface="Arial" panose="020B0604020202020204" pitchFamily="34" charset="0"/>
              <a:buChar char="•"/>
            </a:pPr>
            <a:r>
              <a:rPr lang="en-US" sz="2000" dirty="0"/>
              <a:t>Works from computer, tablet, or phone. How a date is entered depends on the operating system.</a:t>
            </a:r>
          </a:p>
          <a:p>
            <a:pPr marL="285750" indent="-285750">
              <a:lnSpc>
                <a:spcPct val="150000"/>
              </a:lnSpc>
              <a:buFont typeface="Arial" panose="020B0604020202020204" pitchFamily="34" charset="0"/>
              <a:buChar char="•"/>
            </a:pPr>
            <a:r>
              <a:rPr lang="en-US" sz="2000" dirty="0"/>
              <a:t>You must have an email address to create a community user account.</a:t>
            </a:r>
          </a:p>
          <a:p>
            <a:pPr marL="285750" indent="-285750">
              <a:lnSpc>
                <a:spcPct val="150000"/>
              </a:lnSpc>
              <a:buFont typeface="Arial" panose="020B0604020202020204" pitchFamily="34" charset="0"/>
              <a:buChar char="•"/>
            </a:pPr>
            <a:r>
              <a:rPr lang="en-US" sz="2000" dirty="0"/>
              <a:t>If you forget your password, click the “Forgot your password?” link. (Screenshot on next slide).</a:t>
            </a:r>
          </a:p>
          <a:p>
            <a:pPr marL="285750" indent="-285750">
              <a:lnSpc>
                <a:spcPct val="150000"/>
              </a:lnSpc>
              <a:buFont typeface="Arial" panose="020B0604020202020204" pitchFamily="34" charset="0"/>
              <a:buChar char="•"/>
            </a:pPr>
            <a:r>
              <a:rPr lang="en-US" sz="2000" dirty="0"/>
              <a:t>At the bottom of each page is a link “For Support, contact the Labor Commissioner’s Office”. That link will take you to a list of Labor Commissioner’s offices as well as telephone numbers and email addresses.</a:t>
            </a:r>
            <a:endParaRPr lang="en-US" dirty="0"/>
          </a:p>
        </p:txBody>
      </p:sp>
      <p:pic>
        <p:nvPicPr>
          <p:cNvPr id="5" name="Picture 4"/>
          <p:cNvPicPr>
            <a:picLocks noChangeAspect="1"/>
          </p:cNvPicPr>
          <p:nvPr/>
        </p:nvPicPr>
        <p:blipFill>
          <a:blip r:embed="rId2"/>
          <a:stretch>
            <a:fillRect/>
          </a:stretch>
        </p:blipFill>
        <p:spPr>
          <a:xfrm>
            <a:off x="961932" y="5481973"/>
            <a:ext cx="7923348" cy="882332"/>
          </a:xfrm>
          <a:prstGeom prst="rect">
            <a:avLst/>
          </a:prstGeom>
        </p:spPr>
      </p:pic>
    </p:spTree>
    <p:extLst>
      <p:ext uri="{BB962C8B-B14F-4D97-AF65-F5344CB8AC3E}">
        <p14:creationId xmlns:p14="http://schemas.microsoft.com/office/powerpoint/2010/main" val="3020808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40000">
              <a:schemeClr val="accent1">
                <a:lumMod val="5000"/>
                <a:lumOff val="95000"/>
              </a:schemeClr>
            </a:gs>
            <a:gs pos="79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059" y="2598057"/>
            <a:ext cx="10833970" cy="810558"/>
          </a:xfrm>
        </p:spPr>
        <p:txBody>
          <a:bodyPr>
            <a:normAutofit/>
          </a:bodyPr>
          <a:lstStyle/>
          <a:p>
            <a:r>
              <a:rPr lang="en-US" sz="4800" dirty="0">
                <a:latin typeface="Arial" panose="020B0604020202020204" pitchFamily="34" charset="0"/>
                <a:cs typeface="Arial" panose="020B0604020202020204" pitchFamily="34" charset="0"/>
              </a:rPr>
              <a:t>Online Wage </a:t>
            </a:r>
            <a:r>
              <a:rPr lang="en-US" sz="4800" dirty="0" smtClean="0">
                <a:latin typeface="Arial" panose="020B0604020202020204" pitchFamily="34" charset="0"/>
                <a:cs typeface="Arial" panose="020B0604020202020204" pitchFamily="34" charset="0"/>
              </a:rPr>
              <a:t>Claim (OWC) </a:t>
            </a:r>
            <a:r>
              <a:rPr lang="en-US" sz="4800" dirty="0">
                <a:latin typeface="Arial" panose="020B0604020202020204" pitchFamily="34" charset="0"/>
                <a:cs typeface="Arial" panose="020B0604020202020204" pitchFamily="34" charset="0"/>
              </a:rPr>
              <a:t>Form </a:t>
            </a:r>
            <a:r>
              <a:rPr lang="en-US" sz="4800" dirty="0" smtClean="0">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3602038"/>
            <a:ext cx="9144000" cy="474350"/>
          </a:xfrm>
        </p:spPr>
        <p:txBody>
          <a:bodyPr/>
          <a:lstStyle/>
          <a:p>
            <a:r>
              <a:rPr lang="en-US" dirty="0">
                <a:latin typeface="Arial" panose="020B0604020202020204" pitchFamily="34" charset="0"/>
                <a:cs typeface="Arial" panose="020B0604020202020204" pitchFamily="34" charset="0"/>
              </a:rPr>
              <a:t>Community User (Public Facing </a:t>
            </a:r>
            <a:r>
              <a:rPr lang="en-US" dirty="0" smtClean="0">
                <a:latin typeface="Arial" panose="020B0604020202020204" pitchFamily="34" charset="0"/>
                <a:cs typeface="Arial" panose="020B0604020202020204" pitchFamily="34" charset="0"/>
              </a:rPr>
              <a:t>Salesforce</a:t>
            </a:r>
            <a:r>
              <a:rPr lang="en-US" dirty="0">
                <a:latin typeface="Arial" panose="020B0604020202020204" pitchFamily="34" charset="0"/>
                <a:cs typeface="Arial" panose="020B0604020202020204" pitchFamily="34" charset="0"/>
              </a:rPr>
              <a:t>)</a:t>
            </a:r>
          </a:p>
        </p:txBody>
      </p:sp>
      <p:cxnSp>
        <p:nvCxnSpPr>
          <p:cNvPr id="6" name="Straight Connector 5"/>
          <p:cNvCxnSpPr/>
          <p:nvPr/>
        </p:nvCxnSpPr>
        <p:spPr>
          <a:xfrm>
            <a:off x="371059" y="3478966"/>
            <a:ext cx="11449878"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9377" y="705180"/>
            <a:ext cx="11761560" cy="1631216"/>
          </a:xfrm>
          <a:prstGeom prst="rect">
            <a:avLst/>
          </a:prstGeom>
          <a:noFill/>
        </p:spPr>
        <p:txBody>
          <a:bodyPr wrap="square" rtlCol="0">
            <a:spAutoFit/>
          </a:bodyPr>
          <a:lstStyle/>
          <a:p>
            <a:pPr algn="ctr"/>
            <a:r>
              <a:rPr lang="en-US" sz="5200" dirty="0" smtClean="0">
                <a:latin typeface="Arial" panose="020B0604020202020204" pitchFamily="34" charset="0"/>
                <a:cs typeface="Arial" panose="020B0604020202020204" pitchFamily="34" charset="0"/>
              </a:rPr>
              <a:t>Labor Commissioner’s Office </a:t>
            </a:r>
          </a:p>
          <a:p>
            <a:pPr algn="ctr"/>
            <a:r>
              <a:rPr lang="en-US" sz="4800" dirty="0" smtClean="0">
                <a:latin typeface="Arial" panose="020B0604020202020204" pitchFamily="34" charset="0"/>
                <a:cs typeface="Arial" panose="020B0604020202020204" pitchFamily="34" charset="0"/>
              </a:rPr>
              <a:t>Wage Claim Adjudication (WCA) Unit</a:t>
            </a:r>
            <a:endParaRPr lang="en-US" sz="4800" dirty="0">
              <a:latin typeface="Arial" panose="020B0604020202020204" pitchFamily="34" charset="0"/>
              <a:cs typeface="Arial" panose="020B0604020202020204" pitchFamily="34" charset="0"/>
            </a:endParaRPr>
          </a:p>
        </p:txBody>
      </p:sp>
      <p:sp>
        <p:nvSpPr>
          <p:cNvPr id="7" name="TextBox 6"/>
          <p:cNvSpPr txBox="1"/>
          <p:nvPr/>
        </p:nvSpPr>
        <p:spPr>
          <a:xfrm>
            <a:off x="4461170" y="4405741"/>
            <a:ext cx="277090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Thank You!</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0138" y="4199459"/>
            <a:ext cx="2355926" cy="2355926"/>
          </a:xfrm>
          <a:prstGeom prst="rect">
            <a:avLst/>
          </a:prstGeom>
        </p:spPr>
      </p:pic>
    </p:spTree>
    <p:extLst>
      <p:ext uri="{BB962C8B-B14F-4D97-AF65-F5344CB8AC3E}">
        <p14:creationId xmlns:p14="http://schemas.microsoft.com/office/powerpoint/2010/main" val="1598343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Create a Community Account/Login</a:t>
            </a:r>
          </a:p>
        </p:txBody>
      </p:sp>
      <p:pic>
        <p:nvPicPr>
          <p:cNvPr id="5" name="Picture 4"/>
          <p:cNvPicPr>
            <a:picLocks noChangeAspect="1"/>
          </p:cNvPicPr>
          <p:nvPr/>
        </p:nvPicPr>
        <p:blipFill>
          <a:blip r:embed="rId2"/>
          <a:stretch>
            <a:fillRect/>
          </a:stretch>
        </p:blipFill>
        <p:spPr>
          <a:xfrm>
            <a:off x="838200" y="1300739"/>
            <a:ext cx="10515600" cy="5519476"/>
          </a:xfrm>
          <a:prstGeom prst="rect">
            <a:avLst/>
          </a:prstGeom>
        </p:spPr>
      </p:pic>
    </p:spTree>
    <p:extLst>
      <p:ext uri="{BB962C8B-B14F-4D97-AF65-F5344CB8AC3E}">
        <p14:creationId xmlns:p14="http://schemas.microsoft.com/office/powerpoint/2010/main" val="1811679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Create a New Community Account</a:t>
            </a:r>
          </a:p>
        </p:txBody>
      </p:sp>
      <p:pic>
        <p:nvPicPr>
          <p:cNvPr id="6" name="C7424B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5680"/>
            <a:ext cx="12192000" cy="4539375"/>
          </a:xfrm>
          <a:prstGeom prst="rect">
            <a:avLst/>
          </a:prstGeom>
        </p:spPr>
      </p:pic>
      <p:sp>
        <p:nvSpPr>
          <p:cNvPr id="2" name="TextBox 1"/>
          <p:cNvSpPr txBox="1"/>
          <p:nvPr/>
        </p:nvSpPr>
        <p:spPr>
          <a:xfrm>
            <a:off x="3844646" y="6414652"/>
            <a:ext cx="4407040" cy="369332"/>
          </a:xfrm>
          <a:prstGeom prst="rect">
            <a:avLst/>
          </a:prstGeom>
          <a:noFill/>
        </p:spPr>
        <p:txBody>
          <a:bodyPr wrap="none" rtlCol="0">
            <a:spAutoFit/>
          </a:bodyPr>
          <a:lstStyle/>
          <a:p>
            <a:r>
              <a:rPr lang="en-US" dirty="0"/>
              <a:t>Click on the slide and press play to see video.</a:t>
            </a:r>
          </a:p>
        </p:txBody>
      </p:sp>
    </p:spTree>
    <p:extLst>
      <p:ext uri="{BB962C8B-B14F-4D97-AF65-F5344CB8AC3E}">
        <p14:creationId xmlns:p14="http://schemas.microsoft.com/office/powerpoint/2010/main" val="1751070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Community Dashboard</a:t>
            </a:r>
          </a:p>
        </p:txBody>
      </p:sp>
      <p:pic>
        <p:nvPicPr>
          <p:cNvPr id="6" name="Picture 5"/>
          <p:cNvPicPr>
            <a:picLocks noChangeAspect="1"/>
          </p:cNvPicPr>
          <p:nvPr/>
        </p:nvPicPr>
        <p:blipFill>
          <a:blip r:embed="rId3"/>
          <a:stretch>
            <a:fillRect/>
          </a:stretch>
        </p:blipFill>
        <p:spPr>
          <a:xfrm>
            <a:off x="-1" y="1306540"/>
            <a:ext cx="12192001" cy="5551459"/>
          </a:xfrm>
          <a:prstGeom prst="rect">
            <a:avLst/>
          </a:prstGeom>
        </p:spPr>
      </p:pic>
    </p:spTree>
    <p:extLst>
      <p:ext uri="{BB962C8B-B14F-4D97-AF65-F5344CB8AC3E}">
        <p14:creationId xmlns:p14="http://schemas.microsoft.com/office/powerpoint/2010/main" val="1618775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Starting a New Wage </a:t>
            </a:r>
            <a:r>
              <a:rPr lang="en-US" dirty="0" smtClean="0"/>
              <a:t>Claim</a:t>
            </a:r>
            <a:endParaRPr lang="en-US" dirty="0"/>
          </a:p>
        </p:txBody>
      </p:sp>
      <p:pic>
        <p:nvPicPr>
          <p:cNvPr id="2" name="Picture 1"/>
          <p:cNvPicPr>
            <a:picLocks noChangeAspect="1"/>
          </p:cNvPicPr>
          <p:nvPr/>
        </p:nvPicPr>
        <p:blipFill>
          <a:blip r:embed="rId3"/>
          <a:stretch>
            <a:fillRect/>
          </a:stretch>
        </p:blipFill>
        <p:spPr>
          <a:xfrm>
            <a:off x="-1" y="1296508"/>
            <a:ext cx="12192001" cy="5561491"/>
          </a:xfrm>
          <a:prstGeom prst="rect">
            <a:avLst/>
          </a:prstGeom>
        </p:spPr>
      </p:pic>
    </p:spTree>
    <p:extLst>
      <p:ext uri="{BB962C8B-B14F-4D97-AF65-F5344CB8AC3E}">
        <p14:creationId xmlns:p14="http://schemas.microsoft.com/office/powerpoint/2010/main" val="2354451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Draft Wage </a:t>
            </a:r>
            <a:r>
              <a:rPr lang="en-US" dirty="0" smtClean="0"/>
              <a:t>Claim</a:t>
            </a:r>
            <a:endParaRPr lang="en-US" dirty="0"/>
          </a:p>
        </p:txBody>
      </p:sp>
      <p:sp>
        <p:nvSpPr>
          <p:cNvPr id="4" name="TextBox 3"/>
          <p:cNvSpPr txBox="1"/>
          <p:nvPr/>
        </p:nvSpPr>
        <p:spPr>
          <a:xfrm>
            <a:off x="942109" y="1593273"/>
            <a:ext cx="10411691" cy="4832092"/>
          </a:xfrm>
          <a:prstGeom prst="rect">
            <a:avLst/>
          </a:prstGeom>
          <a:noFill/>
        </p:spPr>
        <p:txBody>
          <a:bodyPr wrap="square" rtlCol="0">
            <a:spAutoFit/>
          </a:bodyPr>
          <a:lstStyle/>
          <a:p>
            <a:pPr marL="514350" indent="-514350">
              <a:buAutoNum type="arabicParenR"/>
            </a:pPr>
            <a:r>
              <a:rPr lang="en-US" sz="2800" dirty="0"/>
              <a:t>You can stop and save your claim as a draft at any time by clicking the               button in the upper right of every page of the claim form.</a:t>
            </a:r>
          </a:p>
          <a:p>
            <a:pPr marL="514350" indent="-514350">
              <a:buAutoNum type="arabicParenR"/>
            </a:pPr>
            <a:r>
              <a:rPr lang="en-US" sz="2800" dirty="0"/>
              <a:t> Your draft will be stored under the submitted claims under a heading                      . </a:t>
            </a:r>
          </a:p>
          <a:p>
            <a:pPr marL="514350" indent="-514350">
              <a:buAutoNum type="arabicParenR"/>
            </a:pPr>
            <a:r>
              <a:rPr lang="en-US" sz="2800" dirty="0"/>
              <a:t>To resume work simply select the draft claim. The draft will have a system generated name as well as the date the draft was saved.</a:t>
            </a:r>
          </a:p>
          <a:p>
            <a:pPr marL="514350" indent="-514350">
              <a:buAutoNum type="arabicParenR"/>
            </a:pPr>
            <a:r>
              <a:rPr lang="en-US" sz="2800" dirty="0"/>
              <a:t>Once you finish and submit the draft claim, the draft will no longer appear and the claim will be under submitted claims.</a:t>
            </a:r>
          </a:p>
          <a:p>
            <a:pPr marL="514350" indent="-514350">
              <a:buAutoNum type="arabicParenR"/>
            </a:pPr>
            <a:r>
              <a:rPr lang="en-US" sz="2800" dirty="0"/>
              <a:t>If a draft claim is not submitted within 120 days of its being created, the draft claim will be deleted.</a:t>
            </a:r>
          </a:p>
        </p:txBody>
      </p:sp>
      <p:pic>
        <p:nvPicPr>
          <p:cNvPr id="5" name="Picture 4"/>
          <p:cNvPicPr>
            <a:picLocks noChangeAspect="1"/>
          </p:cNvPicPr>
          <p:nvPr/>
        </p:nvPicPr>
        <p:blipFill>
          <a:blip r:embed="rId3"/>
          <a:stretch>
            <a:fillRect/>
          </a:stretch>
        </p:blipFill>
        <p:spPr>
          <a:xfrm>
            <a:off x="2047074" y="2071484"/>
            <a:ext cx="1142857" cy="428571"/>
          </a:xfrm>
          <a:prstGeom prst="rect">
            <a:avLst/>
          </a:prstGeom>
        </p:spPr>
      </p:pic>
      <p:pic>
        <p:nvPicPr>
          <p:cNvPr id="7" name="Picture 6"/>
          <p:cNvPicPr>
            <a:picLocks noChangeAspect="1"/>
          </p:cNvPicPr>
          <p:nvPr/>
        </p:nvPicPr>
        <p:blipFill>
          <a:blip r:embed="rId4"/>
          <a:stretch>
            <a:fillRect/>
          </a:stretch>
        </p:blipFill>
        <p:spPr>
          <a:xfrm>
            <a:off x="2811277" y="3420347"/>
            <a:ext cx="1609524" cy="266667"/>
          </a:xfrm>
          <a:prstGeom prst="rect">
            <a:avLst/>
          </a:prstGeom>
        </p:spPr>
      </p:pic>
    </p:spTree>
    <p:extLst>
      <p:ext uri="{BB962C8B-B14F-4D97-AF65-F5344CB8AC3E}">
        <p14:creationId xmlns:p14="http://schemas.microsoft.com/office/powerpoint/2010/main" val="1730744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Initial Screen when Filing a New Claim</a:t>
            </a:r>
          </a:p>
        </p:txBody>
      </p:sp>
      <p:pic>
        <p:nvPicPr>
          <p:cNvPr id="2" name="Picture 1"/>
          <p:cNvPicPr>
            <a:picLocks noChangeAspect="1"/>
          </p:cNvPicPr>
          <p:nvPr/>
        </p:nvPicPr>
        <p:blipFill>
          <a:blip r:embed="rId2"/>
          <a:stretch>
            <a:fillRect/>
          </a:stretch>
        </p:blipFill>
        <p:spPr>
          <a:xfrm>
            <a:off x="0" y="1371600"/>
            <a:ext cx="12192000" cy="5486399"/>
          </a:xfrm>
          <a:prstGeom prst="rect">
            <a:avLst/>
          </a:prstGeom>
        </p:spPr>
      </p:pic>
    </p:spTree>
    <p:extLst>
      <p:ext uri="{BB962C8B-B14F-4D97-AF65-F5344CB8AC3E}">
        <p14:creationId xmlns:p14="http://schemas.microsoft.com/office/powerpoint/2010/main" val="2288946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72C0CCD-68C1-403D-84E5-AC5126B2E74B}" vid="{5414987E-4617-44F2-B9C5-BF61E8662A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ECA061BEAF9046872C71AD47529606" ma:contentTypeVersion="2" ma:contentTypeDescription="Create a new document." ma:contentTypeScope="" ma:versionID="d53adb5bbf2b20945cc2182dd9811e49">
  <xsd:schema xmlns:xsd="http://www.w3.org/2001/XMLSchema" xmlns:xs="http://www.w3.org/2001/XMLSchema" xmlns:p="http://schemas.microsoft.com/office/2006/metadata/properties" xmlns:ns2="837d7ca7-2213-42b6-aa26-f8041db63471" targetNamespace="http://schemas.microsoft.com/office/2006/metadata/properties" ma:root="true" ma:fieldsID="4e45bcb3e0d1d3c994228a7f001130da" ns2:_="">
    <xsd:import namespace="837d7ca7-2213-42b6-aa26-f8041db6347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d7ca7-2213-42b6-aa26-f8041db634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ED6899-C843-4BA9-8DBA-79759256600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837d7ca7-2213-42b6-aa26-f8041db63471"/>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F4EA4FE-AE46-44A4-9A14-75A996365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d7ca7-2213-42b6-aa26-f8041db634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B4377D-5A9A-410E-AFC6-D003E464FC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CalAtlas Powerpoint Template 2019</Template>
  <TotalTime>5088</TotalTime>
  <Words>1546</Words>
  <Application>Microsoft Office PowerPoint</Application>
  <PresentationFormat>Widescreen</PresentationFormat>
  <Paragraphs>123</Paragraphs>
  <Slides>30</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Wingdings</vt:lpstr>
      <vt:lpstr>Office Theme</vt:lpstr>
      <vt:lpstr>Online Wage Claim (OWC) Form  </vt:lpstr>
      <vt:lpstr>Table of Contents (OWC Community User)</vt:lpstr>
      <vt:lpstr>Online Wage Claim Web Link </vt:lpstr>
      <vt:lpstr>Create a Community Account/Login</vt:lpstr>
      <vt:lpstr>Create a New Community Account</vt:lpstr>
      <vt:lpstr>Community Dashboard</vt:lpstr>
      <vt:lpstr>Starting a New Wage Claim</vt:lpstr>
      <vt:lpstr>Draft Wage Claim</vt:lpstr>
      <vt:lpstr>Initial Screen when Filing a New Claim</vt:lpstr>
      <vt:lpstr>Claimant Information</vt:lpstr>
      <vt:lpstr>Filing as Claimant</vt:lpstr>
      <vt:lpstr>Filing as a Representative</vt:lpstr>
      <vt:lpstr>Confirmation by the Claimant</vt:lpstr>
      <vt:lpstr>Industry Information</vt:lpstr>
      <vt:lpstr>Claim Filed Against (Employer Information)</vt:lpstr>
      <vt:lpstr>Employer Specifics</vt:lpstr>
      <vt:lpstr>Additional Information</vt:lpstr>
      <vt:lpstr>Additional Information (continued)</vt:lpstr>
      <vt:lpstr>Other Work Location</vt:lpstr>
      <vt:lpstr>Employment Status and Final Wages</vt:lpstr>
      <vt:lpstr>Payment of Wages</vt:lpstr>
      <vt:lpstr>Workweek and Workday</vt:lpstr>
      <vt:lpstr>Hours You Typically Worked</vt:lpstr>
      <vt:lpstr>Hours You Typically Worked (continued)</vt:lpstr>
      <vt:lpstr>Hours You Typically Worked (continued)</vt:lpstr>
      <vt:lpstr>Hours You Typically Worked (continued)</vt:lpstr>
      <vt:lpstr>Wage Claims</vt:lpstr>
      <vt:lpstr>Wage Claims</vt:lpstr>
      <vt:lpstr>Certification and Authorization</vt:lpstr>
      <vt:lpstr>Online Wage Claim (OWC) Form  </vt:lpstr>
    </vt:vector>
  </TitlesOfParts>
  <Company>DIR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BOFE Lightning Training</dc:title>
  <dc:creator>Woo, Lizbeth@DIR</dc:creator>
  <cp:lastModifiedBy>Wegner, Steve@DIR</cp:lastModifiedBy>
  <cp:revision>328</cp:revision>
  <dcterms:created xsi:type="dcterms:W3CDTF">2020-07-20T21:16:31Z</dcterms:created>
  <dcterms:modified xsi:type="dcterms:W3CDTF">2022-01-21T00:53:53Z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0x010100A1ECA061BEAF9046872C71AD47529606</vt:lpwstr>
  </property>
</Properties>
</file>